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1430000" cy="11430000"/>
  <p:notesSz cx="6858000" cy="9144000"/>
  <p:embeddedFontLst>
    <p:embeddedFont>
      <p:font typeface="Open Sans" panose="020B0606030504020204" pitchFamily="34" charset="0"/>
      <p:regular r:id="rId3"/>
    </p:embeddedFont>
    <p:embeddedFont>
      <p:font typeface="Open Sans Bold" panose="020B0806030504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168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394" y="133705"/>
            <a:ext cx="11453208" cy="11430000"/>
            <a:chOff x="0" y="0"/>
            <a:chExt cx="2714834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14834" cy="2709333"/>
            </a:xfrm>
            <a:custGeom>
              <a:avLst/>
              <a:gdLst/>
              <a:ahLst/>
              <a:cxnLst/>
              <a:rect l="l" t="t" r="r" b="b"/>
              <a:pathLst>
                <a:path w="2714834" h="2709333">
                  <a:moveTo>
                    <a:pt x="0" y="0"/>
                  </a:moveTo>
                  <a:lnTo>
                    <a:pt x="2714834" y="0"/>
                  </a:lnTo>
                  <a:lnTo>
                    <a:pt x="271483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4DED8">
                <a:alpha val="24706"/>
              </a:srgbClr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714834" cy="27188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4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81564" y="5072804"/>
            <a:ext cx="10831669" cy="5461242"/>
            <a:chOff x="0" y="0"/>
            <a:chExt cx="2077927" cy="10476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77927" cy="1047675"/>
            </a:xfrm>
            <a:custGeom>
              <a:avLst/>
              <a:gdLst/>
              <a:ahLst/>
              <a:cxnLst/>
              <a:rect l="l" t="t" r="r" b="b"/>
              <a:pathLst>
                <a:path w="2077927" h="1047675">
                  <a:moveTo>
                    <a:pt x="40026" y="0"/>
                  </a:moveTo>
                  <a:lnTo>
                    <a:pt x="2037902" y="0"/>
                  </a:lnTo>
                  <a:cubicBezTo>
                    <a:pt x="2060007" y="0"/>
                    <a:pt x="2077927" y="17920"/>
                    <a:pt x="2077927" y="40026"/>
                  </a:cubicBezTo>
                  <a:lnTo>
                    <a:pt x="2077927" y="1007649"/>
                  </a:lnTo>
                  <a:cubicBezTo>
                    <a:pt x="2077927" y="1029754"/>
                    <a:pt x="2060007" y="1047675"/>
                    <a:pt x="2037902" y="1047675"/>
                  </a:cubicBezTo>
                  <a:lnTo>
                    <a:pt x="40026" y="1047675"/>
                  </a:lnTo>
                  <a:cubicBezTo>
                    <a:pt x="17920" y="1047675"/>
                    <a:pt x="0" y="1029754"/>
                    <a:pt x="0" y="1007649"/>
                  </a:cubicBezTo>
                  <a:lnTo>
                    <a:pt x="0" y="40026"/>
                  </a:lnTo>
                  <a:cubicBezTo>
                    <a:pt x="0" y="17920"/>
                    <a:pt x="17920" y="0"/>
                    <a:pt x="40026" y="0"/>
                  </a:cubicBezTo>
                  <a:close/>
                </a:path>
              </a:pathLst>
            </a:custGeom>
            <a:solidFill>
              <a:srgbClr val="D4DED8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2077927" cy="1057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44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-6117106">
            <a:off x="-1449881" y="-4154977"/>
            <a:ext cx="5832769" cy="7250501"/>
          </a:xfrm>
          <a:custGeom>
            <a:avLst/>
            <a:gdLst/>
            <a:ahLst/>
            <a:cxnLst/>
            <a:rect l="l" t="t" r="r" b="b"/>
            <a:pathLst>
              <a:path w="5832769" h="7250501">
                <a:moveTo>
                  <a:pt x="0" y="0"/>
                </a:moveTo>
                <a:lnTo>
                  <a:pt x="5832769" y="0"/>
                </a:lnTo>
                <a:lnTo>
                  <a:pt x="5832769" y="7250501"/>
                </a:lnTo>
                <a:lnTo>
                  <a:pt x="0" y="72505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9" name="Group 9"/>
          <p:cNvGrpSpPr/>
          <p:nvPr/>
        </p:nvGrpSpPr>
        <p:grpSpPr>
          <a:xfrm>
            <a:off x="0" y="10790185"/>
            <a:ext cx="11417902" cy="639815"/>
            <a:chOff x="0" y="0"/>
            <a:chExt cx="2706466" cy="1516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706466" cy="151660"/>
            </a:xfrm>
            <a:custGeom>
              <a:avLst/>
              <a:gdLst/>
              <a:ahLst/>
              <a:cxnLst/>
              <a:rect l="l" t="t" r="r" b="b"/>
              <a:pathLst>
                <a:path w="2706466" h="151660">
                  <a:moveTo>
                    <a:pt x="0" y="0"/>
                  </a:moveTo>
                  <a:lnTo>
                    <a:pt x="2706466" y="0"/>
                  </a:lnTo>
                  <a:lnTo>
                    <a:pt x="2706466" y="151660"/>
                  </a:lnTo>
                  <a:lnTo>
                    <a:pt x="0" y="151660"/>
                  </a:lnTo>
                  <a:close/>
                </a:path>
              </a:pathLst>
            </a:custGeom>
            <a:gradFill rotWithShape="1">
              <a:gsLst>
                <a:gs pos="0">
                  <a:srgbClr val="D4DED8">
                    <a:alpha val="100000"/>
                  </a:srgbClr>
                </a:gs>
                <a:gs pos="100000">
                  <a:srgbClr val="7AAC8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nl-N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9050"/>
              <a:ext cx="2706466" cy="1326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44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34505" y="4617279"/>
            <a:ext cx="3254562" cy="3728058"/>
            <a:chOff x="0" y="0"/>
            <a:chExt cx="910883" cy="104340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10883" cy="1043405"/>
            </a:xfrm>
            <a:custGeom>
              <a:avLst/>
              <a:gdLst/>
              <a:ahLst/>
              <a:cxnLst/>
              <a:rect l="l" t="t" r="r" b="b"/>
              <a:pathLst>
                <a:path w="910883" h="1043405">
                  <a:moveTo>
                    <a:pt x="118940" y="0"/>
                  </a:moveTo>
                  <a:lnTo>
                    <a:pt x="791944" y="0"/>
                  </a:lnTo>
                  <a:cubicBezTo>
                    <a:pt x="823488" y="0"/>
                    <a:pt x="853741" y="12531"/>
                    <a:pt x="876047" y="34837"/>
                  </a:cubicBezTo>
                  <a:cubicBezTo>
                    <a:pt x="898352" y="57142"/>
                    <a:pt x="910883" y="87395"/>
                    <a:pt x="910883" y="118940"/>
                  </a:cubicBezTo>
                  <a:lnTo>
                    <a:pt x="910883" y="924465"/>
                  </a:lnTo>
                  <a:cubicBezTo>
                    <a:pt x="910883" y="990154"/>
                    <a:pt x="857632" y="1043405"/>
                    <a:pt x="791944" y="1043405"/>
                  </a:cubicBezTo>
                  <a:lnTo>
                    <a:pt x="118940" y="1043405"/>
                  </a:lnTo>
                  <a:cubicBezTo>
                    <a:pt x="87395" y="1043405"/>
                    <a:pt x="57142" y="1030874"/>
                    <a:pt x="34837" y="1008568"/>
                  </a:cubicBezTo>
                  <a:cubicBezTo>
                    <a:pt x="12531" y="986263"/>
                    <a:pt x="0" y="956010"/>
                    <a:pt x="0" y="924465"/>
                  </a:cubicBezTo>
                  <a:lnTo>
                    <a:pt x="0" y="118940"/>
                  </a:lnTo>
                  <a:cubicBezTo>
                    <a:pt x="0" y="53251"/>
                    <a:pt x="53251" y="0"/>
                    <a:pt x="118940" y="0"/>
                  </a:cubicBezTo>
                  <a:close/>
                </a:path>
              </a:pathLst>
            </a:custGeom>
            <a:blipFill>
              <a:blip r:embed="rId3"/>
              <a:stretch>
                <a:fillRect l="-69871" r="-59103" b="2210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4" name="Freeform 14"/>
          <p:cNvSpPr/>
          <p:nvPr/>
        </p:nvSpPr>
        <p:spPr>
          <a:xfrm rot="-3750743">
            <a:off x="-303468" y="8482701"/>
            <a:ext cx="1518304" cy="5573322"/>
          </a:xfrm>
          <a:custGeom>
            <a:avLst/>
            <a:gdLst/>
            <a:ahLst/>
            <a:cxnLst/>
            <a:rect l="l" t="t" r="r" b="b"/>
            <a:pathLst>
              <a:path w="1518304" h="5573322">
                <a:moveTo>
                  <a:pt x="0" y="0"/>
                </a:moveTo>
                <a:lnTo>
                  <a:pt x="1518305" y="0"/>
                </a:lnTo>
                <a:lnTo>
                  <a:pt x="1518305" y="5573322"/>
                </a:lnTo>
                <a:lnTo>
                  <a:pt x="0" y="55733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18462" t="-1545" r="-181400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5" name="TextBox 15"/>
          <p:cNvSpPr txBox="1"/>
          <p:nvPr/>
        </p:nvSpPr>
        <p:spPr>
          <a:xfrm>
            <a:off x="8796187" y="2066016"/>
            <a:ext cx="2025214" cy="431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28.09.2026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61575" y="8588331"/>
            <a:ext cx="2431405" cy="505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6101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Samira Vaas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75452" y="9188983"/>
            <a:ext cx="3668742" cy="869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610162"/>
                </a:solidFill>
                <a:latin typeface="Open Sans"/>
                <a:ea typeface="Open Sans"/>
                <a:cs typeface="Open Sans"/>
                <a:sym typeface="Open Sans"/>
              </a:rPr>
              <a:t>Positie</a:t>
            </a:r>
          </a:p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610162"/>
                </a:solidFill>
                <a:latin typeface="Open Sans"/>
                <a:ea typeface="Open Sans"/>
                <a:cs typeface="Open Sans"/>
                <a:sym typeface="Open Sans"/>
              </a:rPr>
              <a:t>Organisatie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0" y="0"/>
            <a:ext cx="11483602" cy="2650250"/>
            <a:chOff x="0" y="0"/>
            <a:chExt cx="2202993" cy="50841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02993" cy="508419"/>
            </a:xfrm>
            <a:custGeom>
              <a:avLst/>
              <a:gdLst/>
              <a:ahLst/>
              <a:cxnLst/>
              <a:rect l="l" t="t" r="r" b="b"/>
              <a:pathLst>
                <a:path w="2202993" h="508419">
                  <a:moveTo>
                    <a:pt x="0" y="0"/>
                  </a:moveTo>
                  <a:lnTo>
                    <a:pt x="2202993" y="0"/>
                  </a:lnTo>
                  <a:lnTo>
                    <a:pt x="2202993" y="508419"/>
                  </a:lnTo>
                  <a:lnTo>
                    <a:pt x="0" y="508419"/>
                  </a:lnTo>
                  <a:close/>
                </a:path>
              </a:pathLst>
            </a:custGeom>
            <a:gradFill rotWithShape="1">
              <a:gsLst>
                <a:gs pos="0">
                  <a:srgbClr val="D4DED8">
                    <a:alpha val="100000"/>
                  </a:srgbClr>
                </a:gs>
                <a:gs pos="100000">
                  <a:srgbClr val="F0E6E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nl-NL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19050"/>
              <a:ext cx="2202993" cy="4893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44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783930" y="437064"/>
            <a:ext cx="5915742" cy="1383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94"/>
              </a:lnSpc>
            </a:pPr>
            <a:r>
              <a:rPr lang="en-US" sz="8947" b="1">
                <a:solidFill>
                  <a:srgbClr val="A26EA0">
                    <a:alpha val="19608"/>
                  </a:srgbClr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2027-2030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946262" y="2907425"/>
            <a:ext cx="9405092" cy="1405054"/>
            <a:chOff x="0" y="0"/>
            <a:chExt cx="1603957" cy="23962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603957" cy="239620"/>
            </a:xfrm>
            <a:custGeom>
              <a:avLst/>
              <a:gdLst/>
              <a:ahLst/>
              <a:cxnLst/>
              <a:rect l="l" t="t" r="r" b="b"/>
              <a:pathLst>
                <a:path w="1603957" h="239620">
                  <a:moveTo>
                    <a:pt x="16463" y="0"/>
                  </a:moveTo>
                  <a:lnTo>
                    <a:pt x="1587494" y="0"/>
                  </a:lnTo>
                  <a:cubicBezTo>
                    <a:pt x="1591860" y="0"/>
                    <a:pt x="1596048" y="1735"/>
                    <a:pt x="1599135" y="4822"/>
                  </a:cubicBezTo>
                  <a:cubicBezTo>
                    <a:pt x="1602223" y="7909"/>
                    <a:pt x="1603957" y="12097"/>
                    <a:pt x="1603957" y="16463"/>
                  </a:cubicBezTo>
                  <a:lnTo>
                    <a:pt x="1603957" y="223157"/>
                  </a:lnTo>
                  <a:cubicBezTo>
                    <a:pt x="1603957" y="227523"/>
                    <a:pt x="1602223" y="231710"/>
                    <a:pt x="1599135" y="234798"/>
                  </a:cubicBezTo>
                  <a:cubicBezTo>
                    <a:pt x="1596048" y="237885"/>
                    <a:pt x="1591860" y="239620"/>
                    <a:pt x="1587494" y="239620"/>
                  </a:cubicBezTo>
                  <a:lnTo>
                    <a:pt x="16463" y="239620"/>
                  </a:lnTo>
                  <a:cubicBezTo>
                    <a:pt x="12097" y="239620"/>
                    <a:pt x="7909" y="237885"/>
                    <a:pt x="4822" y="234798"/>
                  </a:cubicBezTo>
                  <a:cubicBezTo>
                    <a:pt x="1735" y="231710"/>
                    <a:pt x="0" y="227523"/>
                    <a:pt x="0" y="223157"/>
                  </a:cubicBezTo>
                  <a:lnTo>
                    <a:pt x="0" y="16463"/>
                  </a:lnTo>
                  <a:cubicBezTo>
                    <a:pt x="0" y="12097"/>
                    <a:pt x="1735" y="7909"/>
                    <a:pt x="4822" y="4822"/>
                  </a:cubicBezTo>
                  <a:cubicBezTo>
                    <a:pt x="7909" y="1735"/>
                    <a:pt x="12097" y="0"/>
                    <a:pt x="16463" y="0"/>
                  </a:cubicBezTo>
                  <a:close/>
                </a:path>
              </a:pathLst>
            </a:custGeom>
            <a:solidFill>
              <a:srgbClr val="0C764A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19050"/>
              <a:ext cx="1603957" cy="2205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44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869768" y="2986125"/>
            <a:ext cx="9752633" cy="1180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24"/>
              </a:lnSpc>
            </a:pPr>
            <a:r>
              <a:rPr lang="en-US" sz="3374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Wij ondertekenen het</a:t>
            </a:r>
          </a:p>
          <a:p>
            <a:pPr algn="ctr">
              <a:lnSpc>
                <a:spcPts val="4724"/>
              </a:lnSpc>
            </a:pPr>
            <a:r>
              <a:rPr lang="en-US" sz="3374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Manifest Duurzame Digitalisering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503342" y="1282636"/>
            <a:ext cx="6319383" cy="843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1"/>
              </a:lnSpc>
            </a:pPr>
            <a:r>
              <a:rPr lang="en-US" sz="3320" spc="99">
                <a:solidFill>
                  <a:srgbClr val="610162"/>
                </a:solidFill>
                <a:latin typeface="Open Sans"/>
                <a:ea typeface="Open Sans"/>
                <a:cs typeface="Open Sans"/>
                <a:sym typeface="Open Sans"/>
              </a:rPr>
              <a:t>Duurzame digitalisering</a:t>
            </a:r>
          </a:p>
          <a:p>
            <a:pPr algn="ctr">
              <a:lnSpc>
                <a:spcPts val="3221"/>
              </a:lnSpc>
            </a:pPr>
            <a:r>
              <a:rPr lang="en-US" sz="3320" spc="99">
                <a:solidFill>
                  <a:srgbClr val="610162"/>
                </a:solidFill>
                <a:latin typeface="Open Sans"/>
                <a:ea typeface="Open Sans"/>
                <a:cs typeface="Open Sans"/>
                <a:sym typeface="Open Sans"/>
              </a:rPr>
              <a:t> als norm</a:t>
            </a:r>
          </a:p>
        </p:txBody>
      </p:sp>
      <p:sp>
        <p:nvSpPr>
          <p:cNvPr id="27" name="Freeform 27"/>
          <p:cNvSpPr/>
          <p:nvPr/>
        </p:nvSpPr>
        <p:spPr>
          <a:xfrm rot="-2803184" flipH="1">
            <a:off x="-1917491" y="6661614"/>
            <a:ext cx="3834981" cy="7730065"/>
          </a:xfrm>
          <a:custGeom>
            <a:avLst/>
            <a:gdLst/>
            <a:ahLst/>
            <a:cxnLst/>
            <a:rect l="l" t="t" r="r" b="b"/>
            <a:pathLst>
              <a:path w="3834981" h="7730065">
                <a:moveTo>
                  <a:pt x="3834982" y="0"/>
                </a:moveTo>
                <a:lnTo>
                  <a:pt x="0" y="0"/>
                </a:lnTo>
                <a:lnTo>
                  <a:pt x="0" y="7730065"/>
                </a:lnTo>
                <a:lnTo>
                  <a:pt x="3834982" y="7730065"/>
                </a:lnTo>
                <a:lnTo>
                  <a:pt x="3834982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r="-6215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8" name="Freeform 28"/>
          <p:cNvSpPr/>
          <p:nvPr/>
        </p:nvSpPr>
        <p:spPr>
          <a:xfrm>
            <a:off x="8796187" y="614569"/>
            <a:ext cx="2118643" cy="3017195"/>
          </a:xfrm>
          <a:custGeom>
            <a:avLst/>
            <a:gdLst/>
            <a:ahLst/>
            <a:cxnLst/>
            <a:rect l="l" t="t" r="r" b="b"/>
            <a:pathLst>
              <a:path w="2118643" h="3017195">
                <a:moveTo>
                  <a:pt x="0" y="0"/>
                </a:moveTo>
                <a:lnTo>
                  <a:pt x="2118644" y="0"/>
                </a:lnTo>
                <a:lnTo>
                  <a:pt x="2118644" y="3017195"/>
                </a:lnTo>
                <a:lnTo>
                  <a:pt x="0" y="30171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9" name="TextBox 29"/>
          <p:cNvSpPr txBox="1"/>
          <p:nvPr/>
        </p:nvSpPr>
        <p:spPr>
          <a:xfrm>
            <a:off x="5392520" y="6116574"/>
            <a:ext cx="5522311" cy="2141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91"/>
              </a:lnSpc>
              <a:spcBef>
                <a:spcPct val="0"/>
              </a:spcBef>
            </a:pPr>
            <a:r>
              <a:rPr lang="en-US" sz="2494" b="1" u="none" strike="noStrike">
                <a:solidFill>
                  <a:srgbClr val="6101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Duurzame digitalisering is noodzakelijk voor een leefbare samenleving, voor een toekomstbestendige economie en voor strategische autonomie.</a:t>
            </a:r>
            <a:r>
              <a:rPr lang="en-US" sz="2494" u="none" strike="noStrike">
                <a:solidFill>
                  <a:srgbClr val="61016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Microsoft Office PowerPoint</Application>
  <PresentationFormat>Aangepast</PresentationFormat>
  <Paragraphs>10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Open Sans</vt:lpstr>
      <vt:lpstr>Open Sans Bold</vt:lpstr>
      <vt:lpstr>Arial</vt:lpstr>
      <vt:lpstr>Calibri</vt:lpstr>
      <vt:lpstr>Office Theme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Manifest_zonderfoto_LinkedIn template</dc:title>
  <dc:creator>Sophie Verbeek</dc:creator>
  <cp:lastModifiedBy>Sophie Verbeek</cp:lastModifiedBy>
  <cp:revision>1</cp:revision>
  <dcterms:created xsi:type="dcterms:W3CDTF">2006-08-16T00:00:00Z</dcterms:created>
  <dcterms:modified xsi:type="dcterms:W3CDTF">2026-09-24T17:09:44Z</dcterms:modified>
  <dc:identifier>DAHV6hTr9Eo</dc:identifier>
</cp:coreProperties>
</file>