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1430000" cy="11430000"/>
  <p:notesSz cx="6858000" cy="9144000"/>
  <p:embeddedFontLst>
    <p:embeddedFont>
      <p:font typeface="Open Sans" panose="020B0606030504020204" pitchFamily="34" charset="0"/>
      <p:regular r:id="rId3"/>
    </p:embeddedFont>
    <p:embeddedFont>
      <p:font typeface="Open Sans Bold" panose="020B0806030504020204" charset="0"/>
      <p:regular r:id="rId4"/>
    </p:embeddedFont>
    <p:embeddedFont>
      <p:font typeface="Open Sans Bold Italics" panose="020B0604020202020204" charset="0"/>
      <p:regular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1680" y="1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3.fntdata"/><Relationship Id="rId4" Type="http://schemas.openxmlformats.org/officeDocument/2006/relationships/font" Target="fonts/font2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1453208" cy="11430000"/>
            <a:chOff x="0" y="0"/>
            <a:chExt cx="2714834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714834" cy="2709333"/>
            </a:xfrm>
            <a:custGeom>
              <a:avLst/>
              <a:gdLst/>
              <a:ahLst/>
              <a:cxnLst/>
              <a:rect l="l" t="t" r="r" b="b"/>
              <a:pathLst>
                <a:path w="2714834" h="2709333">
                  <a:moveTo>
                    <a:pt x="0" y="0"/>
                  </a:moveTo>
                  <a:lnTo>
                    <a:pt x="2714834" y="0"/>
                  </a:lnTo>
                  <a:lnTo>
                    <a:pt x="271483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4DED8">
                <a:alpha val="24706"/>
              </a:srgbClr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2714834" cy="27188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4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81564" y="5072804"/>
            <a:ext cx="10831669" cy="5461242"/>
            <a:chOff x="0" y="0"/>
            <a:chExt cx="2077927" cy="10476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77927" cy="1047675"/>
            </a:xfrm>
            <a:custGeom>
              <a:avLst/>
              <a:gdLst/>
              <a:ahLst/>
              <a:cxnLst/>
              <a:rect l="l" t="t" r="r" b="b"/>
              <a:pathLst>
                <a:path w="2077927" h="1047675">
                  <a:moveTo>
                    <a:pt x="40026" y="0"/>
                  </a:moveTo>
                  <a:lnTo>
                    <a:pt x="2037902" y="0"/>
                  </a:lnTo>
                  <a:cubicBezTo>
                    <a:pt x="2060007" y="0"/>
                    <a:pt x="2077927" y="17920"/>
                    <a:pt x="2077927" y="40026"/>
                  </a:cubicBezTo>
                  <a:lnTo>
                    <a:pt x="2077927" y="1007649"/>
                  </a:lnTo>
                  <a:cubicBezTo>
                    <a:pt x="2077927" y="1029754"/>
                    <a:pt x="2060007" y="1047675"/>
                    <a:pt x="2037902" y="1047675"/>
                  </a:cubicBezTo>
                  <a:lnTo>
                    <a:pt x="40026" y="1047675"/>
                  </a:lnTo>
                  <a:cubicBezTo>
                    <a:pt x="17920" y="1047675"/>
                    <a:pt x="0" y="1029754"/>
                    <a:pt x="0" y="1007649"/>
                  </a:cubicBezTo>
                  <a:lnTo>
                    <a:pt x="0" y="40026"/>
                  </a:lnTo>
                  <a:cubicBezTo>
                    <a:pt x="0" y="17920"/>
                    <a:pt x="17920" y="0"/>
                    <a:pt x="40026" y="0"/>
                  </a:cubicBezTo>
                  <a:close/>
                </a:path>
              </a:pathLst>
            </a:custGeom>
            <a:solidFill>
              <a:srgbClr val="D4DED8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2077927" cy="1057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44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-6117106">
            <a:off x="-1449881" y="-4154977"/>
            <a:ext cx="5832769" cy="7250501"/>
          </a:xfrm>
          <a:custGeom>
            <a:avLst/>
            <a:gdLst/>
            <a:ahLst/>
            <a:cxnLst/>
            <a:rect l="l" t="t" r="r" b="b"/>
            <a:pathLst>
              <a:path w="5832769" h="7250501">
                <a:moveTo>
                  <a:pt x="0" y="0"/>
                </a:moveTo>
                <a:lnTo>
                  <a:pt x="5832769" y="0"/>
                </a:lnTo>
                <a:lnTo>
                  <a:pt x="5832769" y="7250501"/>
                </a:lnTo>
                <a:lnTo>
                  <a:pt x="0" y="72505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7000"/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9" name="Group 9"/>
          <p:cNvGrpSpPr/>
          <p:nvPr/>
        </p:nvGrpSpPr>
        <p:grpSpPr>
          <a:xfrm>
            <a:off x="0" y="10790185"/>
            <a:ext cx="11417902" cy="639815"/>
            <a:chOff x="0" y="0"/>
            <a:chExt cx="2706466" cy="1516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706466" cy="151660"/>
            </a:xfrm>
            <a:custGeom>
              <a:avLst/>
              <a:gdLst/>
              <a:ahLst/>
              <a:cxnLst/>
              <a:rect l="l" t="t" r="r" b="b"/>
              <a:pathLst>
                <a:path w="2706466" h="151660">
                  <a:moveTo>
                    <a:pt x="0" y="0"/>
                  </a:moveTo>
                  <a:lnTo>
                    <a:pt x="2706466" y="0"/>
                  </a:lnTo>
                  <a:lnTo>
                    <a:pt x="2706466" y="151660"/>
                  </a:lnTo>
                  <a:lnTo>
                    <a:pt x="0" y="151660"/>
                  </a:lnTo>
                  <a:close/>
                </a:path>
              </a:pathLst>
            </a:custGeom>
            <a:gradFill rotWithShape="1">
              <a:gsLst>
                <a:gs pos="0">
                  <a:srgbClr val="D4DED8">
                    <a:alpha val="100000"/>
                  </a:srgbClr>
                </a:gs>
                <a:gs pos="100000">
                  <a:srgbClr val="7AAC8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nl-N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9050"/>
              <a:ext cx="2706466" cy="1326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44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rot="-3750743">
            <a:off x="-303468" y="8482701"/>
            <a:ext cx="1518304" cy="5573322"/>
          </a:xfrm>
          <a:custGeom>
            <a:avLst/>
            <a:gdLst/>
            <a:ahLst/>
            <a:cxnLst/>
            <a:rect l="l" t="t" r="r" b="b"/>
            <a:pathLst>
              <a:path w="1518304" h="5573322">
                <a:moveTo>
                  <a:pt x="0" y="0"/>
                </a:moveTo>
                <a:lnTo>
                  <a:pt x="1518305" y="0"/>
                </a:lnTo>
                <a:lnTo>
                  <a:pt x="1518305" y="5573322"/>
                </a:lnTo>
                <a:lnTo>
                  <a:pt x="0" y="55733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-18462" t="-1545" r="-181400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3" name="TextBox 13"/>
          <p:cNvSpPr txBox="1"/>
          <p:nvPr/>
        </p:nvSpPr>
        <p:spPr>
          <a:xfrm>
            <a:off x="8796187" y="2066016"/>
            <a:ext cx="2025214" cy="431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5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28.09.2026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03954" y="8630625"/>
            <a:ext cx="3854815" cy="505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>
                <a:solidFill>
                  <a:srgbClr val="6101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[Naam organisatie]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58769" y="5322924"/>
            <a:ext cx="6056061" cy="2323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b="1">
                <a:solidFill>
                  <a:srgbClr val="61016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Het manifest is samen met coalitiegenoten en het bredere netwerk opgesteld en bundelt kennis, ervaring en ambities van publieke en private organisaties, kennisinstellingen, onderwijs en maatschappelijke organisaties</a:t>
            </a:r>
            <a:r>
              <a:rPr lang="en-US" sz="2199">
                <a:solidFill>
                  <a:srgbClr val="610162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0" y="0"/>
            <a:ext cx="11483602" cy="2650250"/>
            <a:chOff x="0" y="0"/>
            <a:chExt cx="2202993" cy="50841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202993" cy="508419"/>
            </a:xfrm>
            <a:custGeom>
              <a:avLst/>
              <a:gdLst/>
              <a:ahLst/>
              <a:cxnLst/>
              <a:rect l="l" t="t" r="r" b="b"/>
              <a:pathLst>
                <a:path w="2202993" h="508419">
                  <a:moveTo>
                    <a:pt x="0" y="0"/>
                  </a:moveTo>
                  <a:lnTo>
                    <a:pt x="2202993" y="0"/>
                  </a:lnTo>
                  <a:lnTo>
                    <a:pt x="2202993" y="508419"/>
                  </a:lnTo>
                  <a:lnTo>
                    <a:pt x="0" y="508419"/>
                  </a:lnTo>
                  <a:close/>
                </a:path>
              </a:pathLst>
            </a:custGeom>
            <a:gradFill rotWithShape="1">
              <a:gsLst>
                <a:gs pos="0">
                  <a:srgbClr val="D4DED8">
                    <a:alpha val="100000"/>
                  </a:srgbClr>
                </a:gs>
                <a:gs pos="100000">
                  <a:srgbClr val="F0E6E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nl-NL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19050"/>
              <a:ext cx="2202993" cy="4893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44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34681" y="3140860"/>
            <a:ext cx="9609774" cy="1435632"/>
            <a:chOff x="0" y="0"/>
            <a:chExt cx="1603957" cy="23962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603957" cy="239620"/>
            </a:xfrm>
            <a:custGeom>
              <a:avLst/>
              <a:gdLst/>
              <a:ahLst/>
              <a:cxnLst/>
              <a:rect l="l" t="t" r="r" b="b"/>
              <a:pathLst>
                <a:path w="1603957" h="239620">
                  <a:moveTo>
                    <a:pt x="16113" y="0"/>
                  </a:moveTo>
                  <a:lnTo>
                    <a:pt x="1587844" y="0"/>
                  </a:lnTo>
                  <a:cubicBezTo>
                    <a:pt x="1596743" y="0"/>
                    <a:pt x="1603957" y="7214"/>
                    <a:pt x="1603957" y="16113"/>
                  </a:cubicBezTo>
                  <a:lnTo>
                    <a:pt x="1603957" y="223507"/>
                  </a:lnTo>
                  <a:cubicBezTo>
                    <a:pt x="1603957" y="232406"/>
                    <a:pt x="1596743" y="239620"/>
                    <a:pt x="1587844" y="239620"/>
                  </a:cubicBezTo>
                  <a:lnTo>
                    <a:pt x="16113" y="239620"/>
                  </a:lnTo>
                  <a:cubicBezTo>
                    <a:pt x="11839" y="239620"/>
                    <a:pt x="7741" y="237922"/>
                    <a:pt x="4719" y="234901"/>
                  </a:cubicBezTo>
                  <a:cubicBezTo>
                    <a:pt x="1698" y="231879"/>
                    <a:pt x="0" y="227781"/>
                    <a:pt x="0" y="223507"/>
                  </a:cubicBezTo>
                  <a:lnTo>
                    <a:pt x="0" y="16113"/>
                  </a:lnTo>
                  <a:cubicBezTo>
                    <a:pt x="0" y="11839"/>
                    <a:pt x="1698" y="7741"/>
                    <a:pt x="4719" y="4719"/>
                  </a:cubicBezTo>
                  <a:cubicBezTo>
                    <a:pt x="7741" y="1698"/>
                    <a:pt x="11839" y="0"/>
                    <a:pt x="16113" y="0"/>
                  </a:cubicBezTo>
                  <a:close/>
                </a:path>
              </a:pathLst>
            </a:custGeom>
            <a:solidFill>
              <a:srgbClr val="0C764A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19050"/>
              <a:ext cx="1603957" cy="2205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44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856522" y="3222724"/>
            <a:ext cx="9964879" cy="1205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27"/>
              </a:lnSpc>
            </a:pPr>
            <a:r>
              <a:rPr lang="en-US" sz="3448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Wij ondertekenen het</a:t>
            </a:r>
          </a:p>
          <a:p>
            <a:pPr algn="ctr">
              <a:lnSpc>
                <a:spcPts val="4827"/>
              </a:lnSpc>
            </a:pPr>
            <a:r>
              <a:rPr lang="en-US" sz="3448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Manifest Duurzame Digitalisering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582110" y="1209675"/>
            <a:ext cx="6319383" cy="843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1"/>
              </a:lnSpc>
            </a:pPr>
            <a:r>
              <a:rPr lang="en-US" sz="3320" spc="99">
                <a:solidFill>
                  <a:srgbClr val="610162"/>
                </a:solidFill>
                <a:latin typeface="Open Sans"/>
                <a:ea typeface="Open Sans"/>
                <a:cs typeface="Open Sans"/>
                <a:sym typeface="Open Sans"/>
              </a:rPr>
              <a:t>Duurzame digitalisering</a:t>
            </a:r>
          </a:p>
          <a:p>
            <a:pPr algn="ctr">
              <a:lnSpc>
                <a:spcPts val="3221"/>
              </a:lnSpc>
            </a:pPr>
            <a:r>
              <a:rPr lang="en-US" sz="3320" spc="99">
                <a:solidFill>
                  <a:srgbClr val="610162"/>
                </a:solidFill>
                <a:latin typeface="Open Sans"/>
                <a:ea typeface="Open Sans"/>
                <a:cs typeface="Open Sans"/>
                <a:sym typeface="Open Sans"/>
              </a:rPr>
              <a:t> als norm</a:t>
            </a:r>
          </a:p>
        </p:txBody>
      </p:sp>
      <p:sp>
        <p:nvSpPr>
          <p:cNvPr id="24" name="Freeform 24"/>
          <p:cNvSpPr/>
          <p:nvPr/>
        </p:nvSpPr>
        <p:spPr>
          <a:xfrm>
            <a:off x="8901492" y="841481"/>
            <a:ext cx="2118643" cy="3017195"/>
          </a:xfrm>
          <a:custGeom>
            <a:avLst/>
            <a:gdLst/>
            <a:ahLst/>
            <a:cxnLst/>
            <a:rect l="l" t="t" r="r" b="b"/>
            <a:pathLst>
              <a:path w="2118643" h="3017195">
                <a:moveTo>
                  <a:pt x="0" y="0"/>
                </a:moveTo>
                <a:lnTo>
                  <a:pt x="2118643" y="0"/>
                </a:lnTo>
                <a:lnTo>
                  <a:pt x="2118643" y="3017195"/>
                </a:lnTo>
                <a:lnTo>
                  <a:pt x="0" y="30171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25" name="TextBox 25"/>
          <p:cNvSpPr txBox="1"/>
          <p:nvPr/>
        </p:nvSpPr>
        <p:spPr>
          <a:xfrm>
            <a:off x="2783930" y="437064"/>
            <a:ext cx="5915742" cy="1383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94"/>
              </a:lnSpc>
            </a:pPr>
            <a:r>
              <a:rPr lang="en-US" sz="8947" b="1">
                <a:solidFill>
                  <a:srgbClr val="A26EA0">
                    <a:alpha val="19608"/>
                  </a:srgbClr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2027-2030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56522" y="7201298"/>
            <a:ext cx="3854815" cy="505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8"/>
              </a:lnSpc>
            </a:pPr>
            <a:r>
              <a:rPr lang="en-US" sz="2977" b="1" i="1">
                <a:solidFill>
                  <a:srgbClr val="610162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[Logo]</a:t>
            </a:r>
          </a:p>
        </p:txBody>
      </p:sp>
      <p:sp>
        <p:nvSpPr>
          <p:cNvPr id="27" name="Freeform 27"/>
          <p:cNvSpPr/>
          <p:nvPr/>
        </p:nvSpPr>
        <p:spPr>
          <a:xfrm rot="-7779064" flipH="1">
            <a:off x="8369509" y="5978114"/>
            <a:ext cx="3834981" cy="7730065"/>
          </a:xfrm>
          <a:custGeom>
            <a:avLst/>
            <a:gdLst/>
            <a:ahLst/>
            <a:cxnLst/>
            <a:rect l="l" t="t" r="r" b="b"/>
            <a:pathLst>
              <a:path w="3834981" h="7730065">
                <a:moveTo>
                  <a:pt x="3834982" y="0"/>
                </a:moveTo>
                <a:lnTo>
                  <a:pt x="0" y="0"/>
                </a:lnTo>
                <a:lnTo>
                  <a:pt x="0" y="7730065"/>
                </a:lnTo>
                <a:lnTo>
                  <a:pt x="3834982" y="7730065"/>
                </a:lnTo>
                <a:lnTo>
                  <a:pt x="3834982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r="-62153"/>
            </a:stretch>
          </a:blipFill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Office PowerPoint</Application>
  <PresentationFormat>Aangepast</PresentationFormat>
  <Paragraphs>9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7" baseType="lpstr">
      <vt:lpstr>Open Sans Bold Italics</vt:lpstr>
      <vt:lpstr>Open Sans</vt:lpstr>
      <vt:lpstr>Open Sans Bold</vt:lpstr>
      <vt:lpstr>Arial</vt:lpstr>
      <vt:lpstr>Calibri</vt:lpstr>
      <vt:lpstr>Office Theme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Manifest_zonderfoto_LinkedIn template</dc:title>
  <dc:creator>Sophie Verbeek</dc:creator>
  <cp:lastModifiedBy>Sophie Verbeek</cp:lastModifiedBy>
  <cp:revision>1</cp:revision>
  <dcterms:created xsi:type="dcterms:W3CDTF">2006-08-16T00:00:00Z</dcterms:created>
  <dcterms:modified xsi:type="dcterms:W3CDTF">2026-09-24T17:11:03Z</dcterms:modified>
  <dc:identifier>DAHV6hTr9Eo</dc:identifier>
</cp:coreProperties>
</file>