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9"/>
  </p:notesMasterIdLst>
  <p:sldIdLst>
    <p:sldId id="2147478668" r:id="rId5"/>
    <p:sldId id="258" r:id="rId6"/>
    <p:sldId id="257" r:id="rId7"/>
    <p:sldId id="267" r:id="rId8"/>
    <p:sldId id="2147374727" r:id="rId9"/>
    <p:sldId id="2142534327" r:id="rId10"/>
    <p:sldId id="2147374726" r:id="rId11"/>
    <p:sldId id="2147374732" r:id="rId12"/>
    <p:sldId id="2147374719" r:id="rId13"/>
    <p:sldId id="2147478667" r:id="rId14"/>
    <p:sldId id="2147374802" r:id="rId15"/>
    <p:sldId id="2147374770" r:id="rId16"/>
    <p:sldId id="2147374736" r:id="rId17"/>
    <p:sldId id="2147374737" r:id="rId18"/>
    <p:sldId id="2147374267" r:id="rId19"/>
    <p:sldId id="2147374738" r:id="rId20"/>
    <p:sldId id="2147374729" r:id="rId21"/>
    <p:sldId id="2147374713" r:id="rId22"/>
    <p:sldId id="2147374798" r:id="rId23"/>
    <p:sldId id="2147374720" r:id="rId24"/>
    <p:sldId id="2147374761" r:id="rId25"/>
    <p:sldId id="2147374753" r:id="rId26"/>
    <p:sldId id="2147374790" r:id="rId27"/>
    <p:sldId id="2147374791" r:id="rId28"/>
    <p:sldId id="2147374792" r:id="rId29"/>
    <p:sldId id="2147374806" r:id="rId30"/>
    <p:sldId id="2147478660" r:id="rId31"/>
    <p:sldId id="2147374762" r:id="rId32"/>
    <p:sldId id="2147374763" r:id="rId33"/>
    <p:sldId id="2147374764" r:id="rId34"/>
    <p:sldId id="2147374721" r:id="rId35"/>
    <p:sldId id="2147374760" r:id="rId36"/>
    <p:sldId id="2147374734" r:id="rId37"/>
    <p:sldId id="268" r:id="rId38"/>
  </p:sldIdLst>
  <p:sldSz cx="18288000" cy="10287000"/>
  <p:notesSz cx="6858000" cy="9144000"/>
  <p:embeddedFontLst>
    <p:embeddedFont>
      <p:font typeface="Arial Bold" panose="020B0704020202020204" pitchFamily="34" charset="0"/>
      <p:regular r:id="rId40"/>
      <p:bold r:id="rId41"/>
    </p:embeddedFont>
    <p:embeddedFont>
      <p:font typeface="Helvetica" panose="020B0604020202020204" pitchFamily="34" charset="0"/>
      <p:regular r:id="rId42"/>
      <p:bold r:id="rId43"/>
      <p:italic r:id="rId44"/>
      <p:boldItalic r:id="rId45"/>
    </p:embeddedFont>
    <p:embeddedFont>
      <p:font typeface="IBM Plex Sans" panose="020B0503050203000203" pitchFamily="34" charset="0"/>
      <p:regular r:id="rId46"/>
      <p:bold r:id="rId47"/>
      <p:italic r:id="rId48"/>
      <p:boldItalic r:id="rId49"/>
    </p:embeddedFont>
    <p:embeddedFont>
      <p:font typeface="IBM Plex Sans Light" panose="020B0403050203000203" pitchFamily="34" charset="0"/>
      <p:regular r:id="rId50"/>
      <p:italic r:id="rId51"/>
    </p:embeddedFont>
    <p:embeddedFont>
      <p:font typeface="Nunito Sans" pitchFamily="2" charset="0"/>
      <p:regular r:id="rId52"/>
      <p:bold r:id="rId53"/>
      <p:italic r:id="rId54"/>
      <p:boldItalic r:id="rId55"/>
    </p:embeddedFont>
    <p:embeddedFont>
      <p:font typeface="Proxima Nova" panose="020B060402020202020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21F81D-A706-F53D-4B9A-6CB9BCA9AA3D}" v="9" dt="2024-05-29T08:17:29.687"/>
    <p1510:client id="{665300FC-8354-560F-7F76-0F3431AAD980}" v="21" dt="2024-05-30T08:38:42.588"/>
    <p1510:client id="{E1404AC0-7FC1-FD1A-8523-A0141EE081B9}" v="1" dt="2024-05-30T08:30:25.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3462C-E1D1-4646-9BD9-79B7EC26C79D}" type="datetimeFigureOut">
              <a:rPr lang="en-NL" smtClean="0"/>
              <a:t>06/21/2024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A43AB3-C517-E240-9F55-C6E71514FA05}" type="slidenum">
              <a:rPr lang="en-NL" smtClean="0"/>
              <a:t>‹#›</a:t>
            </a:fld>
            <a:endParaRPr lang="en-NL"/>
          </a:p>
        </p:txBody>
      </p:sp>
    </p:spTree>
    <p:extLst>
      <p:ext uri="{BB962C8B-B14F-4D97-AF65-F5344CB8AC3E}">
        <p14:creationId xmlns:p14="http://schemas.microsoft.com/office/powerpoint/2010/main" val="1817423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b626e963c1_0_10:notes"/>
          <p:cNvSpPr txBox="1">
            <a:spLocks noGrp="1"/>
          </p:cNvSpPr>
          <p:nvPr>
            <p:ph type="body" idx="1"/>
          </p:nvPr>
        </p:nvSpPr>
        <p:spPr>
          <a:xfrm>
            <a:off x="206710" y="4087090"/>
            <a:ext cx="6419100" cy="4320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7" name="Google Shape;87;g1b626e963c1_0_10:notes"/>
          <p:cNvSpPr>
            <a:spLocks noGrp="1" noRot="1" noChangeAspect="1"/>
          </p:cNvSpPr>
          <p:nvPr>
            <p:ph type="sldImg" idx="2"/>
          </p:nvPr>
        </p:nvSpPr>
        <p:spPr>
          <a:xfrm>
            <a:off x="206375" y="228600"/>
            <a:ext cx="6419850" cy="3611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algn="l"/>
            <a:r>
              <a:rPr lang="en-NL" sz="1200">
                <a:solidFill>
                  <a:schemeClr val="tx1"/>
                </a:solidFill>
                <a:latin typeface="IBM Plex Sans" charset="0"/>
                <a:ea typeface="IBM Plex Sans" charset="0"/>
                <a:cs typeface="IBM Plex Sans" charset="0"/>
              </a:rPr>
              <a:t>Worldwide energy usage 1 – 1.3%</a:t>
            </a:r>
          </a:p>
          <a:p>
            <a:pPr algn="l"/>
            <a:r>
              <a:rPr lang="en-NL" sz="1200">
                <a:latin typeface="IBM Plex Sans" charset="0"/>
                <a:ea typeface="IBM Plex Sans" charset="0"/>
                <a:cs typeface="IBM Plex Sans" charset="0"/>
              </a:rPr>
              <a:t>Netherands 2.8% = 3.2 billion kilowatt hours</a:t>
            </a:r>
          </a:p>
          <a:p>
            <a:pPr algn="l"/>
            <a:r>
              <a:rPr lang="en-GB" sz="1600"/>
              <a:t>The Amsterdam metropolitan region scores high in the top 50 energy-consuming data </a:t>
            </a:r>
            <a:r>
              <a:rPr lang="en-GB" sz="1600" err="1"/>
              <a:t>center</a:t>
            </a:r>
            <a:r>
              <a:rPr lang="en-GB" sz="1600"/>
              <a:t> markets worldwide. It is estimated that there are almost 11,000 data </a:t>
            </a:r>
            <a:r>
              <a:rPr lang="en-GB" sz="1600" err="1"/>
              <a:t>center</a:t>
            </a:r>
            <a:r>
              <a:rPr lang="en-GB" sz="1600"/>
              <a:t> locations around the world. In terms of numbers, the Netherlands is in eighth place. In terms of megawatts consumed, the Netherlands, like Amsterdam, ranks thirteenth</a:t>
            </a:r>
            <a:endParaRPr lang="en-NL" sz="1200">
              <a:solidFill>
                <a:schemeClr val="tx1"/>
              </a:solidFill>
              <a:latin typeface="IBM Plex Sans" charset="0"/>
              <a:ea typeface="IBM Plex Sans" charset="0"/>
              <a:cs typeface="IBM Plex Sans" charset="0"/>
            </a:endParaRPr>
          </a:p>
          <a:p>
            <a:endParaRPr lang="en-NL"/>
          </a:p>
        </p:txBody>
      </p:sp>
    </p:spTree>
    <p:extLst>
      <p:ext uri="{BB962C8B-B14F-4D97-AF65-F5344CB8AC3E}">
        <p14:creationId xmlns:p14="http://schemas.microsoft.com/office/powerpoint/2010/main" val="1893791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16</a:t>
            </a:fld>
            <a:endParaRPr lang="en-US"/>
          </a:p>
        </p:txBody>
      </p:sp>
    </p:spTree>
    <p:extLst>
      <p:ext uri="{BB962C8B-B14F-4D97-AF65-F5344CB8AC3E}">
        <p14:creationId xmlns:p14="http://schemas.microsoft.com/office/powerpoint/2010/main" val="2704281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17</a:t>
            </a:fld>
            <a:endParaRPr lang="en-US"/>
          </a:p>
        </p:txBody>
      </p:sp>
    </p:spTree>
    <p:extLst>
      <p:ext uri="{BB962C8B-B14F-4D97-AF65-F5344CB8AC3E}">
        <p14:creationId xmlns:p14="http://schemas.microsoft.com/office/powerpoint/2010/main" val="49946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18</a:t>
            </a:fld>
            <a:endParaRPr lang="en-US"/>
          </a:p>
        </p:txBody>
      </p:sp>
    </p:spTree>
    <p:extLst>
      <p:ext uri="{BB962C8B-B14F-4D97-AF65-F5344CB8AC3E}">
        <p14:creationId xmlns:p14="http://schemas.microsoft.com/office/powerpoint/2010/main" val="375897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19</a:t>
            </a:fld>
            <a:endParaRPr lang="en-US"/>
          </a:p>
        </p:txBody>
      </p:sp>
    </p:spTree>
    <p:extLst>
      <p:ext uri="{BB962C8B-B14F-4D97-AF65-F5344CB8AC3E}">
        <p14:creationId xmlns:p14="http://schemas.microsoft.com/office/powerpoint/2010/main" val="227649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b626e963c1_0_16:notes"/>
          <p:cNvSpPr txBox="1">
            <a:spLocks noGrp="1"/>
          </p:cNvSpPr>
          <p:nvPr>
            <p:ph type="body" idx="1"/>
          </p:nvPr>
        </p:nvSpPr>
        <p:spPr>
          <a:xfrm>
            <a:off x="206710" y="4087090"/>
            <a:ext cx="6419100" cy="43203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 name="Google Shape;94;g1b626e963c1_0_16:notes"/>
          <p:cNvSpPr>
            <a:spLocks noGrp="1" noRot="1" noChangeAspect="1"/>
          </p:cNvSpPr>
          <p:nvPr>
            <p:ph type="sldImg" idx="2"/>
          </p:nvPr>
        </p:nvSpPr>
        <p:spPr>
          <a:xfrm>
            <a:off x="206375" y="228600"/>
            <a:ext cx="6419850" cy="3611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804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21</a:t>
            </a:fld>
            <a:endParaRPr lang="en-US"/>
          </a:p>
        </p:txBody>
      </p:sp>
    </p:spTree>
    <p:extLst>
      <p:ext uri="{BB962C8B-B14F-4D97-AF65-F5344CB8AC3E}">
        <p14:creationId xmlns:p14="http://schemas.microsoft.com/office/powerpoint/2010/main" val="1745553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22</a:t>
            </a:fld>
            <a:endParaRPr lang="en-US"/>
          </a:p>
        </p:txBody>
      </p:sp>
    </p:spTree>
    <p:extLst>
      <p:ext uri="{BB962C8B-B14F-4D97-AF65-F5344CB8AC3E}">
        <p14:creationId xmlns:p14="http://schemas.microsoft.com/office/powerpoint/2010/main" val="73781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23</a:t>
            </a:fld>
            <a:endParaRPr lang="en-US"/>
          </a:p>
        </p:txBody>
      </p:sp>
    </p:spTree>
    <p:extLst>
      <p:ext uri="{BB962C8B-B14F-4D97-AF65-F5344CB8AC3E}">
        <p14:creationId xmlns:p14="http://schemas.microsoft.com/office/powerpoint/2010/main" val="3180554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24</a:t>
            </a:fld>
            <a:endParaRPr lang="en-US"/>
          </a:p>
        </p:txBody>
      </p:sp>
    </p:spTree>
    <p:extLst>
      <p:ext uri="{BB962C8B-B14F-4D97-AF65-F5344CB8AC3E}">
        <p14:creationId xmlns:p14="http://schemas.microsoft.com/office/powerpoint/2010/main" val="24010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architects, we visit many organizations and sustainability is certainly a topic that is discussed a lot. But we also see that many organizations struggle with it. There are some initiatives, but they are often started in splendid isolation as a kind of special project. Many organizations are aware of their responsibility in the field of sustainability, but how do you start with those first steps? In our booklet, in addition to the scope of sustainability, we have also devised a way to introduce sustainability into an organization. We have devised a game to introduce sustainability in a playful way. Gamification! We called this game "the heat is on". That's the title song of Beverly Hills Cop with a nice nod to the translation. The heating is on. We introduce sustainability to an organization through role play and carrying out assignments</a:t>
            </a:r>
            <a:r>
              <a:rPr lang="en-US"/>
              <a:t>.</a:t>
            </a:r>
          </a:p>
        </p:txBody>
      </p:sp>
      <p:sp>
        <p:nvSpPr>
          <p:cNvPr id="4" name="Slide Number Placeholder 3"/>
          <p:cNvSpPr>
            <a:spLocks noGrp="1"/>
          </p:cNvSpPr>
          <p:nvPr>
            <p:ph type="sldNum" sz="quarter" idx="5"/>
          </p:nvPr>
        </p:nvSpPr>
        <p:spPr/>
        <p:txBody>
          <a:bodyPr/>
          <a:lstStyle/>
          <a:p>
            <a:fld id="{6E2E38B8-B0B4-AD41-AC6E-B781F46A9FD3}" type="slidenum">
              <a:rPr lang="en-US" smtClean="0"/>
              <a:pPr/>
              <a:t>6</a:t>
            </a:fld>
            <a:endParaRPr lang="en-US"/>
          </a:p>
        </p:txBody>
      </p:sp>
    </p:spTree>
    <p:extLst>
      <p:ext uri="{BB962C8B-B14F-4D97-AF65-F5344CB8AC3E}">
        <p14:creationId xmlns:p14="http://schemas.microsoft.com/office/powerpoint/2010/main" val="636801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25</a:t>
            </a:fld>
            <a:endParaRPr lang="en-US"/>
          </a:p>
        </p:txBody>
      </p:sp>
    </p:spTree>
    <p:extLst>
      <p:ext uri="{BB962C8B-B14F-4D97-AF65-F5344CB8AC3E}">
        <p14:creationId xmlns:p14="http://schemas.microsoft.com/office/powerpoint/2010/main" val="2463040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26</a:t>
            </a:fld>
            <a:endParaRPr lang="en-US"/>
          </a:p>
        </p:txBody>
      </p:sp>
    </p:spTree>
    <p:extLst>
      <p:ext uri="{BB962C8B-B14F-4D97-AF65-F5344CB8AC3E}">
        <p14:creationId xmlns:p14="http://schemas.microsoft.com/office/powerpoint/2010/main" val="404354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28</a:t>
            </a:fld>
            <a:endParaRPr lang="en-US"/>
          </a:p>
        </p:txBody>
      </p:sp>
    </p:spTree>
    <p:extLst>
      <p:ext uri="{BB962C8B-B14F-4D97-AF65-F5344CB8AC3E}">
        <p14:creationId xmlns:p14="http://schemas.microsoft.com/office/powerpoint/2010/main" val="27463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29</a:t>
            </a:fld>
            <a:endParaRPr lang="en-US"/>
          </a:p>
        </p:txBody>
      </p:sp>
    </p:spTree>
    <p:extLst>
      <p:ext uri="{BB962C8B-B14F-4D97-AF65-F5344CB8AC3E}">
        <p14:creationId xmlns:p14="http://schemas.microsoft.com/office/powerpoint/2010/main" val="690862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30</a:t>
            </a:fld>
            <a:endParaRPr lang="en-US"/>
          </a:p>
        </p:txBody>
      </p:sp>
    </p:spTree>
    <p:extLst>
      <p:ext uri="{BB962C8B-B14F-4D97-AF65-F5344CB8AC3E}">
        <p14:creationId xmlns:p14="http://schemas.microsoft.com/office/powerpoint/2010/main" val="2387734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31</a:t>
            </a:fld>
            <a:endParaRPr lang="en-US"/>
          </a:p>
        </p:txBody>
      </p:sp>
    </p:spTree>
    <p:extLst>
      <p:ext uri="{BB962C8B-B14F-4D97-AF65-F5344CB8AC3E}">
        <p14:creationId xmlns:p14="http://schemas.microsoft.com/office/powerpoint/2010/main" val="3578506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32</a:t>
            </a:fld>
            <a:endParaRPr lang="en-US"/>
          </a:p>
        </p:txBody>
      </p:sp>
    </p:spTree>
    <p:extLst>
      <p:ext uri="{BB962C8B-B14F-4D97-AF65-F5344CB8AC3E}">
        <p14:creationId xmlns:p14="http://schemas.microsoft.com/office/powerpoint/2010/main" val="3263312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33</a:t>
            </a:fld>
            <a:endParaRPr lang="en-US"/>
          </a:p>
        </p:txBody>
      </p:sp>
    </p:spTree>
    <p:extLst>
      <p:ext uri="{BB962C8B-B14F-4D97-AF65-F5344CB8AC3E}">
        <p14:creationId xmlns:p14="http://schemas.microsoft.com/office/powerpoint/2010/main" val="407448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b626e963c1_0_10:notes"/>
          <p:cNvSpPr txBox="1">
            <a:spLocks noGrp="1"/>
          </p:cNvSpPr>
          <p:nvPr>
            <p:ph type="body" idx="1"/>
          </p:nvPr>
        </p:nvSpPr>
        <p:spPr>
          <a:xfrm>
            <a:off x="206710" y="4087090"/>
            <a:ext cx="6419100" cy="4320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Do you have any idea what this formula means? People often talk about sustainability, but they mean saving energy. That in itself is of course fine, but what is the motivation for doing this? Is this because they can save on energy costs or is this because they can polish the image of the company or organization? Or... is this because we really want to become more sustainable because we realize that the current way of conducting our business operations is not sustainable in the long term? Our current business operations are mainly focused on efficiency and (economic) growth: more, faster, better, nicer, bigger, and so on. Is this responsible and sustainable in the long term? Real sustainability only works if it is anchored in the DNA of your company or organization. You save energy because you have to. Otherwise it will cost you money. Sustainability comes from will and conviction! But think about the word sustainable or sustainability: Do it last longer, last longer...? Anyone who plays a musical instrument such as a piano or an electric guitar is familiar with the phenomenon of sustain. That's the left pedal on a piano or an effect you can use on your guitar to make the instrument's notes last longer. A kind of reverb. What we do with our IT also has a positive reverberation. It brings added value with respect for the user. That aspect is also an important part of our sustainability story.</a:t>
            </a:r>
          </a:p>
          <a:p>
            <a:pPr marL="0" lvl="0" indent="0" algn="l" rtl="0">
              <a:spcBef>
                <a:spcPts val="0"/>
              </a:spcBef>
              <a:spcAft>
                <a:spcPts val="0"/>
              </a:spcAft>
              <a:buNone/>
            </a:pPr>
            <a:endParaRPr lang="en-GB"/>
          </a:p>
          <a:p>
            <a:pPr marL="0" lvl="0" indent="0" algn="l" rtl="0">
              <a:spcBef>
                <a:spcPts val="0"/>
              </a:spcBef>
              <a:spcAft>
                <a:spcPts val="0"/>
              </a:spcAft>
              <a:buNone/>
            </a:pPr>
            <a:r>
              <a:rPr lang="en-GB"/>
              <a:t> [When I started writing this booklet it was the period of peak gas prices. My monthly bill shot through the ceiling. Almost 1,000 euros per month was advised for the Schravesande family. There are now solar panels on the roof, the roof is insulated and I have replaced our </a:t>
            </a:r>
            <a:r>
              <a:rPr lang="en-GB" err="1"/>
              <a:t>cozy</a:t>
            </a:r>
            <a:r>
              <a:rPr lang="en-GB"/>
              <a:t> gas fireplace with a pellet stove. Economically motivated but now consciously busy with sustainability. In our book we call that consciously competent. But I'll come back to that later---anecdote Jan.]</a:t>
            </a:r>
            <a:endParaRPr/>
          </a:p>
        </p:txBody>
      </p:sp>
      <p:sp>
        <p:nvSpPr>
          <p:cNvPr id="87" name="Google Shape;87;g1b626e963c1_0_10:notes"/>
          <p:cNvSpPr>
            <a:spLocks noGrp="1" noRot="1" noChangeAspect="1"/>
          </p:cNvSpPr>
          <p:nvPr>
            <p:ph type="sldImg" idx="2"/>
          </p:nvPr>
        </p:nvSpPr>
        <p:spPr>
          <a:xfrm>
            <a:off x="206375" y="228600"/>
            <a:ext cx="6419850" cy="3611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35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a:xfrm>
            <a:off x="206375" y="3949700"/>
            <a:ext cx="6419088" cy="6159500"/>
          </a:xfrm>
        </p:spPr>
        <p:txBody>
          <a:bodyPr/>
          <a:lstStyle/>
          <a:p>
            <a:r>
              <a:rPr lang="en-GB"/>
              <a:t>When we started writing this book we were really dangling at the bottom left of this quadrant. What did we actually know about sustainability? The relationship between saving energy and sustainability also played an important role for us. But as we just told you, we have been promoted to consciously incompetent due to high energy bills. We were confronted with a situation that we had apparently not arranged properly. We are now taking measures and have become more energy efficient. So we are now consciously competent. But we still have to think about it when we're in the shower. 5 minutes and no longer.....or the thermostat no higher than 18 degrees. The generations after us probably won't have to think about this. It's in their system. They are probably unconsciously competent in these areas. See it with this example. If you walk outside for lunch in this nice weather and you have a bag of bread, you obviously don't throw that plastic bag on the street. You put it in your pocket or you come across a trash can where you can put it in. You don't have to think about that. It's in your system. So you are unconsciously competent. Ask yourself where you stand in this model...?</a:t>
            </a:r>
          </a:p>
          <a:p>
            <a:endParaRPr lang="en-GB"/>
          </a:p>
          <a:p>
            <a:r>
              <a:rPr lang="en-GB" sz="1800">
                <a:effectLst/>
                <a:latin typeface="CIDFont+F1"/>
              </a:rPr>
              <a:t>De CO2-Prestatieladder </a:t>
            </a:r>
            <a:r>
              <a:rPr lang="en-GB" sz="1800" err="1">
                <a:effectLst/>
                <a:latin typeface="CIDFont+F1"/>
              </a:rPr>
              <a:t>kent</a:t>
            </a:r>
            <a:r>
              <a:rPr lang="en-GB" sz="1800">
                <a:effectLst/>
                <a:latin typeface="CIDFont+F1"/>
              </a:rPr>
              <a:t> </a:t>
            </a:r>
            <a:r>
              <a:rPr lang="en-GB" sz="1800" err="1">
                <a:effectLst/>
                <a:latin typeface="CIDFont+F1"/>
              </a:rPr>
              <a:t>vier</a:t>
            </a:r>
            <a:r>
              <a:rPr lang="en-GB" sz="1800">
                <a:effectLst/>
                <a:latin typeface="CIDFont+F1"/>
              </a:rPr>
              <a:t> </a:t>
            </a:r>
            <a:r>
              <a:rPr lang="en-GB" sz="1800" err="1">
                <a:effectLst/>
                <a:latin typeface="CIDFont+F1"/>
              </a:rPr>
              <a:t>invalshoeken</a:t>
            </a:r>
            <a:r>
              <a:rPr lang="en-GB" sz="1800">
                <a:effectLst/>
                <a:latin typeface="CIDFont+F1"/>
              </a:rPr>
              <a:t>: </a:t>
            </a:r>
            <a:endParaRPr lang="en-GB"/>
          </a:p>
          <a:p>
            <a:r>
              <a:rPr lang="en-GB" sz="1800">
                <a:effectLst/>
                <a:latin typeface="CIDFont+F3"/>
              </a:rPr>
              <a:t>A. </a:t>
            </a:r>
            <a:r>
              <a:rPr lang="en-GB" sz="1800" err="1">
                <a:effectLst/>
                <a:latin typeface="CIDFont+F3"/>
              </a:rPr>
              <a:t>Inzicht</a:t>
            </a:r>
            <a:r>
              <a:rPr lang="en-GB" sz="1800">
                <a:effectLst/>
                <a:latin typeface="CIDFont+F3"/>
              </a:rPr>
              <a:t> </a:t>
            </a:r>
            <a:endParaRPr lang="en-GB"/>
          </a:p>
          <a:p>
            <a:r>
              <a:rPr lang="en-GB" sz="1800">
                <a:effectLst/>
                <a:latin typeface="CIDFont+F1"/>
              </a:rPr>
              <a:t>Het </a:t>
            </a:r>
            <a:r>
              <a:rPr lang="en-GB" sz="1800" err="1">
                <a:effectLst/>
                <a:latin typeface="CIDFont+F1"/>
              </a:rPr>
              <a:t>opstellen</a:t>
            </a:r>
            <a:r>
              <a:rPr lang="en-GB" sz="1800">
                <a:effectLst/>
                <a:latin typeface="CIDFont+F1"/>
              </a:rPr>
              <a:t> van </a:t>
            </a:r>
            <a:r>
              <a:rPr lang="en-GB" sz="1800" err="1">
                <a:effectLst/>
                <a:latin typeface="CIDFont+F1"/>
              </a:rPr>
              <a:t>een</a:t>
            </a:r>
            <a:r>
              <a:rPr lang="en-GB" sz="1800">
                <a:effectLst/>
                <a:latin typeface="CIDFont+F1"/>
              </a:rPr>
              <a:t> </a:t>
            </a:r>
            <a:r>
              <a:rPr lang="en-GB" sz="1800" err="1">
                <a:effectLst/>
                <a:latin typeface="CIDFont+F1"/>
              </a:rPr>
              <a:t>onomstreden</a:t>
            </a:r>
            <a:r>
              <a:rPr lang="en-GB" sz="1800">
                <a:effectLst/>
                <a:latin typeface="CIDFont+F1"/>
              </a:rPr>
              <a:t> CO2-footprint conform de ISO 14064-1 norm </a:t>
            </a:r>
            <a:r>
              <a:rPr lang="en-GB" sz="1800" err="1">
                <a:effectLst/>
                <a:latin typeface="CIDFont+F1"/>
              </a:rPr>
              <a:t>en</a:t>
            </a:r>
            <a:r>
              <a:rPr lang="en-GB" sz="1800">
                <a:effectLst/>
                <a:latin typeface="CIDFont+F1"/>
              </a:rPr>
              <a:t> </a:t>
            </a:r>
            <a:r>
              <a:rPr lang="en-GB" sz="1800" err="1">
                <a:effectLst/>
                <a:latin typeface="CIDFont+F1"/>
              </a:rPr>
              <a:t>daarmee</a:t>
            </a:r>
            <a:r>
              <a:rPr lang="en-GB" sz="1800">
                <a:effectLst/>
                <a:latin typeface="CIDFont+F1"/>
              </a:rPr>
              <a:t> </a:t>
            </a:r>
            <a:r>
              <a:rPr lang="en-GB" sz="1800" err="1">
                <a:effectLst/>
                <a:latin typeface="CIDFont+F1"/>
              </a:rPr>
              <a:t>inzicht</a:t>
            </a:r>
            <a:r>
              <a:rPr lang="en-GB" sz="1800">
                <a:effectLst/>
                <a:latin typeface="CIDFont+F1"/>
              </a:rPr>
              <a:t> </a:t>
            </a:r>
            <a:r>
              <a:rPr lang="en-GB" sz="1800" err="1">
                <a:effectLst/>
                <a:latin typeface="CIDFont+F1"/>
              </a:rPr>
              <a:t>krijgen</a:t>
            </a:r>
            <a:r>
              <a:rPr lang="en-GB" sz="1800">
                <a:effectLst/>
                <a:latin typeface="CIDFont+F1"/>
              </a:rPr>
              <a:t> in de CO2-uitstoot van de </a:t>
            </a:r>
            <a:r>
              <a:rPr lang="en-GB" sz="1800" err="1">
                <a:effectLst/>
                <a:latin typeface="CIDFont+F1"/>
              </a:rPr>
              <a:t>organisatie</a:t>
            </a:r>
            <a:r>
              <a:rPr lang="en-GB" sz="1800">
                <a:effectLst/>
                <a:latin typeface="CIDFont+F1"/>
              </a:rPr>
              <a:t>. </a:t>
            </a:r>
            <a:endParaRPr lang="en-GB"/>
          </a:p>
          <a:p>
            <a:r>
              <a:rPr lang="en-GB" sz="1800">
                <a:effectLst/>
                <a:latin typeface="CIDFont+F3"/>
              </a:rPr>
              <a:t>B. CO2-reductie </a:t>
            </a:r>
            <a:endParaRPr lang="en-GB"/>
          </a:p>
          <a:p>
            <a:r>
              <a:rPr lang="en-GB" sz="1800">
                <a:effectLst/>
                <a:latin typeface="CIDFont+F1"/>
              </a:rPr>
              <a:t>De </a:t>
            </a:r>
            <a:r>
              <a:rPr lang="en-GB" sz="1800" err="1">
                <a:effectLst/>
                <a:latin typeface="CIDFont+F1"/>
              </a:rPr>
              <a:t>ambitie</a:t>
            </a:r>
            <a:r>
              <a:rPr lang="en-GB" sz="1800">
                <a:effectLst/>
                <a:latin typeface="CIDFont+F1"/>
              </a:rPr>
              <a:t> van de </a:t>
            </a:r>
            <a:r>
              <a:rPr lang="en-GB" sz="1800" err="1">
                <a:effectLst/>
                <a:latin typeface="CIDFont+F1"/>
              </a:rPr>
              <a:t>organisatie</a:t>
            </a:r>
            <a:r>
              <a:rPr lang="en-GB" sz="1800">
                <a:effectLst/>
                <a:latin typeface="CIDFont+F1"/>
              </a:rPr>
              <a:t> om de CO2-uitstoot </a:t>
            </a:r>
            <a:r>
              <a:rPr lang="en-GB" sz="1800" err="1">
                <a:effectLst/>
                <a:latin typeface="CIDFont+F1"/>
              </a:rPr>
              <a:t>te</a:t>
            </a:r>
            <a:r>
              <a:rPr lang="en-GB" sz="1800">
                <a:effectLst/>
                <a:latin typeface="CIDFont+F1"/>
              </a:rPr>
              <a:t> </a:t>
            </a:r>
            <a:r>
              <a:rPr lang="en-GB" sz="1800" err="1">
                <a:effectLst/>
                <a:latin typeface="CIDFont+F1"/>
              </a:rPr>
              <a:t>verminderen</a:t>
            </a:r>
            <a:r>
              <a:rPr lang="en-GB" sz="1800">
                <a:effectLst/>
                <a:latin typeface="CIDFont+F1"/>
              </a:rPr>
              <a:t>. </a:t>
            </a:r>
            <a:endParaRPr lang="en-GB"/>
          </a:p>
          <a:p>
            <a:r>
              <a:rPr lang="en-GB" sz="1800">
                <a:effectLst/>
                <a:latin typeface="CIDFont+F3"/>
              </a:rPr>
              <a:t>C. </a:t>
            </a:r>
            <a:r>
              <a:rPr lang="en-GB" sz="1800" err="1">
                <a:effectLst/>
                <a:latin typeface="CIDFont+F3"/>
              </a:rPr>
              <a:t>Transparantie</a:t>
            </a:r>
            <a:r>
              <a:rPr lang="en-GB" sz="1800">
                <a:effectLst/>
                <a:latin typeface="CIDFont+F3"/>
              </a:rPr>
              <a:t> </a:t>
            </a:r>
            <a:endParaRPr lang="en-GB"/>
          </a:p>
          <a:p>
            <a:r>
              <a:rPr lang="en-GB" sz="1800">
                <a:effectLst/>
                <a:latin typeface="CIDFont+F1"/>
              </a:rPr>
              <a:t>De </a:t>
            </a:r>
            <a:r>
              <a:rPr lang="en-GB" sz="1800" err="1">
                <a:effectLst/>
                <a:latin typeface="CIDFont+F1"/>
              </a:rPr>
              <a:t>wijze</a:t>
            </a:r>
            <a:r>
              <a:rPr lang="en-GB" sz="1800">
                <a:effectLst/>
                <a:latin typeface="CIDFont+F1"/>
              </a:rPr>
              <a:t> </a:t>
            </a:r>
            <a:r>
              <a:rPr lang="en-GB" sz="1800" err="1">
                <a:effectLst/>
                <a:latin typeface="CIDFont+F1"/>
              </a:rPr>
              <a:t>waarop</a:t>
            </a:r>
            <a:r>
              <a:rPr lang="en-GB" sz="1800">
                <a:effectLst/>
                <a:latin typeface="CIDFont+F1"/>
              </a:rPr>
              <a:t> in- </a:t>
            </a:r>
            <a:r>
              <a:rPr lang="en-GB" sz="1800" err="1">
                <a:effectLst/>
                <a:latin typeface="CIDFont+F1"/>
              </a:rPr>
              <a:t>en</a:t>
            </a:r>
            <a:r>
              <a:rPr lang="en-GB" sz="1800">
                <a:effectLst/>
                <a:latin typeface="CIDFont+F1"/>
              </a:rPr>
              <a:t> extern </a:t>
            </a:r>
            <a:r>
              <a:rPr lang="en-GB" sz="1800" err="1">
                <a:effectLst/>
                <a:latin typeface="CIDFont+F1"/>
              </a:rPr>
              <a:t>gecommuniceerd</a:t>
            </a:r>
            <a:r>
              <a:rPr lang="en-GB" sz="1800">
                <a:effectLst/>
                <a:latin typeface="CIDFont+F1"/>
              </a:rPr>
              <a:t> </a:t>
            </a:r>
            <a:r>
              <a:rPr lang="en-GB" sz="1800" err="1">
                <a:effectLst/>
                <a:latin typeface="CIDFont+F1"/>
              </a:rPr>
              <a:t>wordt</a:t>
            </a:r>
            <a:r>
              <a:rPr lang="en-GB" sz="1800">
                <a:effectLst/>
                <a:latin typeface="CIDFont+F1"/>
              </a:rPr>
              <a:t> over de CO2-footprint </a:t>
            </a:r>
            <a:r>
              <a:rPr lang="en-GB" sz="1800" err="1">
                <a:effectLst/>
                <a:latin typeface="CIDFont+F1"/>
              </a:rPr>
              <a:t>en</a:t>
            </a:r>
            <a:r>
              <a:rPr lang="en-GB" sz="1800">
                <a:effectLst/>
                <a:latin typeface="CIDFont+F1"/>
              </a:rPr>
              <a:t> </a:t>
            </a:r>
            <a:r>
              <a:rPr lang="en-GB" sz="1800" err="1">
                <a:effectLst/>
                <a:latin typeface="CIDFont+F1"/>
              </a:rPr>
              <a:t>reductiedoelstellingen</a:t>
            </a:r>
            <a:r>
              <a:rPr lang="en-GB" sz="1800">
                <a:effectLst/>
                <a:latin typeface="CIDFont+F1"/>
              </a:rPr>
              <a:t>. </a:t>
            </a:r>
            <a:endParaRPr lang="en-GB"/>
          </a:p>
          <a:p>
            <a:r>
              <a:rPr lang="en-GB" sz="1800">
                <a:effectLst/>
                <a:latin typeface="CIDFont+F3"/>
              </a:rPr>
              <a:t>D. </a:t>
            </a:r>
            <a:r>
              <a:rPr lang="en-GB" sz="1800" err="1">
                <a:effectLst/>
                <a:latin typeface="CIDFont+F3"/>
              </a:rPr>
              <a:t>Deelname</a:t>
            </a:r>
            <a:r>
              <a:rPr lang="en-GB" sz="1800">
                <a:effectLst/>
                <a:latin typeface="CIDFont+F3"/>
              </a:rPr>
              <a:t> </a:t>
            </a:r>
            <a:r>
              <a:rPr lang="en-GB" sz="1800" err="1">
                <a:effectLst/>
                <a:latin typeface="CIDFont+F3"/>
              </a:rPr>
              <a:t>aan</a:t>
            </a:r>
            <a:r>
              <a:rPr lang="en-GB" sz="1800">
                <a:effectLst/>
                <a:latin typeface="CIDFont+F3"/>
              </a:rPr>
              <a:t> </a:t>
            </a:r>
            <a:r>
              <a:rPr lang="en-GB" sz="1800" err="1">
                <a:effectLst/>
                <a:latin typeface="CIDFont+F3"/>
              </a:rPr>
              <a:t>initiatieven</a:t>
            </a:r>
            <a:r>
              <a:rPr lang="en-GB" sz="1800">
                <a:effectLst/>
                <a:latin typeface="CIDFont+F3"/>
              </a:rPr>
              <a:t> </a:t>
            </a:r>
            <a:endParaRPr lang="en-GB"/>
          </a:p>
          <a:p>
            <a:r>
              <a:rPr lang="en-GB" sz="1800">
                <a:effectLst/>
                <a:latin typeface="CIDFont+F1"/>
              </a:rPr>
              <a:t>(in sector of </a:t>
            </a:r>
            <a:r>
              <a:rPr lang="en-GB" sz="1800" err="1">
                <a:effectLst/>
                <a:latin typeface="CIDFont+F1"/>
              </a:rPr>
              <a:t>keten</a:t>
            </a:r>
            <a:r>
              <a:rPr lang="en-GB" sz="1800">
                <a:effectLst/>
                <a:latin typeface="CIDFont+F1"/>
              </a:rPr>
              <a:t>) om CO2 </a:t>
            </a:r>
            <a:r>
              <a:rPr lang="en-GB" sz="1800" err="1">
                <a:effectLst/>
                <a:latin typeface="CIDFont+F1"/>
              </a:rPr>
              <a:t>te</a:t>
            </a:r>
            <a:r>
              <a:rPr lang="en-GB" sz="1800">
                <a:effectLst/>
                <a:latin typeface="CIDFont+F1"/>
              </a:rPr>
              <a:t> </a:t>
            </a:r>
            <a:r>
              <a:rPr lang="en-GB" sz="1800" err="1">
                <a:effectLst/>
                <a:latin typeface="CIDFont+F1"/>
              </a:rPr>
              <a:t>reduceren</a:t>
            </a:r>
            <a:r>
              <a:rPr lang="en-GB" sz="1800">
                <a:effectLst/>
                <a:latin typeface="CIDFont+F1"/>
              </a:rPr>
              <a:t>. </a:t>
            </a:r>
            <a:endParaRPr lang="en-GB"/>
          </a:p>
          <a:p>
            <a:endParaRPr lang="en-N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600" b="0" i="0" u="none" strike="noStrike" cap="none" smtClean="0">
                <a:solidFill>
                  <a:schemeClr val="lt1"/>
                </a:solidFill>
                <a:latin typeface="IBM Plex Sans Light"/>
                <a:ea typeface="IBM Plex Sans Light"/>
                <a:cs typeface="IBM Plex Sans Light"/>
                <a:sym typeface="IBM Plex Sans Light"/>
              </a:rPr>
              <a:t>8</a:t>
            </a:fld>
            <a:endParaRPr lang="en-US" sz="600" b="0" i="0" u="none" strike="noStrike" cap="none">
              <a:solidFill>
                <a:schemeClr val="lt1"/>
              </a:solidFill>
              <a:latin typeface="IBM Plex Sans Light"/>
              <a:ea typeface="IBM Plex Sans Light"/>
              <a:cs typeface="IBM Plex Sans Light"/>
              <a:sym typeface="IBM Plex Sans Light"/>
            </a:endParaRPr>
          </a:p>
        </p:txBody>
      </p:sp>
    </p:spTree>
    <p:extLst>
      <p:ext uri="{BB962C8B-B14F-4D97-AF65-F5344CB8AC3E}">
        <p14:creationId xmlns:p14="http://schemas.microsoft.com/office/powerpoint/2010/main" val="11164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b626e963c1_0_16:notes"/>
          <p:cNvSpPr txBox="1">
            <a:spLocks noGrp="1"/>
          </p:cNvSpPr>
          <p:nvPr>
            <p:ph type="body" idx="1"/>
          </p:nvPr>
        </p:nvSpPr>
        <p:spPr>
          <a:xfrm>
            <a:off x="206710" y="4087090"/>
            <a:ext cx="6419100" cy="4320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I'm an architect so I need structure. There will undoubtedly be great sustainability frameworks on the market, but we have chosen to use an existing framework. Namely that of responsible computing. In our opinion, this contains all the elements for addressing the IT domains and it puts sustainability in a broader perspective. This not only concerns energy use but also ethical aspects, for example. For what purpose do we develop our systems and deploy our systems and is that sustainable? In your case: are we going to make it as difficult as possible for the citizens or are we going to try to help and relieve the citizens as much as possible? For what purpose do we take into account the environment, the human dimension, ethics? In other words, what impact does our system have? </a:t>
            </a:r>
          </a:p>
          <a:p>
            <a:pPr marL="0" lvl="0" indent="0" algn="l" rtl="0">
              <a:spcBef>
                <a:spcPts val="0"/>
              </a:spcBef>
              <a:spcAft>
                <a:spcPts val="0"/>
              </a:spcAft>
              <a:buNone/>
            </a:pPr>
            <a:r>
              <a:rPr lang="en-GB"/>
              <a:t>The framework contains six domains. We have focused on sustainability:</a:t>
            </a:r>
          </a:p>
          <a:p>
            <a:pPr marL="0" lvl="0" indent="0" algn="l" rtl="0">
              <a:spcBef>
                <a:spcPts val="0"/>
              </a:spcBef>
              <a:spcAft>
                <a:spcPts val="0"/>
              </a:spcAft>
              <a:buNone/>
            </a:pPr>
            <a:r>
              <a:rPr lang="en-GB"/>
              <a:t>- Responsible data </a:t>
            </a:r>
            <a:r>
              <a:rPr lang="en-GB" err="1"/>
              <a:t>center</a:t>
            </a:r>
            <a:r>
              <a:rPr lang="en-GB"/>
              <a:t>; When we talk about the data </a:t>
            </a:r>
            <a:r>
              <a:rPr lang="en-GB" err="1"/>
              <a:t>center</a:t>
            </a:r>
            <a:r>
              <a:rPr lang="en-GB"/>
              <a:t>, we are talking about the physical building and the facilities you need to house a data </a:t>
            </a:r>
            <a:r>
              <a:rPr lang="en-GB" err="1"/>
              <a:t>center</a:t>
            </a:r>
            <a:r>
              <a:rPr lang="en-GB"/>
              <a:t>. Think of power, cooling, emergency power, cabling, etc. Data </a:t>
            </a:r>
            <a:r>
              <a:rPr lang="en-GB" err="1"/>
              <a:t>center</a:t>
            </a:r>
            <a:r>
              <a:rPr lang="en-GB"/>
              <a:t> suppliers measure their sustainability based on Power Usage Effectiveness (PUE) and Water Usage Effectiveness (WUE). PUE is the ratio between the power used by the computer equipment and the entire data </a:t>
            </a:r>
            <a:r>
              <a:rPr lang="en-GB" err="1"/>
              <a:t>center</a:t>
            </a:r>
            <a:r>
              <a:rPr lang="en-GB"/>
              <a:t>. WUE is the amount of water divided by the amount of power used by the computer equipment. But at least the market has found a standard to map their sustainability. </a:t>
            </a:r>
          </a:p>
          <a:p>
            <a:pPr marL="0" lvl="0" indent="0" algn="l" rtl="0">
              <a:spcBef>
                <a:spcPts val="0"/>
              </a:spcBef>
              <a:spcAft>
                <a:spcPts val="0"/>
              </a:spcAft>
              <a:buNone/>
            </a:pPr>
            <a:r>
              <a:rPr lang="en-GB"/>
              <a:t>-Responsible infrastructure: IT infrastructure consists of computers, storage media and network equipment. It is of course the applications that impose the requirements on this infrastructure and ultimately determine how large, how heavy and how fast the infrastructure must be. </a:t>
            </a:r>
          </a:p>
          <a:p>
            <a:pPr marL="0" lvl="0" indent="0" algn="l" rtl="0">
              <a:spcBef>
                <a:spcPts val="0"/>
              </a:spcBef>
              <a:spcAft>
                <a:spcPts val="0"/>
              </a:spcAft>
              <a:buNone/>
            </a:pPr>
            <a:r>
              <a:rPr lang="en-GB"/>
              <a:t>-Responsible code: By efficiently building a data </a:t>
            </a:r>
            <a:r>
              <a:rPr lang="en-GB" err="1"/>
              <a:t>center</a:t>
            </a:r>
            <a:r>
              <a:rPr lang="en-GB"/>
              <a:t> we can save 10-20%, with more efficient infrastructure we can save 60-90%, but with the right code we can sometimes save up to a factor of 2. Within that domain, AI and Big Data are major power consumers. Commonly used programming languages ​​in AI such as Python and R are typical examples of "expensive" languages ​​(as far as CPU usage is considered). </a:t>
            </a:r>
          </a:p>
          <a:p>
            <a:pPr marL="0" lvl="0" indent="0" algn="l" rtl="0">
              <a:spcBef>
                <a:spcPts val="0"/>
              </a:spcBef>
              <a:spcAft>
                <a:spcPts val="0"/>
              </a:spcAft>
              <a:buNone/>
            </a:pPr>
            <a:r>
              <a:rPr lang="en-GB"/>
              <a:t>-Responsible data usage: How do we use our data? We respect the data of the customer, citizen or other company. We clearly describe how we use it, and we only use it for the purpose for which consent has been given.</a:t>
            </a:r>
          </a:p>
          <a:p>
            <a:pPr marL="0" lvl="0" indent="0" algn="l" rtl="0">
              <a:spcBef>
                <a:spcPts val="0"/>
              </a:spcBef>
              <a:spcAft>
                <a:spcPts val="0"/>
              </a:spcAft>
              <a:buNone/>
            </a:pPr>
            <a:r>
              <a:rPr lang="en-GB"/>
              <a:t>-Responsible systems: It's about what we develop our systems for and what we use them for. This concerns both the objects or people it affects, but also the environment. Consider a system that ensures inclusivity where people with limited vision can interact with a system in a different way. For example, through speech. </a:t>
            </a:r>
          </a:p>
          <a:p>
            <a:pPr marL="0" lvl="0" indent="0" algn="l" rtl="0">
              <a:spcBef>
                <a:spcPts val="0"/>
              </a:spcBef>
              <a:spcAft>
                <a:spcPts val="0"/>
              </a:spcAft>
              <a:buNone/>
            </a:pPr>
            <a:r>
              <a:rPr lang="en-GB"/>
              <a:t>-Responsible impact: Here we show the impact of our sustainable ambitions. We build systems with the best intentions for society. We make the world a little better with our systems. For example, you could consider building a 'housing emergency system' that compares a list of available homes with a list of home seekers. And this framework also has a number of important values. </a:t>
            </a:r>
          </a:p>
          <a:p>
            <a:pPr marL="0" lvl="0" indent="0" algn="l" rtl="0">
              <a:spcBef>
                <a:spcPts val="0"/>
              </a:spcBef>
              <a:spcAft>
                <a:spcPts val="0"/>
              </a:spcAft>
              <a:buNone/>
            </a:pPr>
            <a:r>
              <a:rPr lang="en-GB"/>
              <a:t>These are about: Sustainability Inclusivity Circularity Openness Authenticity and being accountable. </a:t>
            </a:r>
            <a:endParaRPr/>
          </a:p>
        </p:txBody>
      </p:sp>
      <p:sp>
        <p:nvSpPr>
          <p:cNvPr id="94" name="Google Shape;94;g1b626e963c1_0_16:notes"/>
          <p:cNvSpPr>
            <a:spLocks noGrp="1" noRot="1" noChangeAspect="1"/>
          </p:cNvSpPr>
          <p:nvPr>
            <p:ph type="sldImg" idx="2"/>
          </p:nvPr>
        </p:nvSpPr>
        <p:spPr>
          <a:xfrm>
            <a:off x="206375" y="228600"/>
            <a:ext cx="6419850" cy="3611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30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222222"/>
                </a:solidFill>
                <a:effectLst/>
                <a:latin typeface="-apple-system"/>
              </a:rPr>
              <a:t>In a container-based architecture, the number of containers deployed is determined by the developer in advance. In contrast, in a serverless architecture, the backend inherently and automatically scales to meet demand.</a:t>
            </a:r>
          </a:p>
          <a:p>
            <a:pPr algn="l"/>
            <a:r>
              <a:rPr lang="en-GB" b="0" i="0" u="none" strike="noStrike">
                <a:solidFill>
                  <a:srgbClr val="222222"/>
                </a:solidFill>
                <a:effectLst/>
                <a:latin typeface="-apple-system"/>
              </a:rPr>
              <a:t>To continue the shipping container metaphor, a shipping company could try to forecast an increase in demand for a certain product and ship more containers to the destination to meet that demand, but it could not snap its fingers and produce more containers full of goods if demand were to exceed expectations.</a:t>
            </a:r>
          </a:p>
          <a:p>
            <a:pPr algn="l"/>
            <a:r>
              <a:rPr lang="en-GB" b="0" i="0" u="none" strike="noStrike">
                <a:solidFill>
                  <a:srgbClr val="222222"/>
                </a:solidFill>
                <a:effectLst/>
                <a:latin typeface="-apple-system"/>
              </a:rPr>
              <a:t>Serverless architecture is a way to do exactly that. When it comes to computing power, serverless computing is like a water supply in a modern home: by turning on the tap, consumers can acquire and use as much water as they need at any time, and they only pay for what they use. This is far more scalable than attempting to buy water one bucket, or one shipping container, at a time.</a:t>
            </a:r>
          </a:p>
          <a:p>
            <a:pPr algn="l"/>
            <a:r>
              <a:rPr lang="en-GB" b="0" i="0" u="none" strike="noStrike">
                <a:solidFill>
                  <a:srgbClr val="222222"/>
                </a:solidFill>
                <a:effectLst/>
                <a:latin typeface="-apple-system"/>
              </a:rPr>
              <a:t>https://</a:t>
            </a:r>
            <a:r>
              <a:rPr lang="en-GB" b="0" i="0" u="none" strike="noStrike" err="1">
                <a:solidFill>
                  <a:srgbClr val="222222"/>
                </a:solidFill>
                <a:effectLst/>
                <a:latin typeface="-apple-system"/>
              </a:rPr>
              <a:t>www.cloudflare.com</a:t>
            </a:r>
            <a:r>
              <a:rPr lang="en-GB" b="0" i="0" u="none" strike="noStrike">
                <a:solidFill>
                  <a:srgbClr val="222222"/>
                </a:solidFill>
                <a:effectLst/>
                <a:latin typeface="-apple-system"/>
              </a:rPr>
              <a:t>/</a:t>
            </a:r>
            <a:r>
              <a:rPr lang="en-GB" b="0" i="0" u="none" strike="noStrike" err="1">
                <a:solidFill>
                  <a:srgbClr val="222222"/>
                </a:solidFill>
                <a:effectLst/>
                <a:latin typeface="-apple-system"/>
              </a:rPr>
              <a:t>en-gb</a:t>
            </a:r>
            <a:r>
              <a:rPr lang="en-GB" b="0" i="0" u="none" strike="noStrike">
                <a:solidFill>
                  <a:srgbClr val="222222"/>
                </a:solidFill>
                <a:effectLst/>
                <a:latin typeface="-apple-system"/>
              </a:rPr>
              <a:t>/learning/serverless/serverless-vs-containers/</a:t>
            </a:r>
          </a:p>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11</a:t>
            </a:fld>
            <a:endParaRPr lang="en-US"/>
          </a:p>
        </p:txBody>
      </p:sp>
    </p:spTree>
    <p:extLst>
      <p:ext uri="{BB962C8B-B14F-4D97-AF65-F5344CB8AC3E}">
        <p14:creationId xmlns:p14="http://schemas.microsoft.com/office/powerpoint/2010/main" val="192195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IT professionals, we all have an opportunity to have an impact on the sustainable IT of our organization. Whether you are a specialist, architect, programmer or project manager, we can all contribute to making our IT more sustainable. We as IT professionals have the special gifts to do this. And as Uncle Ben said to Peter Parker: With great power comes great responsibility. Sustainability is human work. As IT professionals, we can make the difference.</a:t>
            </a:r>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12</a:t>
            </a:fld>
            <a:endParaRPr lang="en-US"/>
          </a:p>
        </p:txBody>
      </p:sp>
    </p:spTree>
    <p:extLst>
      <p:ext uri="{BB962C8B-B14F-4D97-AF65-F5344CB8AC3E}">
        <p14:creationId xmlns:p14="http://schemas.microsoft.com/office/powerpoint/2010/main" val="11769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overview shows which RC domains the different roles can have an impact on. A business architect has a different influence on sustainability aspects than an infrastructure specialist. What is important to start a culture change is to adopt a sustainability manifesto. A standard of conduct for the IT professional: An architect demands sustainability requirements, a specialist builds and delivers a sustainable solution, and we all follow sustainability principles. It is human work and by implementing this manifesto we can at least become consciously competent.</a:t>
            </a:r>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13</a:t>
            </a:fld>
            <a:endParaRPr lang="en-US"/>
          </a:p>
        </p:txBody>
      </p:sp>
    </p:spTree>
    <p:extLst>
      <p:ext uri="{BB962C8B-B14F-4D97-AF65-F5344CB8AC3E}">
        <p14:creationId xmlns:p14="http://schemas.microsoft.com/office/powerpoint/2010/main" val="98113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6E2E38B8-B0B4-AD41-AC6E-B781F46A9FD3}" type="slidenum">
              <a:rPr lang="en-US" smtClean="0"/>
              <a:pPr/>
              <a:t>14</a:t>
            </a:fld>
            <a:endParaRPr lang="en-US"/>
          </a:p>
        </p:txBody>
      </p:sp>
    </p:spTree>
    <p:extLst>
      <p:ext uri="{BB962C8B-B14F-4D97-AF65-F5344CB8AC3E}">
        <p14:creationId xmlns:p14="http://schemas.microsoft.com/office/powerpoint/2010/main" val="3543970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text (1/4), content (3/4)">
    <p:spTree>
      <p:nvGrpSpPr>
        <p:cNvPr id="1" name=""/>
        <p:cNvGrpSpPr/>
        <p:nvPr/>
      </p:nvGrpSpPr>
      <p:grpSpPr>
        <a:xfrm>
          <a:off x="0" y="0"/>
          <a:ext cx="0" cy="0"/>
          <a:chOff x="0" y="0"/>
          <a:chExt cx="0" cy="0"/>
        </a:xfrm>
      </p:grpSpPr>
      <p:sp>
        <p:nvSpPr>
          <p:cNvPr id="2" name="Title"/>
          <p:cNvSpPr>
            <a:spLocks noGrp="1"/>
          </p:cNvSpPr>
          <p:nvPr>
            <p:ph type="title"/>
          </p:nvPr>
        </p:nvSpPr>
        <p:spPr>
          <a:xfrm>
            <a:off x="420624" y="402336"/>
            <a:ext cx="8284464" cy="1609344"/>
          </a:xfrm>
        </p:spPr>
        <p:txBody>
          <a:bodyPr/>
          <a:lstStyle/>
          <a:p>
            <a:r>
              <a:rPr lang="en-US"/>
              <a:t>Click to edit Master title style</a:t>
            </a:r>
          </a:p>
        </p:txBody>
      </p:sp>
      <p:sp>
        <p:nvSpPr>
          <p:cNvPr id="6" name="Text Placeholder"/>
          <p:cNvSpPr>
            <a:spLocks noGrp="1"/>
          </p:cNvSpPr>
          <p:nvPr>
            <p:ph type="body" sz="quarter" idx="12"/>
          </p:nvPr>
        </p:nvSpPr>
        <p:spPr>
          <a:xfrm>
            <a:off x="438912" y="2487168"/>
            <a:ext cx="3675888" cy="6504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p:cNvSpPr>
            <a:spLocks noGrp="1"/>
          </p:cNvSpPr>
          <p:nvPr>
            <p:ph sz="quarter" idx="13"/>
          </p:nvPr>
        </p:nvSpPr>
        <p:spPr>
          <a:xfrm>
            <a:off x="5029200" y="2487168"/>
            <a:ext cx="12801602" cy="6504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Cognitive Systems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211529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oxes (4 tall)">
    <p:spTree>
      <p:nvGrpSpPr>
        <p:cNvPr id="1" name=""/>
        <p:cNvGrpSpPr/>
        <p:nvPr/>
      </p:nvGrpSpPr>
      <p:grpSpPr>
        <a:xfrm>
          <a:off x="0" y="0"/>
          <a:ext cx="0" cy="0"/>
          <a:chOff x="0" y="0"/>
          <a:chExt cx="0" cy="0"/>
        </a:xfrm>
      </p:grpSpPr>
      <p:sp>
        <p:nvSpPr>
          <p:cNvPr id="11" name="Content Placeholder 1"/>
          <p:cNvSpPr>
            <a:spLocks noGrp="1"/>
          </p:cNvSpPr>
          <p:nvPr>
            <p:ph sz="quarter" idx="12"/>
          </p:nvPr>
        </p:nvSpPr>
        <p:spPr>
          <a:xfrm>
            <a:off x="0" y="0"/>
            <a:ext cx="4572000" cy="10296144"/>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sz="quarter" idx="13"/>
          </p:nvPr>
        </p:nvSpPr>
        <p:spPr>
          <a:xfrm>
            <a:off x="4572000" y="0"/>
            <a:ext cx="4572000" cy="10296144"/>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14"/>
          </p:nvPr>
        </p:nvSpPr>
        <p:spPr>
          <a:xfrm>
            <a:off x="9144000" y="0"/>
            <a:ext cx="4572000" cy="10296144"/>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4"/>
          <p:cNvSpPr>
            <a:spLocks noGrp="1"/>
          </p:cNvSpPr>
          <p:nvPr>
            <p:ph sz="quarter" idx="15"/>
          </p:nvPr>
        </p:nvSpPr>
        <p:spPr>
          <a:xfrm>
            <a:off x="13716000" y="0"/>
            <a:ext cx="4572000" cy="10296144"/>
          </a:xfrm>
          <a:solidFill>
            <a:srgbClr val="061F80"/>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lvl1pPr>
              <a:defRPr>
                <a:solidFill>
                  <a:schemeClr val="bg1"/>
                </a:solidFill>
              </a:defRPr>
            </a:lvl1pPr>
          </a:lstStyle>
          <a:p>
            <a:r>
              <a:rPr lang="en-US"/>
              <a:t>Cognitive Systems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2579683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ith footer)">
    <p:spTree>
      <p:nvGrpSpPr>
        <p:cNvPr id="1" name=""/>
        <p:cNvGrpSpPr/>
        <p:nvPr/>
      </p:nvGrpSpPr>
      <p:grpSpPr>
        <a:xfrm>
          <a:off x="0" y="0"/>
          <a:ext cx="0" cy="0"/>
          <a:chOff x="0" y="0"/>
          <a:chExt cx="0" cy="0"/>
        </a:xfrm>
      </p:grpSpPr>
      <p:sp>
        <p:nvSpPr>
          <p:cNvPr id="3" name="Footer Placeholder"/>
          <p:cNvSpPr>
            <a:spLocks noGrp="1"/>
          </p:cNvSpPr>
          <p:nvPr>
            <p:ph type="ftr" sz="quarter" idx="10"/>
          </p:nvPr>
        </p:nvSpPr>
        <p:spPr/>
        <p:txBody>
          <a:bodyPr/>
          <a:lstStyle/>
          <a:p>
            <a:r>
              <a:rPr lang="en-US"/>
              <a:t>Cognitive Systems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0537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text (split background)">
    <p:spTree>
      <p:nvGrpSpPr>
        <p:cNvPr id="1" name=""/>
        <p:cNvGrpSpPr/>
        <p:nvPr/>
      </p:nvGrpSpPr>
      <p:grpSpPr>
        <a:xfrm>
          <a:off x="0" y="0"/>
          <a:ext cx="0" cy="0"/>
          <a:chOff x="0" y="0"/>
          <a:chExt cx="0" cy="0"/>
        </a:xfrm>
      </p:grpSpPr>
      <p:sp>
        <p:nvSpPr>
          <p:cNvPr id="2" name="Title"/>
          <p:cNvSpPr>
            <a:spLocks noGrp="1"/>
          </p:cNvSpPr>
          <p:nvPr>
            <p:ph type="title"/>
          </p:nvPr>
        </p:nvSpPr>
        <p:spPr>
          <a:xfrm>
            <a:off x="420628" y="402336"/>
            <a:ext cx="8284328" cy="8589264"/>
          </a:xfrm>
        </p:spPr>
        <p:txBody>
          <a:bodyPr/>
          <a:lstStyle/>
          <a:p>
            <a:r>
              <a:rPr lang="en-US"/>
              <a:t>Click to edit Master title style</a:t>
            </a:r>
          </a:p>
        </p:txBody>
      </p:sp>
      <p:sp>
        <p:nvSpPr>
          <p:cNvPr id="7" name="Blue 60 rectangle">
            <a:extLst>
              <a:ext uri="{FF2B5EF4-FFF2-40B4-BE49-F238E27FC236}">
                <a16:creationId xmlns:a16="http://schemas.microsoft.com/office/drawing/2014/main" id="{91D1D188-D7EA-5A44-A392-6E9BFB996DC9}"/>
              </a:ext>
              <a:ext uri="{C183D7F6-B498-43B3-948B-1728B52AA6E4}">
                <adec:decorative xmlns:adec="http://schemas.microsoft.com/office/drawing/2017/decorative" val="1"/>
              </a:ext>
            </a:extLst>
          </p:cNvPr>
          <p:cNvSpPr/>
          <p:nvPr userDrawn="1"/>
        </p:nvSpPr>
        <p:spPr>
          <a:xfrm>
            <a:off x="9144001" y="0"/>
            <a:ext cx="9144002" cy="10287000"/>
          </a:xfrm>
          <a:prstGeom prst="rect">
            <a:avLst/>
          </a:prstGeom>
          <a:solidFill>
            <a:srgbClr val="92D050"/>
          </a:solidFill>
        </p:spPr>
        <p:txBody>
          <a:bodyPr wrap="square" lIns="0" tIns="0" rIns="0" bIns="0" rtlCol="0" anchor="ctr">
            <a:noAutofit/>
          </a:bodyPr>
          <a:lstStyle/>
          <a:p>
            <a:pPr algn="ctr"/>
            <a:endParaRPr lang="en-US" sz="2400" b="0" i="0">
              <a:solidFill>
                <a:srgbClr val="FFFFFF"/>
              </a:solidFill>
              <a:latin typeface="IBM Plex Sans" panose="020B0503050203000203" pitchFamily="34" charset="0"/>
              <a:cs typeface="Arial"/>
            </a:endParaRPr>
          </a:p>
        </p:txBody>
      </p:sp>
      <p:sp>
        <p:nvSpPr>
          <p:cNvPr id="6" name="Text Placeholder"/>
          <p:cNvSpPr>
            <a:spLocks noGrp="1"/>
          </p:cNvSpPr>
          <p:nvPr>
            <p:ph type="body" sz="quarter" idx="12"/>
          </p:nvPr>
        </p:nvSpPr>
        <p:spPr>
          <a:xfrm>
            <a:off x="9582912" y="402336"/>
            <a:ext cx="8247888" cy="8589264"/>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Cognitive Systems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7739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sight, text, boxes">
    <p:spTree>
      <p:nvGrpSpPr>
        <p:cNvPr id="1" name=""/>
        <p:cNvGrpSpPr/>
        <p:nvPr/>
      </p:nvGrpSpPr>
      <p:grpSpPr>
        <a:xfrm>
          <a:off x="0" y="0"/>
          <a:ext cx="0" cy="0"/>
          <a:chOff x="0" y="0"/>
          <a:chExt cx="0" cy="0"/>
        </a:xfrm>
      </p:grpSpPr>
      <p:sp>
        <p:nvSpPr>
          <p:cNvPr id="2" name="Title"/>
          <p:cNvSpPr>
            <a:spLocks noGrp="1"/>
          </p:cNvSpPr>
          <p:nvPr>
            <p:ph type="title"/>
          </p:nvPr>
        </p:nvSpPr>
        <p:spPr>
          <a:xfrm>
            <a:off x="420624" y="402336"/>
            <a:ext cx="8284464" cy="1609344"/>
          </a:xfrm>
        </p:spPr>
        <p:txBody>
          <a:bodyPr/>
          <a:lstStyle/>
          <a:p>
            <a:r>
              <a:rPr lang="en-US"/>
              <a:t>Click to edit Master title style</a:t>
            </a:r>
          </a:p>
        </p:txBody>
      </p:sp>
      <p:sp>
        <p:nvSpPr>
          <p:cNvPr id="8" name="Text Placeholder"/>
          <p:cNvSpPr>
            <a:spLocks noGrp="1"/>
          </p:cNvSpPr>
          <p:nvPr>
            <p:ph type="body" sz="quarter" idx="13"/>
          </p:nvPr>
        </p:nvSpPr>
        <p:spPr>
          <a:xfrm>
            <a:off x="438912" y="2487168"/>
            <a:ext cx="8247888" cy="6504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p:cNvSpPr>
            <a:spLocks noGrp="1"/>
          </p:cNvSpPr>
          <p:nvPr>
            <p:ph sz="quarter" idx="17"/>
          </p:nvPr>
        </p:nvSpPr>
        <p:spPr>
          <a:xfrm>
            <a:off x="9144000" y="0"/>
            <a:ext cx="4572000" cy="514350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2"/>
          <p:cNvSpPr>
            <a:spLocks noGrp="1"/>
          </p:cNvSpPr>
          <p:nvPr>
            <p:ph sz="quarter" idx="18"/>
          </p:nvPr>
        </p:nvSpPr>
        <p:spPr>
          <a:xfrm>
            <a:off x="13716000" y="0"/>
            <a:ext cx="4572000" cy="5143500"/>
          </a:xfrm>
          <a:solidFill>
            <a:srgbClr val="061F80"/>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3"/>
          <p:cNvSpPr>
            <a:spLocks noGrp="1"/>
          </p:cNvSpPr>
          <p:nvPr>
            <p:ph sz="quarter" idx="19"/>
          </p:nvPr>
        </p:nvSpPr>
        <p:spPr>
          <a:xfrm>
            <a:off x="9144001" y="5140329"/>
            <a:ext cx="9144002" cy="5146674"/>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p:cNvSpPr>
            <a:spLocks noGrp="1"/>
          </p:cNvSpPr>
          <p:nvPr>
            <p:ph type="ftr" sz="quarter" idx="10"/>
          </p:nvPr>
        </p:nvSpPr>
        <p:spPr/>
        <p:txBody>
          <a:bodyPr/>
          <a:lstStyle/>
          <a:p>
            <a:r>
              <a:rPr lang="en-US"/>
              <a:t>Cognitive Systems  / © 2020 IBM Corporation</a:t>
            </a:r>
          </a:p>
        </p:txBody>
      </p:sp>
      <p:sp>
        <p:nvSpPr>
          <p:cNvPr id="4" name="Slide Number Placeholder"/>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a:p>
        </p:txBody>
      </p:sp>
    </p:spTree>
    <p:extLst>
      <p:ext uri="{BB962C8B-B14F-4D97-AF65-F5344CB8AC3E}">
        <p14:creationId xmlns:p14="http://schemas.microsoft.com/office/powerpoint/2010/main" val="4261733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Footer Placeholder"/>
          <p:cNvSpPr>
            <a:spLocks noGrp="1"/>
          </p:cNvSpPr>
          <p:nvPr>
            <p:ph type="ftr" sz="quarter" idx="10"/>
          </p:nvPr>
        </p:nvSpPr>
        <p:spPr/>
        <p:txBody>
          <a:bodyPr/>
          <a:lstStyle/>
          <a:p>
            <a:r>
              <a:rPr lang="en-US"/>
              <a:t>Cognitive Systems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477121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blank">
    <p:spTree>
      <p:nvGrpSpPr>
        <p:cNvPr id="1" name=""/>
        <p:cNvGrpSpPr/>
        <p:nvPr/>
      </p:nvGrpSpPr>
      <p:grpSpPr>
        <a:xfrm>
          <a:off x="0" y="0"/>
          <a:ext cx="0" cy="0"/>
          <a:chOff x="0" y="0"/>
          <a:chExt cx="0" cy="0"/>
        </a:xfrm>
      </p:grpSpPr>
      <p:sp>
        <p:nvSpPr>
          <p:cNvPr id="2" name="Title"/>
          <p:cNvSpPr>
            <a:spLocks noGrp="1"/>
          </p:cNvSpPr>
          <p:nvPr>
            <p:ph type="title"/>
          </p:nvPr>
        </p:nvSpPr>
        <p:spPr>
          <a:xfrm>
            <a:off x="420624" y="402336"/>
            <a:ext cx="8284464" cy="1609344"/>
          </a:xfrm>
        </p:spPr>
        <p:txBody>
          <a:bodyPr/>
          <a:lstStyle/>
          <a:p>
            <a:r>
              <a:rPr lang="en-US"/>
              <a:t>Click to edit Master title style</a:t>
            </a:r>
          </a:p>
        </p:txBody>
      </p:sp>
      <p:sp>
        <p:nvSpPr>
          <p:cNvPr id="3" name="Footer Placeholder"/>
          <p:cNvSpPr>
            <a:spLocks noGrp="1"/>
          </p:cNvSpPr>
          <p:nvPr>
            <p:ph type="ftr" sz="quarter" idx="10"/>
          </p:nvPr>
        </p:nvSpPr>
        <p:spPr/>
        <p:txBody>
          <a:bodyPr/>
          <a:lstStyle/>
          <a:p>
            <a:r>
              <a:rPr lang="en-US"/>
              <a:t>Cognitive Systems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28803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text (four columns)">
    <p:spTree>
      <p:nvGrpSpPr>
        <p:cNvPr id="1" name=""/>
        <p:cNvGrpSpPr/>
        <p:nvPr/>
      </p:nvGrpSpPr>
      <p:grpSpPr>
        <a:xfrm>
          <a:off x="0" y="0"/>
          <a:ext cx="0" cy="0"/>
          <a:chOff x="0" y="0"/>
          <a:chExt cx="0" cy="0"/>
        </a:xfrm>
      </p:grpSpPr>
      <p:sp>
        <p:nvSpPr>
          <p:cNvPr id="2" name="Title"/>
          <p:cNvSpPr>
            <a:spLocks noGrp="1"/>
          </p:cNvSpPr>
          <p:nvPr>
            <p:ph type="title"/>
          </p:nvPr>
        </p:nvSpPr>
        <p:spPr>
          <a:xfrm>
            <a:off x="420624" y="402336"/>
            <a:ext cx="8284464" cy="1609344"/>
          </a:xfrm>
        </p:spPr>
        <p:txBody>
          <a:bodyPr/>
          <a:lstStyle/>
          <a:p>
            <a:r>
              <a:rPr lang="en-US"/>
              <a:t>Click to edit Master title style</a:t>
            </a:r>
          </a:p>
        </p:txBody>
      </p:sp>
      <p:sp>
        <p:nvSpPr>
          <p:cNvPr id="6" name="Text Placeholder 1"/>
          <p:cNvSpPr>
            <a:spLocks noGrp="1"/>
          </p:cNvSpPr>
          <p:nvPr>
            <p:ph type="body" sz="quarter" idx="12"/>
          </p:nvPr>
        </p:nvSpPr>
        <p:spPr>
          <a:xfrm>
            <a:off x="438912" y="2487168"/>
            <a:ext cx="3675888" cy="6504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3"/>
          </p:nvPr>
        </p:nvSpPr>
        <p:spPr>
          <a:xfrm>
            <a:off x="5010912" y="2487168"/>
            <a:ext cx="3675888" cy="6504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9582912" y="2487168"/>
            <a:ext cx="3675888" cy="6504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5"/>
          </p:nvPr>
        </p:nvSpPr>
        <p:spPr>
          <a:xfrm>
            <a:off x="14154912" y="2487168"/>
            <a:ext cx="3675888" cy="65044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p:cNvSpPr>
            <a:spLocks noGrp="1"/>
          </p:cNvSpPr>
          <p:nvPr>
            <p:ph type="ftr" sz="quarter" idx="10"/>
          </p:nvPr>
        </p:nvSpPr>
        <p:spPr/>
        <p:txBody>
          <a:bodyPr/>
          <a:lstStyle/>
          <a:p>
            <a:r>
              <a:rPr lang="en-US"/>
              <a:t>Cognitive Systems  / © 2020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a:p>
        </p:txBody>
      </p:sp>
    </p:spTree>
    <p:extLst>
      <p:ext uri="{BB962C8B-B14F-4D97-AF65-F5344CB8AC3E}">
        <p14:creationId xmlns:p14="http://schemas.microsoft.com/office/powerpoint/2010/main" val="327228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26" name="Picture 2" descr="Eye, Bee, M Logo Design History By Richard Baird, 49% OFF">
            <a:extLst>
              <a:ext uri="{FF2B5EF4-FFF2-40B4-BE49-F238E27FC236}">
                <a16:creationId xmlns:a16="http://schemas.microsoft.com/office/drawing/2014/main" id="{AEA2F370-B1F9-EF1E-EA58-2F45CF81666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04800" y="9056814"/>
            <a:ext cx="19812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2">
            <a:extLst>
              <a:ext uri="{FF2B5EF4-FFF2-40B4-BE49-F238E27FC236}">
                <a16:creationId xmlns:a16="http://schemas.microsoft.com/office/drawing/2014/main" id="{EB5B77D4-C47B-A3D3-CCFC-558BBF5AAD09}"/>
              </a:ext>
            </a:extLst>
          </p:cNvPr>
          <p:cNvSpPr/>
          <p:nvPr userDrawn="1"/>
        </p:nvSpPr>
        <p:spPr>
          <a:xfrm>
            <a:off x="16002000" y="9334500"/>
            <a:ext cx="1626842" cy="565328"/>
          </a:xfrm>
          <a:custGeom>
            <a:avLst/>
            <a:gdLst/>
            <a:ahLst/>
            <a:cxnLst/>
            <a:rect l="l" t="t" r="r" b="b"/>
            <a:pathLst>
              <a:path w="1626842" h="565328">
                <a:moveTo>
                  <a:pt x="0" y="0"/>
                </a:moveTo>
                <a:lnTo>
                  <a:pt x="1626843" y="0"/>
                </a:lnTo>
                <a:lnTo>
                  <a:pt x="1626843" y="565328"/>
                </a:lnTo>
                <a:lnTo>
                  <a:pt x="0" y="565328"/>
                </a:lnTo>
                <a:lnTo>
                  <a:pt x="0" y="0"/>
                </a:lnTo>
                <a:close/>
              </a:path>
            </a:pathLst>
          </a:custGeom>
          <a:blipFill>
            <a:blip r:embed="rId15"/>
            <a:stretch>
              <a:fillRect/>
            </a:stretch>
          </a:blipFill>
        </p:spPr>
        <p:txBody>
          <a:bodyPr/>
          <a:lstStyle/>
          <a:p>
            <a:endParaRPr lang="nl-NL"/>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60" r:id="rId5"/>
    <p:sldLayoutId id="2147483661" r:id="rId6"/>
    <p:sldLayoutId id="2147483662" r:id="rId7"/>
    <p:sldLayoutId id="2147483665" r:id="rId8"/>
    <p:sldLayoutId id="2147483666" r:id="rId9"/>
    <p:sldLayoutId id="2147483667" r:id="rId10"/>
    <p:sldLayoutId id="2147483668"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responsiblecomputing.net/"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svg"/><Relationship Id="rId10" Type="http://schemas.openxmlformats.org/officeDocument/2006/relationships/image" Target="../media/image36.jpeg"/><Relationship Id="rId4" Type="http://schemas.openxmlformats.org/officeDocument/2006/relationships/image" Target="../media/image30.svg"/><Relationship Id="rId9" Type="http://schemas.openxmlformats.org/officeDocument/2006/relationships/image" Target="../media/image35.svg"/><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openai.com/blog/chatgp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github.com/OrangeSeries/Sustainability" TargetMode="External"/><Relationship Id="rId7" Type="http://schemas.openxmlformats.org/officeDocument/2006/relationships/hyperlink" Target="mailto:lailafettah@nl.ibm.com"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mailto:schravesande@nl.ibm.com" TargetMode="External"/><Relationship Id="rId5" Type="http://schemas.openxmlformats.org/officeDocument/2006/relationships/hyperlink" Target="mailto:rmeijer@nl.ibm./com" TargetMode="Externa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DED9"/>
        </a:solidFill>
        <a:effectLst/>
      </p:bgPr>
    </p:bg>
    <p:spTree>
      <p:nvGrpSpPr>
        <p:cNvPr id="1" name=""/>
        <p:cNvGrpSpPr/>
        <p:nvPr/>
      </p:nvGrpSpPr>
      <p:grpSpPr>
        <a:xfrm>
          <a:off x="0" y="0"/>
          <a:ext cx="0" cy="0"/>
          <a:chOff x="0" y="0"/>
          <a:chExt cx="0" cy="0"/>
        </a:xfrm>
      </p:grpSpPr>
      <p:sp>
        <p:nvSpPr>
          <p:cNvPr id="2" name="Freeform 2"/>
          <p:cNvSpPr/>
          <p:nvPr/>
        </p:nvSpPr>
        <p:spPr>
          <a:xfrm>
            <a:off x="16247061" y="9394001"/>
            <a:ext cx="1626842" cy="565328"/>
          </a:xfrm>
          <a:custGeom>
            <a:avLst/>
            <a:gdLst/>
            <a:ahLst/>
            <a:cxnLst/>
            <a:rect l="l" t="t" r="r" b="b"/>
            <a:pathLst>
              <a:path w="1626842" h="565328">
                <a:moveTo>
                  <a:pt x="0" y="0"/>
                </a:moveTo>
                <a:lnTo>
                  <a:pt x="1626843" y="0"/>
                </a:lnTo>
                <a:lnTo>
                  <a:pt x="1626843" y="565328"/>
                </a:lnTo>
                <a:lnTo>
                  <a:pt x="0" y="565328"/>
                </a:lnTo>
                <a:lnTo>
                  <a:pt x="0" y="0"/>
                </a:lnTo>
                <a:close/>
              </a:path>
            </a:pathLst>
          </a:custGeom>
          <a:blipFill>
            <a:blip r:embed="rId2"/>
            <a:stretch>
              <a:fillRect/>
            </a:stretch>
          </a:blipFill>
        </p:spPr>
        <p:txBody>
          <a:bodyPr/>
          <a:lstStyle/>
          <a:p>
            <a:endParaRPr lang="nl-NL"/>
          </a:p>
        </p:txBody>
      </p:sp>
      <p:grpSp>
        <p:nvGrpSpPr>
          <p:cNvPr id="3" name="Group 3"/>
          <p:cNvGrpSpPr/>
          <p:nvPr/>
        </p:nvGrpSpPr>
        <p:grpSpPr>
          <a:xfrm>
            <a:off x="7544587" y="2781300"/>
            <a:ext cx="3421519" cy="691134"/>
            <a:chOff x="0" y="0"/>
            <a:chExt cx="1650360" cy="368271"/>
          </a:xfrm>
        </p:grpSpPr>
        <p:sp>
          <p:nvSpPr>
            <p:cNvPr id="4" name="Freeform 4"/>
            <p:cNvSpPr/>
            <p:nvPr/>
          </p:nvSpPr>
          <p:spPr>
            <a:xfrm>
              <a:off x="0" y="0"/>
              <a:ext cx="1650360" cy="368271"/>
            </a:xfrm>
            <a:custGeom>
              <a:avLst/>
              <a:gdLst/>
              <a:ahLst/>
              <a:cxnLst/>
              <a:rect l="l" t="t" r="r" b="b"/>
              <a:pathLst>
                <a:path w="1650360" h="368271">
                  <a:moveTo>
                    <a:pt x="1447160" y="0"/>
                  </a:moveTo>
                  <a:cubicBezTo>
                    <a:pt x="1559385" y="0"/>
                    <a:pt x="1650360" y="82440"/>
                    <a:pt x="1650360" y="184135"/>
                  </a:cubicBezTo>
                  <a:cubicBezTo>
                    <a:pt x="1650360" y="285830"/>
                    <a:pt x="1559385" y="368271"/>
                    <a:pt x="1447160" y="368271"/>
                  </a:cubicBezTo>
                  <a:lnTo>
                    <a:pt x="203200" y="368271"/>
                  </a:lnTo>
                  <a:cubicBezTo>
                    <a:pt x="90976" y="368271"/>
                    <a:pt x="0" y="285830"/>
                    <a:pt x="0" y="184135"/>
                  </a:cubicBezTo>
                  <a:cubicBezTo>
                    <a:pt x="0" y="82440"/>
                    <a:pt x="90976" y="0"/>
                    <a:pt x="203200" y="0"/>
                  </a:cubicBezTo>
                  <a:close/>
                </a:path>
              </a:pathLst>
            </a:custGeom>
            <a:solidFill>
              <a:srgbClr val="000000">
                <a:alpha val="0"/>
              </a:srgbClr>
            </a:solidFill>
            <a:ln w="28575" cap="sq">
              <a:solidFill>
                <a:srgbClr val="51215B"/>
              </a:solidFill>
              <a:prstDash val="solid"/>
              <a:miter/>
            </a:ln>
          </p:spPr>
          <p:txBody>
            <a:bodyPr/>
            <a:lstStyle/>
            <a:p>
              <a:endParaRPr lang="nl-NL"/>
            </a:p>
          </p:txBody>
        </p:sp>
        <p:sp>
          <p:nvSpPr>
            <p:cNvPr id="5" name="TextBox 5"/>
            <p:cNvSpPr txBox="1"/>
            <p:nvPr/>
          </p:nvSpPr>
          <p:spPr>
            <a:xfrm>
              <a:off x="0" y="0"/>
              <a:ext cx="1650360" cy="368271"/>
            </a:xfrm>
            <a:prstGeom prst="rect">
              <a:avLst/>
            </a:prstGeom>
          </p:spPr>
          <p:txBody>
            <a:bodyPr lIns="50800" tIns="50800" rIns="50800" bIns="50800" rtlCol="0" anchor="ctr"/>
            <a:lstStyle/>
            <a:p>
              <a:pPr algn="ctr">
                <a:lnSpc>
                  <a:spcPts val="3311"/>
                </a:lnSpc>
              </a:pPr>
              <a:r>
                <a:rPr lang="en-US" sz="2400" spc="235">
                  <a:solidFill>
                    <a:srgbClr val="51215B"/>
                  </a:solidFill>
                  <a:latin typeface="Arial Bold"/>
                </a:rPr>
                <a:t>Lorem Ipsum</a:t>
              </a:r>
            </a:p>
          </p:txBody>
        </p:sp>
      </p:grpSp>
      <p:sp>
        <p:nvSpPr>
          <p:cNvPr id="6" name="Freeform 6"/>
          <p:cNvSpPr/>
          <p:nvPr/>
        </p:nvSpPr>
        <p:spPr>
          <a:xfrm rot="8392170">
            <a:off x="-2701251" y="663421"/>
            <a:ext cx="10653606" cy="13243107"/>
          </a:xfrm>
          <a:custGeom>
            <a:avLst/>
            <a:gdLst/>
            <a:ahLst/>
            <a:cxnLst/>
            <a:rect l="l" t="t" r="r" b="b"/>
            <a:pathLst>
              <a:path w="10653606" h="13243107">
                <a:moveTo>
                  <a:pt x="0" y="0"/>
                </a:moveTo>
                <a:lnTo>
                  <a:pt x="10653606" y="0"/>
                </a:lnTo>
                <a:lnTo>
                  <a:pt x="10653606" y="13243106"/>
                </a:lnTo>
                <a:lnTo>
                  <a:pt x="0" y="13243106"/>
                </a:lnTo>
                <a:lnTo>
                  <a:pt x="0" y="0"/>
                </a:lnTo>
                <a:close/>
              </a:path>
            </a:pathLst>
          </a:custGeom>
          <a:blipFill>
            <a:blip r:embed="rId3">
              <a:alphaModFix amt="19999"/>
            </a:blip>
            <a:stretch>
              <a:fillRect/>
            </a:stretch>
          </a:blipFill>
        </p:spPr>
        <p:txBody>
          <a:bodyPr/>
          <a:lstStyle/>
          <a:p>
            <a:r>
              <a:rPr lang="nl-NL"/>
              <a:t>z</a:t>
            </a:r>
          </a:p>
        </p:txBody>
      </p:sp>
      <p:sp>
        <p:nvSpPr>
          <p:cNvPr id="7" name="TextBox 7"/>
          <p:cNvSpPr txBox="1"/>
          <p:nvPr/>
        </p:nvSpPr>
        <p:spPr>
          <a:xfrm>
            <a:off x="5221034" y="6746495"/>
            <a:ext cx="8062531" cy="538480"/>
          </a:xfrm>
          <a:prstGeom prst="rect">
            <a:avLst/>
          </a:prstGeom>
        </p:spPr>
        <p:txBody>
          <a:bodyPr lIns="0" tIns="0" rIns="0" bIns="0" rtlCol="0" anchor="t">
            <a:spAutoFit/>
          </a:bodyPr>
          <a:lstStyle/>
          <a:p>
            <a:pPr algn="ctr">
              <a:lnSpc>
                <a:spcPts val="3920"/>
              </a:lnSpc>
            </a:pPr>
            <a:r>
              <a:rPr lang="en-US" sz="2800" spc="140" err="1">
                <a:solidFill>
                  <a:srgbClr val="35744F"/>
                </a:solidFill>
                <a:latin typeface="Arial Bold"/>
              </a:rPr>
              <a:t>Nationale</a:t>
            </a:r>
            <a:r>
              <a:rPr lang="en-US" sz="2800" spc="140">
                <a:solidFill>
                  <a:srgbClr val="35744F"/>
                </a:solidFill>
                <a:latin typeface="Arial Bold"/>
              </a:rPr>
              <a:t> </a:t>
            </a:r>
            <a:r>
              <a:rPr lang="en-US" sz="2800" spc="140" err="1">
                <a:solidFill>
                  <a:srgbClr val="35744F"/>
                </a:solidFill>
                <a:latin typeface="Arial Bold"/>
              </a:rPr>
              <a:t>Coalitie</a:t>
            </a:r>
            <a:r>
              <a:rPr lang="en-US" sz="2800" spc="140">
                <a:solidFill>
                  <a:srgbClr val="35744F"/>
                </a:solidFill>
                <a:latin typeface="Arial Bold"/>
              </a:rPr>
              <a:t> </a:t>
            </a:r>
            <a:r>
              <a:rPr lang="en-US" sz="2800" spc="140" err="1">
                <a:solidFill>
                  <a:srgbClr val="35744F"/>
                </a:solidFill>
                <a:latin typeface="Arial Bold"/>
              </a:rPr>
              <a:t>Duurzame</a:t>
            </a:r>
            <a:r>
              <a:rPr lang="en-US" sz="2800" spc="140">
                <a:solidFill>
                  <a:srgbClr val="35744F"/>
                </a:solidFill>
                <a:latin typeface="Arial Bold"/>
              </a:rPr>
              <a:t> </a:t>
            </a:r>
            <a:r>
              <a:rPr lang="en-US" sz="2800" spc="140" err="1">
                <a:solidFill>
                  <a:srgbClr val="35744F"/>
                </a:solidFill>
                <a:latin typeface="Arial Bold"/>
              </a:rPr>
              <a:t>Digitalisering</a:t>
            </a:r>
            <a:endParaRPr lang="en-US" sz="2800" spc="140">
              <a:solidFill>
                <a:srgbClr val="35744F"/>
              </a:solidFill>
              <a:latin typeface="Arial Bold"/>
            </a:endParaRPr>
          </a:p>
        </p:txBody>
      </p:sp>
      <p:sp>
        <p:nvSpPr>
          <p:cNvPr id="8" name="TextBox 8"/>
          <p:cNvSpPr txBox="1"/>
          <p:nvPr/>
        </p:nvSpPr>
        <p:spPr>
          <a:xfrm>
            <a:off x="3874200" y="3896614"/>
            <a:ext cx="10756200" cy="2802049"/>
          </a:xfrm>
          <a:prstGeom prst="rect">
            <a:avLst/>
          </a:prstGeom>
        </p:spPr>
        <p:txBody>
          <a:bodyPr wrap="square" lIns="0" tIns="0" rIns="0" bIns="0" rtlCol="0" anchor="t">
            <a:spAutoFit/>
          </a:bodyPr>
          <a:lstStyle/>
          <a:p>
            <a:pPr algn="ctr">
              <a:lnSpc>
                <a:spcPts val="10560"/>
              </a:lnSpc>
            </a:pPr>
            <a:r>
              <a:rPr lang="en-US" sz="11000" err="1">
                <a:solidFill>
                  <a:srgbClr val="35744F"/>
                </a:solidFill>
                <a:latin typeface="Arial Bold"/>
              </a:rPr>
              <a:t>Presentatie</a:t>
            </a:r>
            <a:r>
              <a:rPr lang="en-US" sz="11000">
                <a:solidFill>
                  <a:srgbClr val="35744F"/>
                </a:solidFill>
                <a:latin typeface="Arial Bold"/>
              </a:rPr>
              <a:t> template</a:t>
            </a:r>
          </a:p>
        </p:txBody>
      </p:sp>
      <p:pic>
        <p:nvPicPr>
          <p:cNvPr id="9" name="Picture 8">
            <a:extLst>
              <a:ext uri="{FF2B5EF4-FFF2-40B4-BE49-F238E27FC236}">
                <a16:creationId xmlns:a16="http://schemas.microsoft.com/office/drawing/2014/main" id="{1B68B5CE-B81E-DBA6-1FA1-26A96C83890A}"/>
              </a:ext>
            </a:extLst>
          </p:cNvPr>
          <p:cNvPicPr>
            <a:picLocks noChangeAspect="1"/>
          </p:cNvPicPr>
          <p:nvPr/>
        </p:nvPicPr>
        <p:blipFill>
          <a:blip r:embed="rId4"/>
          <a:stretch>
            <a:fillRect/>
          </a:stretch>
        </p:blipFill>
        <p:spPr>
          <a:xfrm>
            <a:off x="0" y="10150"/>
            <a:ext cx="18288000" cy="10266700"/>
          </a:xfrm>
          <a:prstGeom prst="rect">
            <a:avLst/>
          </a:prstGeom>
        </p:spPr>
      </p:pic>
    </p:spTree>
    <p:extLst>
      <p:ext uri="{BB962C8B-B14F-4D97-AF65-F5344CB8AC3E}">
        <p14:creationId xmlns:p14="http://schemas.microsoft.com/office/powerpoint/2010/main" val="242537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FD4C3-6215-62F9-AF42-B20FC7A1598D}"/>
              </a:ext>
            </a:extLst>
          </p:cNvPr>
          <p:cNvSpPr>
            <a:spLocks noGrp="1"/>
          </p:cNvSpPr>
          <p:nvPr>
            <p:ph type="title"/>
          </p:nvPr>
        </p:nvSpPr>
        <p:spPr/>
        <p:txBody>
          <a:bodyPr/>
          <a:lstStyle/>
          <a:p>
            <a:r>
              <a:rPr lang="en-NL"/>
              <a:t>Responsible.Computing()</a:t>
            </a:r>
          </a:p>
        </p:txBody>
      </p:sp>
      <p:pic>
        <p:nvPicPr>
          <p:cNvPr id="4" name="Picture 3" descr="A screenshot of a website&#10;&#10;Description automatically generated">
            <a:hlinkClick r:id="rId2"/>
            <a:extLst>
              <a:ext uri="{FF2B5EF4-FFF2-40B4-BE49-F238E27FC236}">
                <a16:creationId xmlns:a16="http://schemas.microsoft.com/office/drawing/2014/main" id="{AC4858D1-CD49-D0A2-D44C-4D22CFCE1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638300"/>
            <a:ext cx="13007366" cy="7722027"/>
          </a:xfrm>
          <a:prstGeom prst="rect">
            <a:avLst/>
          </a:prstGeom>
        </p:spPr>
      </p:pic>
    </p:spTree>
    <p:extLst>
      <p:ext uri="{BB962C8B-B14F-4D97-AF65-F5344CB8AC3E}">
        <p14:creationId xmlns:p14="http://schemas.microsoft.com/office/powerpoint/2010/main" val="192587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26FC-462C-874C-3269-944256D0C462}"/>
              </a:ext>
            </a:extLst>
          </p:cNvPr>
          <p:cNvSpPr>
            <a:spLocks noGrp="1"/>
          </p:cNvSpPr>
          <p:nvPr>
            <p:ph type="title"/>
          </p:nvPr>
        </p:nvSpPr>
        <p:spPr>
          <a:xfrm>
            <a:off x="420624" y="402336"/>
            <a:ext cx="16724376" cy="1609344"/>
          </a:xfrm>
        </p:spPr>
        <p:txBody>
          <a:bodyPr/>
          <a:lstStyle/>
          <a:p>
            <a:r>
              <a:rPr lang="en-NL"/>
              <a:t>IT sustainability aspects are sometimes not so obvious.</a:t>
            </a:r>
          </a:p>
        </p:txBody>
      </p:sp>
      <p:sp>
        <p:nvSpPr>
          <p:cNvPr id="3" name="Text Placeholder 2">
            <a:extLst>
              <a:ext uri="{FF2B5EF4-FFF2-40B4-BE49-F238E27FC236}">
                <a16:creationId xmlns:a16="http://schemas.microsoft.com/office/drawing/2014/main" id="{F5B4BAE2-A50A-F54F-4497-CCEA0F57204B}"/>
              </a:ext>
            </a:extLst>
          </p:cNvPr>
          <p:cNvSpPr>
            <a:spLocks noGrp="1"/>
          </p:cNvSpPr>
          <p:nvPr>
            <p:ph type="body" sz="quarter" idx="12"/>
          </p:nvPr>
        </p:nvSpPr>
        <p:spPr>
          <a:xfrm>
            <a:off x="438912" y="2247900"/>
            <a:ext cx="3675888" cy="6504432"/>
          </a:xfrm>
        </p:spPr>
        <p:txBody>
          <a:bodyPr/>
          <a:lstStyle/>
          <a:p>
            <a:r>
              <a:rPr lang="en-NL" b="1"/>
              <a:t>Colors</a:t>
            </a:r>
            <a:r>
              <a:rPr lang="en-NL"/>
              <a:t> have a different </a:t>
            </a:r>
            <a:r>
              <a:rPr lang="en-GB"/>
              <a:t>I</a:t>
            </a:r>
            <a:r>
              <a:rPr lang="en-NL"/>
              <a:t>mpact on battery life on devices with OLED displays :</a:t>
            </a:r>
          </a:p>
          <a:p>
            <a:endParaRPr lang="en-NL"/>
          </a:p>
          <a:p>
            <a:endParaRPr lang="en-NL"/>
          </a:p>
        </p:txBody>
      </p:sp>
      <p:sp>
        <p:nvSpPr>
          <p:cNvPr id="4" name="Text Placeholder 3">
            <a:extLst>
              <a:ext uri="{FF2B5EF4-FFF2-40B4-BE49-F238E27FC236}">
                <a16:creationId xmlns:a16="http://schemas.microsoft.com/office/drawing/2014/main" id="{B85D31A8-BEE6-F893-5ED4-D452642AE0CE}"/>
              </a:ext>
            </a:extLst>
          </p:cNvPr>
          <p:cNvSpPr>
            <a:spLocks noGrp="1"/>
          </p:cNvSpPr>
          <p:nvPr>
            <p:ph type="body" sz="quarter" idx="13"/>
          </p:nvPr>
        </p:nvSpPr>
        <p:spPr>
          <a:xfrm>
            <a:off x="5010912" y="2247900"/>
            <a:ext cx="3675888" cy="6504432"/>
          </a:xfrm>
        </p:spPr>
        <p:txBody>
          <a:bodyPr>
            <a:normAutofit fontScale="92500"/>
          </a:bodyPr>
          <a:lstStyle/>
          <a:p>
            <a:r>
              <a:rPr lang="en-NL" b="1"/>
              <a:t>Serverless</a:t>
            </a:r>
            <a:r>
              <a:rPr lang="en-NL"/>
              <a:t> computing is more efficient then containers and VM’s:</a:t>
            </a:r>
          </a:p>
          <a:p>
            <a:r>
              <a:rPr lang="en-NL"/>
              <a:t>With containers the developer assigns the number of containers.</a:t>
            </a:r>
          </a:p>
          <a:p>
            <a:r>
              <a:rPr lang="en-NL"/>
              <a:t>With serverless the backend (servers) scale automatically to meet demand. </a:t>
            </a:r>
          </a:p>
        </p:txBody>
      </p:sp>
      <p:sp>
        <p:nvSpPr>
          <p:cNvPr id="5" name="Text Placeholder 4">
            <a:extLst>
              <a:ext uri="{FF2B5EF4-FFF2-40B4-BE49-F238E27FC236}">
                <a16:creationId xmlns:a16="http://schemas.microsoft.com/office/drawing/2014/main" id="{B4AC1156-0B55-3F3A-ED82-2E2C2F1362B8}"/>
              </a:ext>
            </a:extLst>
          </p:cNvPr>
          <p:cNvSpPr>
            <a:spLocks noGrp="1"/>
          </p:cNvSpPr>
          <p:nvPr>
            <p:ph type="body" sz="quarter" idx="14"/>
          </p:nvPr>
        </p:nvSpPr>
        <p:spPr>
          <a:xfrm>
            <a:off x="9582912" y="2247900"/>
            <a:ext cx="3675888" cy="6504432"/>
          </a:xfrm>
        </p:spPr>
        <p:txBody>
          <a:bodyPr>
            <a:normAutofit lnSpcReduction="10000"/>
          </a:bodyPr>
          <a:lstStyle/>
          <a:p>
            <a:r>
              <a:rPr lang="en-NL"/>
              <a:t>Approx 80% of emissions emerge  during </a:t>
            </a:r>
            <a:r>
              <a:rPr lang="en-NL" b="1"/>
              <a:t>development</a:t>
            </a:r>
            <a:r>
              <a:rPr lang="en-NL"/>
              <a:t> phase of a product.</a:t>
            </a:r>
          </a:p>
          <a:p>
            <a:endParaRPr lang="en-NL"/>
          </a:p>
          <a:p>
            <a:r>
              <a:rPr lang="en-GB"/>
              <a:t>Lenovo </a:t>
            </a:r>
            <a:r>
              <a:rPr lang="en-GB" err="1"/>
              <a:t>Thinkpad</a:t>
            </a:r>
            <a:r>
              <a:rPr lang="en-GB"/>
              <a:t>, 2021 - 81%: </a:t>
            </a:r>
            <a:br>
              <a:rPr lang="en-GB"/>
            </a:br>
            <a:r>
              <a:rPr lang="en-GB"/>
              <a:t>Dell Latitude, 2019 - 75% </a:t>
            </a:r>
            <a:br>
              <a:rPr lang="en-GB"/>
            </a:br>
            <a:r>
              <a:rPr lang="en-GB"/>
              <a:t>of the emissions emerge during production</a:t>
            </a:r>
            <a:endParaRPr lang="en-NL"/>
          </a:p>
        </p:txBody>
      </p:sp>
      <p:sp>
        <p:nvSpPr>
          <p:cNvPr id="6" name="Text Placeholder 5">
            <a:extLst>
              <a:ext uri="{FF2B5EF4-FFF2-40B4-BE49-F238E27FC236}">
                <a16:creationId xmlns:a16="http://schemas.microsoft.com/office/drawing/2014/main" id="{D89A9101-BEB8-D084-8705-66A0ABA21084}"/>
              </a:ext>
            </a:extLst>
          </p:cNvPr>
          <p:cNvSpPr>
            <a:spLocks noGrp="1"/>
          </p:cNvSpPr>
          <p:nvPr>
            <p:ph type="body" sz="quarter" idx="15"/>
          </p:nvPr>
        </p:nvSpPr>
        <p:spPr>
          <a:xfrm>
            <a:off x="14154912" y="2247900"/>
            <a:ext cx="3675888" cy="6504432"/>
          </a:xfrm>
        </p:spPr>
        <p:txBody>
          <a:bodyPr/>
          <a:lstStyle/>
          <a:p>
            <a:r>
              <a:rPr lang="en-NL"/>
              <a:t>Approx 65% of all collected and stored data is </a:t>
            </a:r>
            <a:r>
              <a:rPr lang="en-NL" b="1"/>
              <a:t>used</a:t>
            </a:r>
            <a:r>
              <a:rPr lang="en-NL"/>
              <a:t> in production environments</a:t>
            </a:r>
          </a:p>
        </p:txBody>
      </p:sp>
      <p:sp>
        <p:nvSpPr>
          <p:cNvPr id="8" name="Slide Number Placeholder 7">
            <a:extLst>
              <a:ext uri="{FF2B5EF4-FFF2-40B4-BE49-F238E27FC236}">
                <a16:creationId xmlns:a16="http://schemas.microsoft.com/office/drawing/2014/main" id="{601B872C-317E-8AE7-F7FF-D34041EA56FF}"/>
              </a:ext>
            </a:extLst>
          </p:cNvPr>
          <p:cNvSpPr>
            <a:spLocks noGrp="1"/>
          </p:cNvSpPr>
          <p:nvPr>
            <p:ph type="sldNum" sz="quarter" idx="11"/>
          </p:nvPr>
        </p:nvSpPr>
        <p:spPr>
          <a:xfrm>
            <a:off x="6553200" y="6117082"/>
            <a:ext cx="2133600" cy="365125"/>
          </a:xfrm>
        </p:spPr>
        <p:txBody>
          <a:bodyPr/>
          <a:lstStyle/>
          <a:p>
            <a:fld id="{59395FB3-9C97-154F-86B2-7E381B951268}" type="slidenum">
              <a:rPr lang="en-US" smtClean="0"/>
              <a:pPr/>
              <a:t>11</a:t>
            </a:fld>
            <a:endParaRPr lang="en-US"/>
          </a:p>
        </p:txBody>
      </p:sp>
      <p:sp>
        <p:nvSpPr>
          <p:cNvPr id="9" name="Rectangle 8">
            <a:extLst>
              <a:ext uri="{FF2B5EF4-FFF2-40B4-BE49-F238E27FC236}">
                <a16:creationId xmlns:a16="http://schemas.microsoft.com/office/drawing/2014/main" id="{3EAD1B82-7B87-F0CE-9D7E-39B487E8060D}"/>
              </a:ext>
            </a:extLst>
          </p:cNvPr>
          <p:cNvSpPr/>
          <p:nvPr/>
        </p:nvSpPr>
        <p:spPr bwMode="auto">
          <a:xfrm>
            <a:off x="435326" y="6388361"/>
            <a:ext cx="873929" cy="341207"/>
          </a:xfrm>
          <a:prstGeom prst="rect">
            <a:avLst/>
          </a:prstGeom>
          <a:solidFill>
            <a:schemeClr val="tx1"/>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r>
              <a:rPr lang="en-NL" sz="2100">
                <a:solidFill>
                  <a:schemeClr val="bg1"/>
                </a:solidFill>
                <a:latin typeface="IBM Plex Sans" panose="020B0503050203000203" pitchFamily="34" charset="0"/>
              </a:rPr>
              <a:t>Black</a:t>
            </a:r>
          </a:p>
        </p:txBody>
      </p:sp>
      <p:sp>
        <p:nvSpPr>
          <p:cNvPr id="10" name="Rectangle 9">
            <a:extLst>
              <a:ext uri="{FF2B5EF4-FFF2-40B4-BE49-F238E27FC236}">
                <a16:creationId xmlns:a16="http://schemas.microsoft.com/office/drawing/2014/main" id="{F1A028DC-5045-7619-C3E2-78672D831872}"/>
              </a:ext>
            </a:extLst>
          </p:cNvPr>
          <p:cNvSpPr/>
          <p:nvPr/>
        </p:nvSpPr>
        <p:spPr bwMode="auto">
          <a:xfrm>
            <a:off x="457201" y="4812323"/>
            <a:ext cx="2483963" cy="367646"/>
          </a:xfrm>
          <a:prstGeom prst="rect">
            <a:avLst/>
          </a:prstGeom>
          <a:solidFill>
            <a:srgbClr val="0070C0"/>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r>
              <a:rPr lang="en-NL" sz="2100">
                <a:solidFill>
                  <a:schemeClr val="tx1"/>
                </a:solidFill>
                <a:latin typeface="IBM Plex Sans" panose="020B0503050203000203" pitchFamily="34" charset="0"/>
              </a:rPr>
              <a:t>Blue</a:t>
            </a:r>
          </a:p>
        </p:txBody>
      </p:sp>
      <p:sp>
        <p:nvSpPr>
          <p:cNvPr id="11" name="Rectangle 10">
            <a:extLst>
              <a:ext uri="{FF2B5EF4-FFF2-40B4-BE49-F238E27FC236}">
                <a16:creationId xmlns:a16="http://schemas.microsoft.com/office/drawing/2014/main" id="{38CC099A-B0F5-55F1-B39C-AC0F9D89D05E}"/>
              </a:ext>
            </a:extLst>
          </p:cNvPr>
          <p:cNvSpPr/>
          <p:nvPr/>
        </p:nvSpPr>
        <p:spPr bwMode="auto">
          <a:xfrm>
            <a:off x="457202" y="5359082"/>
            <a:ext cx="2102178" cy="367646"/>
          </a:xfrm>
          <a:prstGeom prst="rect">
            <a:avLst/>
          </a:prstGeom>
          <a:solidFill>
            <a:srgbClr val="00B050"/>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r>
              <a:rPr lang="en-NL" sz="2100">
                <a:solidFill>
                  <a:schemeClr val="tx1"/>
                </a:solidFill>
                <a:latin typeface="IBM Plex Sans" panose="020B0503050203000203" pitchFamily="34" charset="0"/>
              </a:rPr>
              <a:t>Green</a:t>
            </a:r>
          </a:p>
        </p:txBody>
      </p:sp>
      <p:sp>
        <p:nvSpPr>
          <p:cNvPr id="12" name="Rectangle 11">
            <a:extLst>
              <a:ext uri="{FF2B5EF4-FFF2-40B4-BE49-F238E27FC236}">
                <a16:creationId xmlns:a16="http://schemas.microsoft.com/office/drawing/2014/main" id="{C7F09DC7-8A80-3925-0B43-062DF9C7C0F8}"/>
              </a:ext>
            </a:extLst>
          </p:cNvPr>
          <p:cNvSpPr/>
          <p:nvPr/>
        </p:nvSpPr>
        <p:spPr bwMode="auto">
          <a:xfrm>
            <a:off x="457202" y="5875001"/>
            <a:ext cx="1381026" cy="367646"/>
          </a:xfrm>
          <a:prstGeom prst="rect">
            <a:avLst/>
          </a:prstGeom>
          <a:solidFill>
            <a:srgbClr val="FF0000"/>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r>
              <a:rPr lang="en-NL" sz="2100">
                <a:solidFill>
                  <a:schemeClr val="tx1"/>
                </a:solidFill>
                <a:latin typeface="IBM Plex Sans" panose="020B0503050203000203" pitchFamily="34" charset="0"/>
              </a:rPr>
              <a:t>Red</a:t>
            </a:r>
          </a:p>
        </p:txBody>
      </p:sp>
      <p:sp>
        <p:nvSpPr>
          <p:cNvPr id="13" name="Rectangle 12">
            <a:extLst>
              <a:ext uri="{FF2B5EF4-FFF2-40B4-BE49-F238E27FC236}">
                <a16:creationId xmlns:a16="http://schemas.microsoft.com/office/drawing/2014/main" id="{0F84F571-922D-A02D-FA26-BB8A7BABAA99}"/>
              </a:ext>
            </a:extLst>
          </p:cNvPr>
          <p:cNvSpPr/>
          <p:nvPr/>
        </p:nvSpPr>
        <p:spPr bwMode="auto">
          <a:xfrm>
            <a:off x="399566" y="4292003"/>
            <a:ext cx="2976888" cy="441251"/>
          </a:xfrm>
          <a:prstGeom prst="rect">
            <a:avLst/>
          </a:prstGeom>
          <a:solidFill>
            <a:schemeClr val="bg1"/>
          </a:solidFill>
          <a:ln w="19050">
            <a:solidFill>
              <a:schemeClr val="tx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r>
              <a:rPr lang="en-NL" sz="2100">
                <a:solidFill>
                  <a:schemeClr val="tx1"/>
                </a:solidFill>
                <a:latin typeface="IBM Plex Sans" panose="020B0503050203000203" pitchFamily="34" charset="0"/>
              </a:rPr>
              <a:t>White</a:t>
            </a:r>
          </a:p>
        </p:txBody>
      </p:sp>
      <p:sp>
        <p:nvSpPr>
          <p:cNvPr id="14" name="TextBox 13">
            <a:extLst>
              <a:ext uri="{FF2B5EF4-FFF2-40B4-BE49-F238E27FC236}">
                <a16:creationId xmlns:a16="http://schemas.microsoft.com/office/drawing/2014/main" id="{F67F6E73-A9EC-FC08-295E-60EBB30A2CAD}"/>
              </a:ext>
            </a:extLst>
          </p:cNvPr>
          <p:cNvSpPr txBox="1"/>
          <p:nvPr/>
        </p:nvSpPr>
        <p:spPr>
          <a:xfrm>
            <a:off x="344078" y="7006566"/>
            <a:ext cx="2597085" cy="1061829"/>
          </a:xfrm>
          <a:prstGeom prst="rect">
            <a:avLst/>
          </a:prstGeom>
          <a:noFill/>
        </p:spPr>
        <p:txBody>
          <a:bodyPr wrap="square" rtlCol="0">
            <a:spAutoFit/>
          </a:bodyPr>
          <a:lstStyle/>
          <a:p>
            <a:pPr algn="l"/>
            <a:r>
              <a:rPr lang="en-NL" sz="2100">
                <a:latin typeface="IBM Plex Sans" charset="0"/>
                <a:ea typeface="IBM Plex Sans" charset="0"/>
                <a:cs typeface="IBM Plex Sans" charset="0"/>
              </a:rPr>
              <a:t>Blue pixels use 25% more energy then Red pixels</a:t>
            </a:r>
          </a:p>
        </p:txBody>
      </p:sp>
      <p:pic>
        <p:nvPicPr>
          <p:cNvPr id="1026" name="Picture 2" descr="Data used for decision-making">
            <a:extLst>
              <a:ext uri="{FF2B5EF4-FFF2-40B4-BE49-F238E27FC236}">
                <a16:creationId xmlns:a16="http://schemas.microsoft.com/office/drawing/2014/main" id="{4279BEA7-2AE2-A5BA-BD51-F8A7BEEAC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3204" y="4996145"/>
            <a:ext cx="3265406" cy="18954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6A47BB-93D7-96BE-912F-E2C7DC53CE83}"/>
              </a:ext>
            </a:extLst>
          </p:cNvPr>
          <p:cNvSpPr txBox="1"/>
          <p:nvPr/>
        </p:nvSpPr>
        <p:spPr>
          <a:xfrm>
            <a:off x="605128" y="8684841"/>
            <a:ext cx="1292341" cy="507831"/>
          </a:xfrm>
          <a:prstGeom prst="rect">
            <a:avLst/>
          </a:prstGeom>
          <a:noFill/>
        </p:spPr>
        <p:txBody>
          <a:bodyPr wrap="none" rtlCol="0">
            <a:spAutoFit/>
          </a:bodyPr>
          <a:lstStyle/>
          <a:p>
            <a:pPr algn="l"/>
            <a:r>
              <a:rPr lang="en-NL" sz="2700" b="1">
                <a:latin typeface="IBM Plex Sans" charset="0"/>
                <a:ea typeface="IBM Plex Sans" charset="0"/>
                <a:cs typeface="IBM Plex Sans" charset="0"/>
              </a:rPr>
              <a:t>Design</a:t>
            </a:r>
          </a:p>
        </p:txBody>
      </p:sp>
      <p:sp>
        <p:nvSpPr>
          <p:cNvPr id="15" name="TextBox 14">
            <a:extLst>
              <a:ext uri="{FF2B5EF4-FFF2-40B4-BE49-F238E27FC236}">
                <a16:creationId xmlns:a16="http://schemas.microsoft.com/office/drawing/2014/main" id="{4ED6CBE0-F4E5-9FBD-F87B-0676BB5922EF}"/>
              </a:ext>
            </a:extLst>
          </p:cNvPr>
          <p:cNvSpPr txBox="1"/>
          <p:nvPr/>
        </p:nvSpPr>
        <p:spPr>
          <a:xfrm>
            <a:off x="5475214" y="8648700"/>
            <a:ext cx="1659429" cy="507831"/>
          </a:xfrm>
          <a:prstGeom prst="rect">
            <a:avLst/>
          </a:prstGeom>
          <a:noFill/>
        </p:spPr>
        <p:txBody>
          <a:bodyPr wrap="none" rtlCol="0">
            <a:spAutoFit/>
          </a:bodyPr>
          <a:lstStyle/>
          <a:p>
            <a:pPr algn="l"/>
            <a:r>
              <a:rPr lang="en-NL" sz="2700" b="1">
                <a:latin typeface="IBM Plex Sans" charset="0"/>
                <a:ea typeface="IBM Plex Sans" charset="0"/>
                <a:cs typeface="IBM Plex Sans" charset="0"/>
              </a:rPr>
              <a:t>Compute</a:t>
            </a:r>
          </a:p>
        </p:txBody>
      </p:sp>
      <p:sp>
        <p:nvSpPr>
          <p:cNvPr id="16" name="TextBox 15">
            <a:extLst>
              <a:ext uri="{FF2B5EF4-FFF2-40B4-BE49-F238E27FC236}">
                <a16:creationId xmlns:a16="http://schemas.microsoft.com/office/drawing/2014/main" id="{F2D740ED-12E3-21AE-8B27-2B2CDE061178}"/>
              </a:ext>
            </a:extLst>
          </p:cNvPr>
          <p:cNvSpPr txBox="1"/>
          <p:nvPr/>
        </p:nvSpPr>
        <p:spPr>
          <a:xfrm>
            <a:off x="10230856" y="8648700"/>
            <a:ext cx="1627369" cy="507831"/>
          </a:xfrm>
          <a:prstGeom prst="rect">
            <a:avLst/>
          </a:prstGeom>
          <a:noFill/>
        </p:spPr>
        <p:txBody>
          <a:bodyPr wrap="none" rtlCol="0">
            <a:spAutoFit/>
          </a:bodyPr>
          <a:lstStyle/>
          <a:p>
            <a:pPr algn="l"/>
            <a:r>
              <a:rPr lang="en-NL" sz="2700" b="1">
                <a:latin typeface="IBM Plex Sans" charset="0"/>
                <a:ea typeface="IBM Plex Sans" charset="0"/>
                <a:cs typeface="IBM Plex Sans" charset="0"/>
              </a:rPr>
              <a:t>Lifecycle</a:t>
            </a:r>
          </a:p>
        </p:txBody>
      </p:sp>
      <p:sp>
        <p:nvSpPr>
          <p:cNvPr id="17" name="TextBox 16">
            <a:extLst>
              <a:ext uri="{FF2B5EF4-FFF2-40B4-BE49-F238E27FC236}">
                <a16:creationId xmlns:a16="http://schemas.microsoft.com/office/drawing/2014/main" id="{D0C1FE5B-54B6-8666-0392-0CA458183A58}"/>
              </a:ext>
            </a:extLst>
          </p:cNvPr>
          <p:cNvSpPr txBox="1"/>
          <p:nvPr/>
        </p:nvSpPr>
        <p:spPr>
          <a:xfrm>
            <a:off x="14929223" y="8699944"/>
            <a:ext cx="1063112" cy="507831"/>
          </a:xfrm>
          <a:prstGeom prst="rect">
            <a:avLst/>
          </a:prstGeom>
          <a:noFill/>
        </p:spPr>
        <p:txBody>
          <a:bodyPr wrap="none" rtlCol="0">
            <a:spAutoFit/>
          </a:bodyPr>
          <a:lstStyle/>
          <a:p>
            <a:pPr algn="l"/>
            <a:r>
              <a:rPr lang="en-NL" sz="2700" b="1">
                <a:latin typeface="IBM Plex Sans" charset="0"/>
                <a:ea typeface="IBM Plex Sans" charset="0"/>
                <a:cs typeface="IBM Plex Sans" charset="0"/>
              </a:rPr>
              <a:t>Store</a:t>
            </a:r>
          </a:p>
        </p:txBody>
      </p:sp>
    </p:spTree>
    <p:extLst>
      <p:ext uri="{BB962C8B-B14F-4D97-AF65-F5344CB8AC3E}">
        <p14:creationId xmlns:p14="http://schemas.microsoft.com/office/powerpoint/2010/main" val="18576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p:tgtEl>
                                          <p:spTgt spid="12"/>
                                        </p:tgtEl>
                                        <p:attrNameLst>
                                          <p:attrName>ppt_y</p:attrName>
                                        </p:attrNameLst>
                                      </p:cBhvr>
                                      <p:tavLst>
                                        <p:tav tm="0">
                                          <p:val>
                                            <p:strVal val="#ppt_y+#ppt_h*1.125000"/>
                                          </p:val>
                                        </p:tav>
                                        <p:tav tm="100000">
                                          <p:val>
                                            <p:strVal val="#ppt_y"/>
                                          </p:val>
                                        </p:tav>
                                      </p:tavLst>
                                    </p:anim>
                                    <p:animEffect transition="in" filter="wipe(up)">
                                      <p:cBhvr>
                                        <p:cTn id="24" dur="500"/>
                                        <p:tgtEl>
                                          <p:spTgt spid="12"/>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ppt_y</p:attrName>
                                        </p:attrNameLst>
                                      </p:cBhvr>
                                      <p:tavLst>
                                        <p:tav tm="0">
                                          <p:val>
                                            <p:strVal val="#ppt_y+#ppt_h*1.125000"/>
                                          </p:val>
                                        </p:tav>
                                        <p:tav tm="100000">
                                          <p:val>
                                            <p:strVal val="#ppt_y"/>
                                          </p:val>
                                        </p:tav>
                                      </p:tavLst>
                                    </p:anim>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4">
                                            <p:txEl>
                                              <p:pRg st="0" end="0"/>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42" dur="500"/>
                                        <p:tgtEl>
                                          <p:spTgt spid="4">
                                            <p:txEl>
                                              <p:pRg st="1" end="1"/>
                                            </p:txEl>
                                          </p:spTgt>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46" dur="500"/>
                                        <p:tgtEl>
                                          <p:spTgt spid="4">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 calcmode="lin" valueType="num">
                                      <p:cBhvr additive="base">
                                        <p:cTn id="51"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5">
                                            <p:txEl>
                                              <p:pRg st="0" end="0"/>
                                            </p:txEl>
                                          </p:spTgt>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 calcmode="lin" valueType="num">
                                      <p:cBhvr additive="base">
                                        <p:cTn id="55"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56" dur="500"/>
                                        <p:tgtEl>
                                          <p:spTgt spid="5">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 calcmode="lin" valueType="num">
                                      <p:cBhvr additive="base">
                                        <p:cTn id="61"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62" dur="500"/>
                                        <p:tgtEl>
                                          <p:spTgt spid="6">
                                            <p:txEl>
                                              <p:pRg st="0" end="0"/>
                                            </p:txEl>
                                          </p:spTgt>
                                        </p:tgtEl>
                                      </p:cBhvr>
                                    </p:animEffect>
                                  </p:childTnLst>
                                </p:cTn>
                              </p:par>
                              <p:par>
                                <p:cTn id="63" presetID="12" presetClass="entr" presetSubtype="4" fill="hold" nodeType="withEffect">
                                  <p:stCondLst>
                                    <p:cond delay="0"/>
                                  </p:stCondLst>
                                  <p:childTnLst>
                                    <p:set>
                                      <p:cBhvr>
                                        <p:cTn id="64" dur="1" fill="hold">
                                          <p:stCondLst>
                                            <p:cond delay="0"/>
                                          </p:stCondLst>
                                        </p:cTn>
                                        <p:tgtEl>
                                          <p:spTgt spid="1026"/>
                                        </p:tgtEl>
                                        <p:attrNameLst>
                                          <p:attrName>style.visibility</p:attrName>
                                        </p:attrNameLst>
                                      </p:cBhvr>
                                      <p:to>
                                        <p:strVal val="visible"/>
                                      </p:to>
                                    </p:set>
                                    <p:anim calcmode="lin" valueType="num">
                                      <p:cBhvr additive="base">
                                        <p:cTn id="65" dur="500"/>
                                        <p:tgtEl>
                                          <p:spTgt spid="1026"/>
                                        </p:tgtEl>
                                        <p:attrNameLst>
                                          <p:attrName>ppt_y</p:attrName>
                                        </p:attrNameLst>
                                      </p:cBhvr>
                                      <p:tavLst>
                                        <p:tav tm="0">
                                          <p:val>
                                            <p:strVal val="#ppt_y+#ppt_h*1.125000"/>
                                          </p:val>
                                        </p:tav>
                                        <p:tav tm="100000">
                                          <p:val>
                                            <p:strVal val="#ppt_y"/>
                                          </p:val>
                                        </p:tav>
                                      </p:tavLst>
                                    </p:anim>
                                    <p:animEffect transition="in" filter="wipe(up)">
                                      <p:cBhvr>
                                        <p:cTn id="6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uiExpand="1" build="p"/>
      <p:bldP spid="6" grpId="0" build="p"/>
      <p:bldP spid="9" grpId="0" animBg="1"/>
      <p:bldP spid="10" grpId="0" animBg="1"/>
      <p:bldP spid="11" grpId="0" animBg="1"/>
      <p:bldP spid="12"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5F4BBC3-67CE-D271-4A0D-1AD1DC0D96F6}"/>
              </a:ext>
            </a:extLst>
          </p:cNvPr>
          <p:cNvSpPr>
            <a:spLocks noGrp="1"/>
          </p:cNvSpPr>
          <p:nvPr>
            <p:ph type="title"/>
          </p:nvPr>
        </p:nvSpPr>
        <p:spPr>
          <a:xfrm>
            <a:off x="420623" y="402336"/>
            <a:ext cx="12138930" cy="1609344"/>
          </a:xfrm>
        </p:spPr>
        <p:txBody>
          <a:bodyPr/>
          <a:lstStyle/>
          <a:p>
            <a:r>
              <a:rPr lang="en-US"/>
              <a:t>The power of the IT professional</a:t>
            </a:r>
            <a:br>
              <a:rPr lang="en-US"/>
            </a:br>
            <a:r>
              <a:rPr lang="en-US"/>
              <a:t>you and I….we have our own responsibility!</a:t>
            </a:r>
          </a:p>
        </p:txBody>
      </p:sp>
      <p:sp>
        <p:nvSpPr>
          <p:cNvPr id="19" name="Text Placeholder 2">
            <a:extLst>
              <a:ext uri="{FF2B5EF4-FFF2-40B4-BE49-F238E27FC236}">
                <a16:creationId xmlns:a16="http://schemas.microsoft.com/office/drawing/2014/main" id="{2C7E61FE-D80D-C647-892D-6D3D075D386B}"/>
              </a:ext>
            </a:extLst>
          </p:cNvPr>
          <p:cNvSpPr>
            <a:spLocks noGrp="1"/>
          </p:cNvSpPr>
          <p:nvPr>
            <p:ph type="body" sz="quarter" idx="12"/>
          </p:nvPr>
        </p:nvSpPr>
        <p:spPr>
          <a:xfrm>
            <a:off x="438912" y="2487168"/>
            <a:ext cx="9505188" cy="6504432"/>
          </a:xfrm>
        </p:spPr>
        <p:txBody>
          <a:bodyPr/>
          <a:lstStyle/>
          <a:p>
            <a:r>
              <a:rPr lang="en-GB">
                <a:solidFill>
                  <a:srgbClr val="000000"/>
                </a:solidFill>
                <a:effectLst/>
                <a:latin typeface="Proxima Nova" panose="02000506030000020004" pitchFamily="2" charset="0"/>
              </a:rPr>
              <a:t>Specialists, architects, programmers etc, have a lot of power in their field. </a:t>
            </a:r>
          </a:p>
          <a:p>
            <a:r>
              <a:rPr lang="en-GB">
                <a:solidFill>
                  <a:schemeClr val="accent2"/>
                </a:solidFill>
                <a:effectLst/>
                <a:latin typeface="Proxima Nova" panose="02000506030000020004" pitchFamily="2" charset="0"/>
              </a:rPr>
              <a:t>In the movie Spiderman, Uncle Ben says to Peter Parker (Spiderman):  </a:t>
            </a:r>
            <a:br>
              <a:rPr lang="en-GB">
                <a:solidFill>
                  <a:schemeClr val="accent2"/>
                </a:solidFill>
                <a:effectLst/>
                <a:latin typeface="Proxima Nova" panose="02000506030000020004" pitchFamily="2" charset="0"/>
              </a:rPr>
            </a:br>
            <a:endParaRPr lang="en-GB">
              <a:solidFill>
                <a:schemeClr val="accent2"/>
              </a:solidFill>
              <a:effectLst/>
              <a:latin typeface="Proxima Nova" panose="02000506030000020004" pitchFamily="2" charset="0"/>
            </a:endParaRPr>
          </a:p>
          <a:p>
            <a:r>
              <a:rPr lang="en-GB" sz="3600" b="1" u="sng">
                <a:solidFill>
                  <a:schemeClr val="accent2"/>
                </a:solidFill>
                <a:latin typeface="Proxima Nova" panose="02000506030000020004" pitchFamily="2" charset="0"/>
              </a:rPr>
              <a:t>'</a:t>
            </a:r>
            <a:r>
              <a:rPr lang="en-GB" sz="3600" b="1" i="1" u="sng">
                <a:solidFill>
                  <a:schemeClr val="accent2"/>
                </a:solidFill>
                <a:latin typeface="Proxima Nova" panose="02000506030000020004" pitchFamily="2" charset="0"/>
              </a:rPr>
              <a:t>With great power comes great responsibility’</a:t>
            </a:r>
            <a:endParaRPr lang="en-GB" sz="3600" b="1" u="sng">
              <a:solidFill>
                <a:schemeClr val="accent2"/>
              </a:solidFill>
              <a:latin typeface="Proxima Nova" panose="02000506030000020004" pitchFamily="2" charset="0"/>
            </a:endParaRPr>
          </a:p>
          <a:p>
            <a:endParaRPr lang="en-US"/>
          </a:p>
        </p:txBody>
      </p:sp>
      <p:sp>
        <p:nvSpPr>
          <p:cNvPr id="8" name="Slide Number Placeholder 7">
            <a:extLst>
              <a:ext uri="{FF2B5EF4-FFF2-40B4-BE49-F238E27FC236}">
                <a16:creationId xmlns:a16="http://schemas.microsoft.com/office/drawing/2014/main" id="{48764CC9-323B-F28D-48C1-D7D33B27F353}"/>
              </a:ext>
            </a:extLst>
          </p:cNvPr>
          <p:cNvSpPr>
            <a:spLocks noGrp="1"/>
          </p:cNvSpPr>
          <p:nvPr>
            <p:ph type="sldNum" sz="quarter" idx="11"/>
          </p:nvPr>
        </p:nvSpPr>
        <p:spPr>
          <a:xfrm>
            <a:off x="14173204" y="9575806"/>
            <a:ext cx="3657464" cy="333374"/>
          </a:xfrm>
        </p:spPr>
        <p:txBody>
          <a:bodyPr anchor="ctr">
            <a:normAutofit/>
          </a:bodyPr>
          <a:lstStyle/>
          <a:p>
            <a:pPr>
              <a:spcAft>
                <a:spcPts val="900"/>
              </a:spcAft>
            </a:pPr>
            <a:fld id="{59395FB3-9C97-154F-86B2-7E381B951268}" type="slidenum">
              <a:rPr lang="en-US" smtClean="0"/>
              <a:pPr>
                <a:spcAft>
                  <a:spcPts val="900"/>
                </a:spcAft>
              </a:pPr>
              <a:t>12</a:t>
            </a:fld>
            <a:endParaRPr lang="en-US"/>
          </a:p>
        </p:txBody>
      </p:sp>
      <p:pic>
        <p:nvPicPr>
          <p:cNvPr id="15" name="Picture 14">
            <a:extLst>
              <a:ext uri="{FF2B5EF4-FFF2-40B4-BE49-F238E27FC236}">
                <a16:creationId xmlns:a16="http://schemas.microsoft.com/office/drawing/2014/main" id="{2AB2B9E9-6CED-4FBE-0269-3B7DE9C7A6C3}"/>
              </a:ext>
            </a:extLst>
          </p:cNvPr>
          <p:cNvPicPr>
            <a:picLocks noChangeAspect="1"/>
          </p:cNvPicPr>
          <p:nvPr/>
        </p:nvPicPr>
        <p:blipFill>
          <a:blip r:embed="rId3"/>
          <a:stretch>
            <a:fillRect/>
          </a:stretch>
        </p:blipFill>
        <p:spPr>
          <a:xfrm>
            <a:off x="10418283" y="2398140"/>
            <a:ext cx="6400800" cy="4438650"/>
          </a:xfrm>
          <a:prstGeom prst="rect">
            <a:avLst/>
          </a:prstGeom>
        </p:spPr>
      </p:pic>
      <p:sp>
        <p:nvSpPr>
          <p:cNvPr id="2" name="TextBox 1">
            <a:extLst>
              <a:ext uri="{FF2B5EF4-FFF2-40B4-BE49-F238E27FC236}">
                <a16:creationId xmlns:a16="http://schemas.microsoft.com/office/drawing/2014/main" id="{483CFCBA-1E87-BBA2-2FAC-A09A7C7F3C2A}"/>
              </a:ext>
            </a:extLst>
          </p:cNvPr>
          <p:cNvSpPr txBox="1"/>
          <p:nvPr/>
        </p:nvSpPr>
        <p:spPr>
          <a:xfrm>
            <a:off x="11243073" y="1901534"/>
            <a:ext cx="5764720" cy="646331"/>
          </a:xfrm>
          <a:prstGeom prst="rect">
            <a:avLst/>
          </a:prstGeom>
          <a:noFill/>
        </p:spPr>
        <p:txBody>
          <a:bodyPr wrap="none" rtlCol="0">
            <a:spAutoFit/>
          </a:bodyPr>
          <a:lstStyle/>
          <a:p>
            <a:pPr algn="l"/>
            <a:r>
              <a:rPr lang="en-NL" sz="3600" b="1" i="1">
                <a:latin typeface="IBM Plex Sans" charset="0"/>
                <a:ea typeface="IBM Plex Sans" charset="0"/>
                <a:cs typeface="IBM Plex Sans" charset="0"/>
              </a:rPr>
              <a:t>You can be a super hero….</a:t>
            </a:r>
          </a:p>
        </p:txBody>
      </p:sp>
      <p:sp>
        <p:nvSpPr>
          <p:cNvPr id="3" name="TextBox 2">
            <a:extLst>
              <a:ext uri="{FF2B5EF4-FFF2-40B4-BE49-F238E27FC236}">
                <a16:creationId xmlns:a16="http://schemas.microsoft.com/office/drawing/2014/main" id="{299A381E-7EB0-D4B1-8F8E-B719516625C4}"/>
              </a:ext>
            </a:extLst>
          </p:cNvPr>
          <p:cNvSpPr txBox="1"/>
          <p:nvPr/>
        </p:nvSpPr>
        <p:spPr>
          <a:xfrm>
            <a:off x="420623" y="6896100"/>
            <a:ext cx="16614077" cy="2262158"/>
          </a:xfrm>
          <a:prstGeom prst="rect">
            <a:avLst/>
          </a:prstGeom>
          <a:noFill/>
        </p:spPr>
        <p:txBody>
          <a:bodyPr wrap="square" rtlCol="0">
            <a:spAutoFit/>
          </a:bodyPr>
          <a:lstStyle/>
          <a:p>
            <a:pPr algn="l"/>
            <a:r>
              <a:rPr lang="en-NL" sz="2700">
                <a:latin typeface="IBM Plex Sans" charset="0"/>
                <a:ea typeface="IBM Plex Sans" charset="0"/>
                <a:cs typeface="IBM Plex Sans" charset="0"/>
              </a:rPr>
              <a:t>We all have our own responsibility as IT professional. </a:t>
            </a:r>
          </a:p>
          <a:p>
            <a:pPr algn="l"/>
            <a:endParaRPr lang="en-NL" sz="2700">
              <a:latin typeface="IBM Plex Sans" charset="0"/>
              <a:ea typeface="IBM Plex Sans" charset="0"/>
              <a:cs typeface="IBM Plex Sans" charset="0"/>
            </a:endParaRPr>
          </a:p>
          <a:p>
            <a:pPr algn="l"/>
            <a:r>
              <a:rPr lang="en-NL" sz="3000" b="1">
                <a:latin typeface="IBM Plex Sans" charset="0"/>
                <a:ea typeface="IBM Plex Sans" charset="0"/>
                <a:cs typeface="IBM Plex Sans" charset="0"/>
              </a:rPr>
              <a:t>EACH PERSON, EACH ROL CAN HAVE A POSITIVE IMPACT ON SUSTAINABLE USE OF IT!</a:t>
            </a:r>
            <a:r>
              <a:rPr lang="en-GB" sz="3000" b="1">
                <a:latin typeface="Proxima Nova" panose="02000506030000020004" pitchFamily="2" charset="0"/>
              </a:rPr>
              <a:t> </a:t>
            </a:r>
          </a:p>
          <a:p>
            <a:pPr algn="l"/>
            <a:endParaRPr lang="en-GB" sz="3000">
              <a:latin typeface="Proxima Nova" panose="02000506030000020004" pitchFamily="2" charset="0"/>
            </a:endParaRPr>
          </a:p>
          <a:p>
            <a:pPr algn="l"/>
            <a:r>
              <a:rPr lang="en-GB" sz="2700">
                <a:latin typeface="Proxima Nova" panose="02000506030000020004" pitchFamily="2" charset="0"/>
              </a:rPr>
              <a:t>Specialists, architects, programmers etc, have a lot of power in their field of expertise.</a:t>
            </a:r>
            <a:endParaRPr lang="en-NL" sz="2700">
              <a:latin typeface="IBM Plex Sans" charset="0"/>
              <a:ea typeface="IBM Plex Sans" charset="0"/>
              <a:cs typeface="IBM Plex Sans" charset="0"/>
            </a:endParaRPr>
          </a:p>
        </p:txBody>
      </p:sp>
    </p:spTree>
    <p:extLst>
      <p:ext uri="{BB962C8B-B14F-4D97-AF65-F5344CB8AC3E}">
        <p14:creationId xmlns:p14="http://schemas.microsoft.com/office/powerpoint/2010/main" val="234944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269EC-CA51-8498-6582-8ABA2A84E132}"/>
              </a:ext>
            </a:extLst>
          </p:cNvPr>
          <p:cNvSpPr>
            <a:spLocks noGrp="1"/>
          </p:cNvSpPr>
          <p:nvPr>
            <p:ph type="title"/>
          </p:nvPr>
        </p:nvSpPr>
        <p:spPr>
          <a:xfrm>
            <a:off x="299950" y="160443"/>
            <a:ext cx="8284464" cy="1609344"/>
          </a:xfrm>
        </p:spPr>
        <p:txBody>
          <a:bodyPr/>
          <a:lstStyle/>
          <a:p>
            <a:r>
              <a:rPr lang="en-NL" sz="4200" b="1">
                <a:solidFill>
                  <a:srgbClr val="00B050"/>
                </a:solidFill>
              </a:rPr>
              <a:t>YOU</a:t>
            </a:r>
            <a:r>
              <a:rPr lang="en-NL" sz="4200"/>
              <a:t> have impact on sustainability!</a:t>
            </a:r>
          </a:p>
        </p:txBody>
      </p:sp>
      <p:sp>
        <p:nvSpPr>
          <p:cNvPr id="4" name="Content Placeholder 3">
            <a:extLst>
              <a:ext uri="{FF2B5EF4-FFF2-40B4-BE49-F238E27FC236}">
                <a16:creationId xmlns:a16="http://schemas.microsoft.com/office/drawing/2014/main" id="{5527CEA8-900C-A1F5-624F-2645AB82BBD8}"/>
              </a:ext>
            </a:extLst>
          </p:cNvPr>
          <p:cNvSpPr>
            <a:spLocks noGrp="1"/>
          </p:cNvSpPr>
          <p:nvPr>
            <p:ph sz="quarter" idx="17"/>
          </p:nvPr>
        </p:nvSpPr>
        <p:spPr>
          <a:solidFill>
            <a:srgbClr val="B6C8E2"/>
          </a:solidFill>
        </p:spPr>
        <p:txBody>
          <a:bodyPr/>
          <a:lstStyle/>
          <a:p>
            <a:r>
              <a:rPr lang="en-NL">
                <a:solidFill>
                  <a:schemeClr val="tx1"/>
                </a:solidFill>
              </a:rPr>
              <a:t>The Architect:</a:t>
            </a:r>
          </a:p>
          <a:p>
            <a:pPr marL="428754" indent="-428754"/>
            <a:r>
              <a:rPr lang="en-NL" sz="1800">
                <a:solidFill>
                  <a:schemeClr val="tx1"/>
                </a:solidFill>
              </a:rPr>
              <a:t>Non-functional requirements</a:t>
            </a:r>
          </a:p>
          <a:p>
            <a:pPr marL="428754" indent="-428754"/>
            <a:r>
              <a:rPr lang="en-NL" sz="1800">
                <a:solidFill>
                  <a:schemeClr val="tx1"/>
                </a:solidFill>
              </a:rPr>
              <a:t>Sustainability aspects</a:t>
            </a:r>
          </a:p>
          <a:p>
            <a:pPr marL="428754" indent="-428754"/>
            <a:endParaRPr lang="en-NL" sz="1800">
              <a:solidFill>
                <a:schemeClr val="tx1"/>
              </a:solidFill>
            </a:endParaRPr>
          </a:p>
          <a:p>
            <a:pPr marL="428754" indent="-428754"/>
            <a:endParaRPr lang="en-NL" sz="1800">
              <a:solidFill>
                <a:schemeClr val="tx1"/>
              </a:solidFill>
            </a:endParaRPr>
          </a:p>
          <a:p>
            <a:pPr marL="428754" indent="-428754"/>
            <a:endParaRPr lang="en-NL" sz="1800">
              <a:solidFill>
                <a:schemeClr val="tx1"/>
              </a:solidFill>
            </a:endParaRPr>
          </a:p>
          <a:p>
            <a:pPr marL="428754" indent="-428754"/>
            <a:r>
              <a:rPr lang="en-NL" sz="1800">
                <a:solidFill>
                  <a:schemeClr val="tx1"/>
                </a:solidFill>
              </a:rPr>
              <a:t>Define architecture for sustainable IT</a:t>
            </a:r>
          </a:p>
        </p:txBody>
      </p:sp>
      <p:sp>
        <p:nvSpPr>
          <p:cNvPr id="5" name="Content Placeholder 4">
            <a:extLst>
              <a:ext uri="{FF2B5EF4-FFF2-40B4-BE49-F238E27FC236}">
                <a16:creationId xmlns:a16="http://schemas.microsoft.com/office/drawing/2014/main" id="{23458C54-0763-0C5E-49BC-8BBEE961E3F3}"/>
              </a:ext>
            </a:extLst>
          </p:cNvPr>
          <p:cNvSpPr>
            <a:spLocks noGrp="1"/>
          </p:cNvSpPr>
          <p:nvPr>
            <p:ph sz="quarter" idx="18"/>
          </p:nvPr>
        </p:nvSpPr>
        <p:spPr>
          <a:solidFill>
            <a:srgbClr val="92D050"/>
          </a:solidFill>
        </p:spPr>
        <p:txBody>
          <a:bodyPr/>
          <a:lstStyle/>
          <a:p>
            <a:r>
              <a:rPr lang="en-NL">
                <a:solidFill>
                  <a:schemeClr val="tx1"/>
                </a:solidFill>
              </a:rPr>
              <a:t>The specialist:</a:t>
            </a:r>
          </a:p>
          <a:p>
            <a:pPr marL="428754" indent="-428754"/>
            <a:r>
              <a:rPr lang="en-NL" sz="1800">
                <a:solidFill>
                  <a:schemeClr val="tx1"/>
                </a:solidFill>
              </a:rPr>
              <a:t>Developer</a:t>
            </a:r>
          </a:p>
          <a:p>
            <a:pPr marL="428754" indent="-428754"/>
            <a:r>
              <a:rPr lang="en-NL" sz="1800">
                <a:solidFill>
                  <a:schemeClr val="tx1"/>
                </a:solidFill>
              </a:rPr>
              <a:t>Data scientist</a:t>
            </a:r>
          </a:p>
          <a:p>
            <a:pPr marL="428754" indent="-428754"/>
            <a:r>
              <a:rPr lang="en-NL" sz="1800">
                <a:solidFill>
                  <a:schemeClr val="tx1"/>
                </a:solidFill>
              </a:rPr>
              <a:t>Infrastructure specialist</a:t>
            </a:r>
          </a:p>
          <a:p>
            <a:pPr marL="428754" indent="-428754"/>
            <a:endParaRPr lang="en-NL" sz="1800">
              <a:solidFill>
                <a:schemeClr val="tx1"/>
              </a:solidFill>
            </a:endParaRPr>
          </a:p>
          <a:p>
            <a:pPr marL="428754" indent="-428754"/>
            <a:endParaRPr lang="en-NL" sz="1800">
              <a:solidFill>
                <a:schemeClr val="tx1"/>
              </a:solidFill>
            </a:endParaRPr>
          </a:p>
          <a:p>
            <a:pPr marL="428754" indent="-428754"/>
            <a:r>
              <a:rPr lang="en-NL" sz="1800">
                <a:solidFill>
                  <a:schemeClr val="tx1"/>
                </a:solidFill>
              </a:rPr>
              <a:t>Realise sustainable IT solutions</a:t>
            </a:r>
          </a:p>
        </p:txBody>
      </p:sp>
      <p:sp>
        <p:nvSpPr>
          <p:cNvPr id="7" name="Slide Number Placeholder 6">
            <a:extLst>
              <a:ext uri="{FF2B5EF4-FFF2-40B4-BE49-F238E27FC236}">
                <a16:creationId xmlns:a16="http://schemas.microsoft.com/office/drawing/2014/main" id="{F769A173-2D7D-39A9-99EA-A9EFD11ADE00}"/>
              </a:ext>
            </a:extLst>
          </p:cNvPr>
          <p:cNvSpPr>
            <a:spLocks noGrp="1"/>
          </p:cNvSpPr>
          <p:nvPr>
            <p:ph type="sldNum" sz="quarter" idx="11"/>
          </p:nvPr>
        </p:nvSpPr>
        <p:spPr/>
        <p:txBody>
          <a:bodyPr/>
          <a:lstStyle/>
          <a:p>
            <a:fld id="{59395FB3-9C97-154F-86B2-7E381B951268}" type="slidenum">
              <a:rPr lang="en-US" smtClean="0"/>
              <a:pPr/>
              <a:t>13</a:t>
            </a:fld>
            <a:endParaRPr lang="en-US"/>
          </a:p>
        </p:txBody>
      </p:sp>
      <p:sp>
        <p:nvSpPr>
          <p:cNvPr id="14" name="TextBox 13">
            <a:extLst>
              <a:ext uri="{FF2B5EF4-FFF2-40B4-BE49-F238E27FC236}">
                <a16:creationId xmlns:a16="http://schemas.microsoft.com/office/drawing/2014/main" id="{A7E6FE1C-3863-93D6-2E3D-6CB892EE8A4F}"/>
              </a:ext>
            </a:extLst>
          </p:cNvPr>
          <p:cNvSpPr txBox="1"/>
          <p:nvPr/>
        </p:nvSpPr>
        <p:spPr>
          <a:xfrm>
            <a:off x="11727417" y="8906513"/>
            <a:ext cx="4636206" cy="415498"/>
          </a:xfrm>
          <a:prstGeom prst="rect">
            <a:avLst/>
          </a:prstGeom>
          <a:noFill/>
        </p:spPr>
        <p:txBody>
          <a:bodyPr wrap="none" rtlCol="0">
            <a:spAutoFit/>
          </a:bodyPr>
          <a:lstStyle/>
          <a:p>
            <a:pPr algn="l"/>
            <a:r>
              <a:rPr lang="en-NL" sz="2100">
                <a:latin typeface="Bradley Hand" pitchFamily="2" charset="77"/>
                <a:ea typeface="IBM Plex Sans" charset="0"/>
                <a:cs typeface="IBM Plex Sans" charset="0"/>
              </a:rPr>
              <a:t>Manifesto sustainable IT Professional</a:t>
            </a:r>
          </a:p>
        </p:txBody>
      </p:sp>
      <p:pic>
        <p:nvPicPr>
          <p:cNvPr id="18" name="Content Placeholder 17">
            <a:extLst>
              <a:ext uri="{FF2B5EF4-FFF2-40B4-BE49-F238E27FC236}">
                <a16:creationId xmlns:a16="http://schemas.microsoft.com/office/drawing/2014/main" id="{3F17006A-F315-64C5-5134-15AB7E884E1E}"/>
              </a:ext>
            </a:extLst>
          </p:cNvPr>
          <p:cNvPicPr>
            <a:picLocks noGrp="1" noChangeAspect="1"/>
          </p:cNvPicPr>
          <p:nvPr>
            <p:ph sz="quarter" idx="19"/>
          </p:nvPr>
        </p:nvPicPr>
        <p:blipFill>
          <a:blip r:embed="rId3"/>
          <a:stretch>
            <a:fillRect/>
          </a:stretch>
        </p:blipFill>
        <p:spPr>
          <a:xfrm>
            <a:off x="10800194" y="5782442"/>
            <a:ext cx="6345303" cy="2915409"/>
          </a:xfrm>
        </p:spPr>
      </p:pic>
      <p:graphicFrame>
        <p:nvGraphicFramePr>
          <p:cNvPr id="3" name="Table 2">
            <a:extLst>
              <a:ext uri="{FF2B5EF4-FFF2-40B4-BE49-F238E27FC236}">
                <a16:creationId xmlns:a16="http://schemas.microsoft.com/office/drawing/2014/main" id="{061035D3-6FC0-B4D5-E13A-7BDCF4A872D9}"/>
              </a:ext>
            </a:extLst>
          </p:cNvPr>
          <p:cNvGraphicFramePr>
            <a:graphicFrameLocks noGrp="1"/>
          </p:cNvGraphicFramePr>
          <p:nvPr/>
        </p:nvGraphicFramePr>
        <p:xfrm>
          <a:off x="266222" y="1687266"/>
          <a:ext cx="8284464" cy="8439291"/>
        </p:xfrm>
        <a:graphic>
          <a:graphicData uri="http://schemas.openxmlformats.org/drawingml/2006/table">
            <a:tbl>
              <a:tblPr/>
              <a:tblGrid>
                <a:gridCol w="1960338">
                  <a:extLst>
                    <a:ext uri="{9D8B030D-6E8A-4147-A177-3AD203B41FA5}">
                      <a16:colId xmlns:a16="http://schemas.microsoft.com/office/drawing/2014/main" val="3822110956"/>
                    </a:ext>
                  </a:extLst>
                </a:gridCol>
                <a:gridCol w="986886">
                  <a:extLst>
                    <a:ext uri="{9D8B030D-6E8A-4147-A177-3AD203B41FA5}">
                      <a16:colId xmlns:a16="http://schemas.microsoft.com/office/drawing/2014/main" val="2068682741"/>
                    </a:ext>
                  </a:extLst>
                </a:gridCol>
                <a:gridCol w="1288991">
                  <a:extLst>
                    <a:ext uri="{9D8B030D-6E8A-4147-A177-3AD203B41FA5}">
                      <a16:colId xmlns:a16="http://schemas.microsoft.com/office/drawing/2014/main" val="1052555778"/>
                    </a:ext>
                  </a:extLst>
                </a:gridCol>
                <a:gridCol w="886187">
                  <a:extLst>
                    <a:ext uri="{9D8B030D-6E8A-4147-A177-3AD203B41FA5}">
                      <a16:colId xmlns:a16="http://schemas.microsoft.com/office/drawing/2014/main" val="2389776849"/>
                    </a:ext>
                  </a:extLst>
                </a:gridCol>
                <a:gridCol w="986886">
                  <a:extLst>
                    <a:ext uri="{9D8B030D-6E8A-4147-A177-3AD203B41FA5}">
                      <a16:colId xmlns:a16="http://schemas.microsoft.com/office/drawing/2014/main" val="3177318595"/>
                    </a:ext>
                  </a:extLst>
                </a:gridCol>
                <a:gridCol w="1255428">
                  <a:extLst>
                    <a:ext uri="{9D8B030D-6E8A-4147-A177-3AD203B41FA5}">
                      <a16:colId xmlns:a16="http://schemas.microsoft.com/office/drawing/2014/main" val="3919153168"/>
                    </a:ext>
                  </a:extLst>
                </a:gridCol>
                <a:gridCol w="919748">
                  <a:extLst>
                    <a:ext uri="{9D8B030D-6E8A-4147-A177-3AD203B41FA5}">
                      <a16:colId xmlns:a16="http://schemas.microsoft.com/office/drawing/2014/main" val="2815065268"/>
                    </a:ext>
                  </a:extLst>
                </a:gridCol>
              </a:tblGrid>
              <a:tr h="1396362">
                <a:tc>
                  <a:txBody>
                    <a:bodyPr/>
                    <a:lstStyle/>
                    <a:p>
                      <a:r>
                        <a:rPr lang="en-GB" sz="2100">
                          <a:solidFill>
                            <a:srgbClr val="000000"/>
                          </a:solidFill>
                          <a:effectLst/>
                          <a:latin typeface="Arial" panose="020B0604020202020204" pitchFamily="34" charset="0"/>
                        </a:rPr>
                        <a:t>Domains </a:t>
                      </a:r>
                      <a:endParaRPr lang="en-GB" sz="2100">
                        <a:effectLst/>
                      </a:endParaRPr>
                    </a:p>
                    <a:p>
                      <a:r>
                        <a:rPr lang="en-GB" sz="2100">
                          <a:solidFill>
                            <a:srgbClr val="000000"/>
                          </a:solidFill>
                          <a:effectLst/>
                          <a:latin typeface="Arial" panose="020B0604020202020204" pitchFamily="34" charset="0"/>
                        </a:rPr>
                        <a:t> </a:t>
                      </a:r>
                      <a:endParaRPr lang="en-GB" sz="2100">
                        <a:effectLst/>
                      </a:endParaRPr>
                    </a:p>
                    <a:p>
                      <a:r>
                        <a:rPr lang="en-GB" sz="2100">
                          <a:solidFill>
                            <a:srgbClr val="000000"/>
                          </a:solidFill>
                          <a:effectLst/>
                          <a:latin typeface="Arial" panose="020B0604020202020204" pitchFamily="34" charset="0"/>
                        </a:rPr>
                        <a:t>Roles</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GB" sz="2100">
                          <a:solidFill>
                            <a:srgbClr val="000000"/>
                          </a:solidFill>
                          <a:effectLst/>
                          <a:latin typeface="Arial" panose="020B0604020202020204" pitchFamily="34" charset="0"/>
                        </a:rPr>
                        <a:t>Data-center</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GB" sz="2100">
                          <a:solidFill>
                            <a:srgbClr val="000000"/>
                          </a:solidFill>
                          <a:effectLst/>
                          <a:latin typeface="Arial" panose="020B0604020202020204" pitchFamily="34" charset="0"/>
                        </a:rPr>
                        <a:t>Infra- structure</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GB" sz="2100">
                          <a:solidFill>
                            <a:srgbClr val="000000"/>
                          </a:solidFill>
                          <a:effectLst/>
                          <a:latin typeface="Arial" panose="020B0604020202020204" pitchFamily="34" charset="0"/>
                        </a:rPr>
                        <a:t>Code</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GB" sz="2100">
                          <a:solidFill>
                            <a:srgbClr val="000000"/>
                          </a:solidFill>
                          <a:effectLst/>
                          <a:latin typeface="Arial" panose="020B0604020202020204" pitchFamily="34" charset="0"/>
                        </a:rPr>
                        <a:t>Data Usage</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GB" sz="2100">
                          <a:solidFill>
                            <a:srgbClr val="000000"/>
                          </a:solidFill>
                          <a:effectLst/>
                          <a:latin typeface="Arial" panose="020B0604020202020204" pitchFamily="34" charset="0"/>
                        </a:rPr>
                        <a:t>Systems</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r>
                        <a:rPr lang="en-GB" sz="2100">
                          <a:solidFill>
                            <a:srgbClr val="000000"/>
                          </a:solidFill>
                          <a:effectLst/>
                          <a:latin typeface="Arial" panose="020B0604020202020204" pitchFamily="34" charset="0"/>
                        </a:rPr>
                        <a:t>Impact</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7071512"/>
                  </a:ext>
                </a:extLst>
              </a:tr>
              <a:tr h="781104">
                <a:tc>
                  <a:txBody>
                    <a:bodyPr/>
                    <a:lstStyle/>
                    <a:p>
                      <a:r>
                        <a:rPr lang="en-GB" sz="2100">
                          <a:solidFill>
                            <a:srgbClr val="000000"/>
                          </a:solidFill>
                          <a:effectLst/>
                          <a:latin typeface="Arial" panose="020B0604020202020204" pitchFamily="34" charset="0"/>
                        </a:rPr>
                        <a:t>Architect: Business</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extLst>
                  <a:ext uri="{0D108BD9-81ED-4DB2-BD59-A6C34878D82A}">
                    <a16:rowId xmlns:a16="http://schemas.microsoft.com/office/drawing/2014/main" val="3994746520"/>
                  </a:ext>
                </a:extLst>
              </a:tr>
              <a:tr h="781104">
                <a:tc>
                  <a:txBody>
                    <a:bodyPr/>
                    <a:lstStyle/>
                    <a:p>
                      <a:r>
                        <a:rPr lang="en-GB" sz="2100">
                          <a:solidFill>
                            <a:srgbClr val="000000"/>
                          </a:solidFill>
                          <a:effectLst/>
                          <a:latin typeface="Arial" panose="020B0604020202020204" pitchFamily="34" charset="0"/>
                        </a:rPr>
                        <a:t>Architect: Application</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extLst>
                  <a:ext uri="{0D108BD9-81ED-4DB2-BD59-A6C34878D82A}">
                    <a16:rowId xmlns:a16="http://schemas.microsoft.com/office/drawing/2014/main" val="2545375364"/>
                  </a:ext>
                </a:extLst>
              </a:tr>
              <a:tr h="904155">
                <a:tc>
                  <a:txBody>
                    <a:bodyPr/>
                    <a:lstStyle/>
                    <a:p>
                      <a:r>
                        <a:rPr lang="en-GB" sz="2100">
                          <a:solidFill>
                            <a:srgbClr val="000000"/>
                          </a:solidFill>
                          <a:effectLst/>
                          <a:latin typeface="Arial" panose="020B0604020202020204" pitchFamily="34" charset="0"/>
                        </a:rPr>
                        <a:t>Architect: Infrastructure</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extLst>
                  <a:ext uri="{0D108BD9-81ED-4DB2-BD59-A6C34878D82A}">
                    <a16:rowId xmlns:a16="http://schemas.microsoft.com/office/drawing/2014/main" val="2241470578"/>
                  </a:ext>
                </a:extLst>
              </a:tr>
              <a:tr h="1027209">
                <a:tc>
                  <a:txBody>
                    <a:bodyPr/>
                    <a:lstStyle/>
                    <a:p>
                      <a:r>
                        <a:rPr lang="en-GB" sz="2100">
                          <a:solidFill>
                            <a:srgbClr val="000000"/>
                          </a:solidFill>
                          <a:effectLst/>
                          <a:latin typeface="Arial" panose="020B0604020202020204" pitchFamily="34" charset="0"/>
                        </a:rPr>
                        <a:t>IT Specialist: Programmer</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EFFFE"/>
                    </a:solidFill>
                  </a:tcPr>
                </a:tc>
                <a:extLst>
                  <a:ext uri="{0D108BD9-81ED-4DB2-BD59-A6C34878D82A}">
                    <a16:rowId xmlns:a16="http://schemas.microsoft.com/office/drawing/2014/main" val="1865907765"/>
                  </a:ext>
                </a:extLst>
              </a:tr>
              <a:tr h="1150260">
                <a:tc>
                  <a:txBody>
                    <a:bodyPr/>
                    <a:lstStyle/>
                    <a:p>
                      <a:r>
                        <a:rPr lang="en-GB" sz="2100">
                          <a:solidFill>
                            <a:srgbClr val="000000"/>
                          </a:solidFill>
                          <a:effectLst/>
                          <a:latin typeface="Arial" panose="020B0604020202020204" pitchFamily="34" charset="0"/>
                        </a:rPr>
                        <a:t>IT Specialist: Data Scientist</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extLst>
                  <a:ext uri="{0D108BD9-81ED-4DB2-BD59-A6C34878D82A}">
                    <a16:rowId xmlns:a16="http://schemas.microsoft.com/office/drawing/2014/main" val="1645437222"/>
                  </a:ext>
                </a:extLst>
              </a:tr>
              <a:tr h="1027209">
                <a:tc>
                  <a:txBody>
                    <a:bodyPr/>
                    <a:lstStyle/>
                    <a:p>
                      <a:r>
                        <a:rPr lang="en-GB" sz="2100">
                          <a:solidFill>
                            <a:srgbClr val="000000"/>
                          </a:solidFill>
                          <a:effectLst/>
                          <a:latin typeface="Arial" panose="020B0604020202020204" pitchFamily="34" charset="0"/>
                        </a:rPr>
                        <a:t>IT Specialist: Infrastructure</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extLst>
                  <a:ext uri="{0D108BD9-81ED-4DB2-BD59-A6C34878D82A}">
                    <a16:rowId xmlns:a16="http://schemas.microsoft.com/office/drawing/2014/main" val="954645578"/>
                  </a:ext>
                </a:extLst>
              </a:tr>
              <a:tr h="685944">
                <a:tc>
                  <a:txBody>
                    <a:bodyPr/>
                    <a:lstStyle/>
                    <a:p>
                      <a:r>
                        <a:rPr lang="en-GB" sz="2100">
                          <a:solidFill>
                            <a:srgbClr val="000000"/>
                          </a:solidFill>
                          <a:effectLst/>
                          <a:latin typeface="Arial" panose="020B0604020202020204" pitchFamily="34" charset="0"/>
                        </a:rPr>
                        <a:t>Product Owner</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2F2F2"/>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extLst>
                  <a:ext uri="{0D108BD9-81ED-4DB2-BD59-A6C34878D82A}">
                    <a16:rowId xmlns:a16="http://schemas.microsoft.com/office/drawing/2014/main" val="1348457375"/>
                  </a:ext>
                </a:extLst>
              </a:tr>
              <a:tr h="685944">
                <a:tc>
                  <a:txBody>
                    <a:bodyPr/>
                    <a:lstStyle/>
                    <a:p>
                      <a:r>
                        <a:rPr lang="en-GB" sz="2100">
                          <a:solidFill>
                            <a:srgbClr val="000000"/>
                          </a:solidFill>
                          <a:effectLst/>
                          <a:latin typeface="Arial" panose="020B0604020202020204" pitchFamily="34" charset="0"/>
                        </a:rPr>
                        <a:t>CSO</a:t>
                      </a:r>
                      <a:endParaRPr lang="en-GB" sz="2100">
                        <a:effectLst/>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8FF96"/>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tc>
                  <a:txBody>
                    <a:bodyPr/>
                    <a:lstStyle/>
                    <a:p>
                      <a:br>
                        <a:rPr lang="en-NL" sz="2100">
                          <a:effectLst/>
                          <a:latin typeface="Helvetica" pitchFamily="2" charset="0"/>
                        </a:rPr>
                      </a:br>
                      <a:endParaRPr lang="en-NL" sz="2100">
                        <a:effectLst/>
                        <a:latin typeface="Helvetica" pitchFamily="2" charset="0"/>
                      </a:endParaRPr>
                    </a:p>
                  </a:txBody>
                  <a:tcPr marL="22932" marR="22932" marT="22932" marB="2293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FE3E"/>
                    </a:solidFill>
                  </a:tcPr>
                </a:tc>
                <a:extLst>
                  <a:ext uri="{0D108BD9-81ED-4DB2-BD59-A6C34878D82A}">
                    <a16:rowId xmlns:a16="http://schemas.microsoft.com/office/drawing/2014/main" val="3442018072"/>
                  </a:ext>
                </a:extLst>
              </a:tr>
            </a:tbl>
          </a:graphicData>
        </a:graphic>
      </p:graphicFrame>
    </p:spTree>
    <p:extLst>
      <p:ext uri="{BB962C8B-B14F-4D97-AF65-F5344CB8AC3E}">
        <p14:creationId xmlns:p14="http://schemas.microsoft.com/office/powerpoint/2010/main" val="3809016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3F26-CFAB-AA93-C2CD-686B0864EE10}"/>
              </a:ext>
            </a:extLst>
          </p:cNvPr>
          <p:cNvSpPr>
            <a:spLocks noGrp="1"/>
          </p:cNvSpPr>
          <p:nvPr>
            <p:ph type="title"/>
          </p:nvPr>
        </p:nvSpPr>
        <p:spPr>
          <a:xfrm>
            <a:off x="9798659" y="700511"/>
            <a:ext cx="8284328" cy="8589264"/>
          </a:xfrm>
        </p:spPr>
        <p:txBody>
          <a:bodyPr/>
          <a:lstStyle/>
          <a:p>
            <a:pPr algn="ctr"/>
            <a:br>
              <a:rPr lang="en-NL" sz="4801"/>
            </a:br>
            <a:br>
              <a:rPr lang="en-NL" sz="4801"/>
            </a:br>
            <a:br>
              <a:rPr lang="en-NL" sz="4801"/>
            </a:br>
            <a:br>
              <a:rPr lang="en-NL" sz="4801"/>
            </a:br>
            <a:br>
              <a:rPr lang="en-NL" sz="4801"/>
            </a:br>
            <a:r>
              <a:rPr lang="en-NL" sz="4801"/>
              <a:t>Responsible Datacenter </a:t>
            </a:r>
            <a:br>
              <a:rPr lang="en-NL" sz="4801"/>
            </a:br>
            <a:r>
              <a:rPr lang="en-NL" sz="4801"/>
              <a:t>&amp;</a:t>
            </a:r>
            <a:br>
              <a:rPr lang="en-NL" sz="4801"/>
            </a:br>
            <a:r>
              <a:rPr lang="en-NL" sz="4801"/>
              <a:t>Responsible Infrastructure</a:t>
            </a:r>
            <a:endParaRPr lang="en-NL"/>
          </a:p>
        </p:txBody>
      </p:sp>
      <p:sp>
        <p:nvSpPr>
          <p:cNvPr id="5" name="Slide Number Placeholder 4">
            <a:extLst>
              <a:ext uri="{FF2B5EF4-FFF2-40B4-BE49-F238E27FC236}">
                <a16:creationId xmlns:a16="http://schemas.microsoft.com/office/drawing/2014/main" id="{5F37A4BC-700B-C9AA-5B66-A9C343D8172F}"/>
              </a:ext>
            </a:extLst>
          </p:cNvPr>
          <p:cNvSpPr>
            <a:spLocks noGrp="1"/>
          </p:cNvSpPr>
          <p:nvPr>
            <p:ph type="sldNum" sz="quarter" idx="11"/>
          </p:nvPr>
        </p:nvSpPr>
        <p:spPr/>
        <p:txBody>
          <a:bodyPr/>
          <a:lstStyle/>
          <a:p>
            <a:fld id="{59395FB3-9C97-154F-86B2-7E381B951268}" type="slidenum">
              <a:rPr lang="en-US" smtClean="0"/>
              <a:pPr/>
              <a:t>14</a:t>
            </a:fld>
            <a:endParaRPr lang="en-US"/>
          </a:p>
        </p:txBody>
      </p:sp>
      <p:sp>
        <p:nvSpPr>
          <p:cNvPr id="6" name="Hexagon 5">
            <a:extLst>
              <a:ext uri="{FF2B5EF4-FFF2-40B4-BE49-F238E27FC236}">
                <a16:creationId xmlns:a16="http://schemas.microsoft.com/office/drawing/2014/main" id="{4595F21A-58D4-EE8E-0ED7-88F07EE39CC4}"/>
              </a:ext>
            </a:extLst>
          </p:cNvPr>
          <p:cNvSpPr/>
          <p:nvPr/>
        </p:nvSpPr>
        <p:spPr>
          <a:xfrm>
            <a:off x="13940824" y="376583"/>
            <a:ext cx="1780211" cy="1457310"/>
          </a:xfrm>
          <a:custGeom>
            <a:avLst/>
            <a:gdLst>
              <a:gd name="connsiteX0" fmla="*/ 0 w 1780211"/>
              <a:gd name="connsiteY0" fmla="*/ 728655 h 1457310"/>
              <a:gd name="connsiteX1" fmla="*/ 182164 w 1780211"/>
              <a:gd name="connsiteY1" fmla="*/ 364328 h 1457310"/>
              <a:gd name="connsiteX2" fmla="*/ 364328 w 1780211"/>
              <a:gd name="connsiteY2" fmla="*/ 0 h 1457310"/>
              <a:gd name="connsiteX3" fmla="*/ 911137 w 1780211"/>
              <a:gd name="connsiteY3" fmla="*/ 0 h 1457310"/>
              <a:gd name="connsiteX4" fmla="*/ 1415884 w 1780211"/>
              <a:gd name="connsiteY4" fmla="*/ 0 h 1457310"/>
              <a:gd name="connsiteX5" fmla="*/ 1587118 w 1780211"/>
              <a:gd name="connsiteY5" fmla="*/ 342468 h 1457310"/>
              <a:gd name="connsiteX6" fmla="*/ 1780211 w 1780211"/>
              <a:gd name="connsiteY6" fmla="*/ 728655 h 1457310"/>
              <a:gd name="connsiteX7" fmla="*/ 1601691 w 1780211"/>
              <a:gd name="connsiteY7" fmla="*/ 1085696 h 1457310"/>
              <a:gd name="connsiteX8" fmla="*/ 1415884 w 1780211"/>
              <a:gd name="connsiteY8" fmla="*/ 1457310 h 1457310"/>
              <a:gd name="connsiteX9" fmla="*/ 879590 w 1780211"/>
              <a:gd name="connsiteY9" fmla="*/ 1457310 h 1457310"/>
              <a:gd name="connsiteX10" fmla="*/ 364328 w 1780211"/>
              <a:gd name="connsiteY10" fmla="*/ 1457310 h 1457310"/>
              <a:gd name="connsiteX11" fmla="*/ 178521 w 1780211"/>
              <a:gd name="connsiteY11" fmla="*/ 1085696 h 1457310"/>
              <a:gd name="connsiteX12" fmla="*/ 0 w 1780211"/>
              <a:gd name="connsiteY12" fmla="*/ 728655 h 14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211" h="1457310" fill="none" extrusionOk="0">
                <a:moveTo>
                  <a:pt x="0" y="728655"/>
                </a:moveTo>
                <a:cubicBezTo>
                  <a:pt x="34903" y="618115"/>
                  <a:pt x="134117" y="536450"/>
                  <a:pt x="182164" y="364328"/>
                </a:cubicBezTo>
                <a:cubicBezTo>
                  <a:pt x="230211" y="192206"/>
                  <a:pt x="316390" y="196602"/>
                  <a:pt x="364328" y="0"/>
                </a:cubicBezTo>
                <a:cubicBezTo>
                  <a:pt x="522106" y="-59066"/>
                  <a:pt x="710970" y="39808"/>
                  <a:pt x="911137" y="0"/>
                </a:cubicBezTo>
                <a:cubicBezTo>
                  <a:pt x="1111304" y="-39808"/>
                  <a:pt x="1265594" y="25499"/>
                  <a:pt x="1415884" y="0"/>
                </a:cubicBezTo>
                <a:cubicBezTo>
                  <a:pt x="1485367" y="95244"/>
                  <a:pt x="1513002" y="239511"/>
                  <a:pt x="1587118" y="342468"/>
                </a:cubicBezTo>
                <a:cubicBezTo>
                  <a:pt x="1661234" y="445425"/>
                  <a:pt x="1656060" y="589941"/>
                  <a:pt x="1780211" y="728655"/>
                </a:cubicBezTo>
                <a:cubicBezTo>
                  <a:pt x="1738076" y="825727"/>
                  <a:pt x="1666715" y="921833"/>
                  <a:pt x="1601691" y="1085696"/>
                </a:cubicBezTo>
                <a:cubicBezTo>
                  <a:pt x="1536667" y="1249559"/>
                  <a:pt x="1450081" y="1322982"/>
                  <a:pt x="1415884" y="1457310"/>
                </a:cubicBezTo>
                <a:cubicBezTo>
                  <a:pt x="1223358" y="1490236"/>
                  <a:pt x="1084641" y="1433597"/>
                  <a:pt x="879590" y="1457310"/>
                </a:cubicBezTo>
                <a:cubicBezTo>
                  <a:pt x="674539" y="1481023"/>
                  <a:pt x="473544" y="1447045"/>
                  <a:pt x="364328" y="1457310"/>
                </a:cubicBezTo>
                <a:cubicBezTo>
                  <a:pt x="285916" y="1355154"/>
                  <a:pt x="254986" y="1174684"/>
                  <a:pt x="178521" y="1085696"/>
                </a:cubicBezTo>
                <a:cubicBezTo>
                  <a:pt x="102055" y="996708"/>
                  <a:pt x="100965" y="825244"/>
                  <a:pt x="0" y="728655"/>
                </a:cubicBezTo>
                <a:close/>
              </a:path>
              <a:path w="1780211" h="1457310" stroke="0" extrusionOk="0">
                <a:moveTo>
                  <a:pt x="0" y="728655"/>
                </a:moveTo>
                <a:cubicBezTo>
                  <a:pt x="51044" y="557309"/>
                  <a:pt x="112339" y="522790"/>
                  <a:pt x="182164" y="364328"/>
                </a:cubicBezTo>
                <a:cubicBezTo>
                  <a:pt x="251989" y="205866"/>
                  <a:pt x="327333" y="138070"/>
                  <a:pt x="364328" y="0"/>
                </a:cubicBezTo>
                <a:cubicBezTo>
                  <a:pt x="491601" y="-24229"/>
                  <a:pt x="734514" y="20778"/>
                  <a:pt x="911137" y="0"/>
                </a:cubicBezTo>
                <a:cubicBezTo>
                  <a:pt x="1087760" y="-20778"/>
                  <a:pt x="1190770" y="25876"/>
                  <a:pt x="1415884" y="0"/>
                </a:cubicBezTo>
                <a:cubicBezTo>
                  <a:pt x="1505407" y="142603"/>
                  <a:pt x="1507847" y="224965"/>
                  <a:pt x="1601691" y="371614"/>
                </a:cubicBezTo>
                <a:cubicBezTo>
                  <a:pt x="1695535" y="518263"/>
                  <a:pt x="1682598" y="640210"/>
                  <a:pt x="1780211" y="728655"/>
                </a:cubicBezTo>
                <a:cubicBezTo>
                  <a:pt x="1755471" y="839830"/>
                  <a:pt x="1666975" y="930658"/>
                  <a:pt x="1590761" y="1107556"/>
                </a:cubicBezTo>
                <a:cubicBezTo>
                  <a:pt x="1514547" y="1284454"/>
                  <a:pt x="1446571" y="1294040"/>
                  <a:pt x="1415884" y="1457310"/>
                </a:cubicBezTo>
                <a:cubicBezTo>
                  <a:pt x="1238408" y="1494843"/>
                  <a:pt x="1112012" y="1417088"/>
                  <a:pt x="890106" y="1457310"/>
                </a:cubicBezTo>
                <a:cubicBezTo>
                  <a:pt x="668200" y="1497532"/>
                  <a:pt x="499683" y="1415949"/>
                  <a:pt x="364328" y="1457310"/>
                </a:cubicBezTo>
                <a:cubicBezTo>
                  <a:pt x="272692" y="1276325"/>
                  <a:pt x="281938" y="1259092"/>
                  <a:pt x="174877" y="1078409"/>
                </a:cubicBezTo>
                <a:cubicBezTo>
                  <a:pt x="67816" y="897726"/>
                  <a:pt x="74906" y="839552"/>
                  <a:pt x="0" y="728655"/>
                </a:cubicBezTo>
                <a:close/>
              </a:path>
            </a:pathLst>
          </a:custGeom>
          <a:solidFill>
            <a:srgbClr val="00B050"/>
          </a:solidFill>
          <a:ln>
            <a:solidFill>
              <a:schemeClr val="bg1"/>
            </a:solidFill>
            <a:extLst>
              <a:ext uri="{C807C97D-BFC1-408E-A445-0C87EB9F89A2}">
                <ask:lineSketchStyleProps xmlns:ask="http://schemas.microsoft.com/office/drawing/2018/sketchyshapes" sd="4053367119">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350">
                <a:solidFill>
                  <a:schemeClr val="tx1"/>
                </a:solidFill>
                <a:latin typeface="Bradley Hand" pitchFamily="2" charset="77"/>
              </a:rPr>
              <a:t>Responsible </a:t>
            </a:r>
          </a:p>
          <a:p>
            <a:pPr algn="ctr"/>
            <a:r>
              <a:rPr lang="en-NL" sz="1350">
                <a:solidFill>
                  <a:schemeClr val="tx1"/>
                </a:solidFill>
                <a:latin typeface="Bradley Hand" pitchFamily="2" charset="77"/>
              </a:rPr>
              <a:t>Data Center</a:t>
            </a:r>
          </a:p>
        </p:txBody>
      </p:sp>
      <p:sp>
        <p:nvSpPr>
          <p:cNvPr id="7" name="Hexagon 6">
            <a:extLst>
              <a:ext uri="{FF2B5EF4-FFF2-40B4-BE49-F238E27FC236}">
                <a16:creationId xmlns:a16="http://schemas.microsoft.com/office/drawing/2014/main" id="{133F8FF2-04E3-1BC2-8174-CB1B9AE7D67B}"/>
              </a:ext>
            </a:extLst>
          </p:cNvPr>
          <p:cNvSpPr/>
          <p:nvPr/>
        </p:nvSpPr>
        <p:spPr>
          <a:xfrm>
            <a:off x="15721034" y="376583"/>
            <a:ext cx="1780211" cy="1457310"/>
          </a:xfrm>
          <a:custGeom>
            <a:avLst/>
            <a:gdLst>
              <a:gd name="connsiteX0" fmla="*/ 0 w 1780211"/>
              <a:gd name="connsiteY0" fmla="*/ 728655 h 1457310"/>
              <a:gd name="connsiteX1" fmla="*/ 182164 w 1780211"/>
              <a:gd name="connsiteY1" fmla="*/ 364328 h 1457310"/>
              <a:gd name="connsiteX2" fmla="*/ 364328 w 1780211"/>
              <a:gd name="connsiteY2" fmla="*/ 0 h 1457310"/>
              <a:gd name="connsiteX3" fmla="*/ 911137 w 1780211"/>
              <a:gd name="connsiteY3" fmla="*/ 0 h 1457310"/>
              <a:gd name="connsiteX4" fmla="*/ 1415884 w 1780211"/>
              <a:gd name="connsiteY4" fmla="*/ 0 h 1457310"/>
              <a:gd name="connsiteX5" fmla="*/ 1587118 w 1780211"/>
              <a:gd name="connsiteY5" fmla="*/ 342468 h 1457310"/>
              <a:gd name="connsiteX6" fmla="*/ 1780211 w 1780211"/>
              <a:gd name="connsiteY6" fmla="*/ 728655 h 1457310"/>
              <a:gd name="connsiteX7" fmla="*/ 1601691 w 1780211"/>
              <a:gd name="connsiteY7" fmla="*/ 1085696 h 1457310"/>
              <a:gd name="connsiteX8" fmla="*/ 1415884 w 1780211"/>
              <a:gd name="connsiteY8" fmla="*/ 1457310 h 1457310"/>
              <a:gd name="connsiteX9" fmla="*/ 879590 w 1780211"/>
              <a:gd name="connsiteY9" fmla="*/ 1457310 h 1457310"/>
              <a:gd name="connsiteX10" fmla="*/ 364328 w 1780211"/>
              <a:gd name="connsiteY10" fmla="*/ 1457310 h 1457310"/>
              <a:gd name="connsiteX11" fmla="*/ 178521 w 1780211"/>
              <a:gd name="connsiteY11" fmla="*/ 1085696 h 1457310"/>
              <a:gd name="connsiteX12" fmla="*/ 0 w 1780211"/>
              <a:gd name="connsiteY12" fmla="*/ 728655 h 14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211" h="1457310" fill="none" extrusionOk="0">
                <a:moveTo>
                  <a:pt x="0" y="728655"/>
                </a:moveTo>
                <a:cubicBezTo>
                  <a:pt x="34903" y="618115"/>
                  <a:pt x="134117" y="536450"/>
                  <a:pt x="182164" y="364328"/>
                </a:cubicBezTo>
                <a:cubicBezTo>
                  <a:pt x="230211" y="192206"/>
                  <a:pt x="316390" y="196602"/>
                  <a:pt x="364328" y="0"/>
                </a:cubicBezTo>
                <a:cubicBezTo>
                  <a:pt x="522106" y="-59066"/>
                  <a:pt x="710970" y="39808"/>
                  <a:pt x="911137" y="0"/>
                </a:cubicBezTo>
                <a:cubicBezTo>
                  <a:pt x="1111304" y="-39808"/>
                  <a:pt x="1265594" y="25499"/>
                  <a:pt x="1415884" y="0"/>
                </a:cubicBezTo>
                <a:cubicBezTo>
                  <a:pt x="1485367" y="95244"/>
                  <a:pt x="1513002" y="239511"/>
                  <a:pt x="1587118" y="342468"/>
                </a:cubicBezTo>
                <a:cubicBezTo>
                  <a:pt x="1661234" y="445425"/>
                  <a:pt x="1656060" y="589941"/>
                  <a:pt x="1780211" y="728655"/>
                </a:cubicBezTo>
                <a:cubicBezTo>
                  <a:pt x="1738076" y="825727"/>
                  <a:pt x="1666715" y="921833"/>
                  <a:pt x="1601691" y="1085696"/>
                </a:cubicBezTo>
                <a:cubicBezTo>
                  <a:pt x="1536667" y="1249559"/>
                  <a:pt x="1450081" y="1322982"/>
                  <a:pt x="1415884" y="1457310"/>
                </a:cubicBezTo>
                <a:cubicBezTo>
                  <a:pt x="1223358" y="1490236"/>
                  <a:pt x="1084641" y="1433597"/>
                  <a:pt x="879590" y="1457310"/>
                </a:cubicBezTo>
                <a:cubicBezTo>
                  <a:pt x="674539" y="1481023"/>
                  <a:pt x="473544" y="1447045"/>
                  <a:pt x="364328" y="1457310"/>
                </a:cubicBezTo>
                <a:cubicBezTo>
                  <a:pt x="285916" y="1355154"/>
                  <a:pt x="254986" y="1174684"/>
                  <a:pt x="178521" y="1085696"/>
                </a:cubicBezTo>
                <a:cubicBezTo>
                  <a:pt x="102055" y="996708"/>
                  <a:pt x="100965" y="825244"/>
                  <a:pt x="0" y="728655"/>
                </a:cubicBezTo>
                <a:close/>
              </a:path>
              <a:path w="1780211" h="1457310" stroke="0" extrusionOk="0">
                <a:moveTo>
                  <a:pt x="0" y="728655"/>
                </a:moveTo>
                <a:cubicBezTo>
                  <a:pt x="51044" y="557309"/>
                  <a:pt x="112339" y="522790"/>
                  <a:pt x="182164" y="364328"/>
                </a:cubicBezTo>
                <a:cubicBezTo>
                  <a:pt x="251989" y="205866"/>
                  <a:pt x="327333" y="138070"/>
                  <a:pt x="364328" y="0"/>
                </a:cubicBezTo>
                <a:cubicBezTo>
                  <a:pt x="491601" y="-24229"/>
                  <a:pt x="734514" y="20778"/>
                  <a:pt x="911137" y="0"/>
                </a:cubicBezTo>
                <a:cubicBezTo>
                  <a:pt x="1087760" y="-20778"/>
                  <a:pt x="1190770" y="25876"/>
                  <a:pt x="1415884" y="0"/>
                </a:cubicBezTo>
                <a:cubicBezTo>
                  <a:pt x="1505407" y="142603"/>
                  <a:pt x="1507847" y="224965"/>
                  <a:pt x="1601691" y="371614"/>
                </a:cubicBezTo>
                <a:cubicBezTo>
                  <a:pt x="1695535" y="518263"/>
                  <a:pt x="1682598" y="640210"/>
                  <a:pt x="1780211" y="728655"/>
                </a:cubicBezTo>
                <a:cubicBezTo>
                  <a:pt x="1755471" y="839830"/>
                  <a:pt x="1666975" y="930658"/>
                  <a:pt x="1590761" y="1107556"/>
                </a:cubicBezTo>
                <a:cubicBezTo>
                  <a:pt x="1514547" y="1284454"/>
                  <a:pt x="1446571" y="1294040"/>
                  <a:pt x="1415884" y="1457310"/>
                </a:cubicBezTo>
                <a:cubicBezTo>
                  <a:pt x="1238408" y="1494843"/>
                  <a:pt x="1112012" y="1417088"/>
                  <a:pt x="890106" y="1457310"/>
                </a:cubicBezTo>
                <a:cubicBezTo>
                  <a:pt x="668200" y="1497532"/>
                  <a:pt x="499683" y="1415949"/>
                  <a:pt x="364328" y="1457310"/>
                </a:cubicBezTo>
                <a:cubicBezTo>
                  <a:pt x="272692" y="1276325"/>
                  <a:pt x="281938" y="1259092"/>
                  <a:pt x="174877" y="1078409"/>
                </a:cubicBezTo>
                <a:cubicBezTo>
                  <a:pt x="67816" y="897726"/>
                  <a:pt x="74906" y="839552"/>
                  <a:pt x="0" y="728655"/>
                </a:cubicBezTo>
                <a:close/>
              </a:path>
            </a:pathLst>
          </a:custGeom>
          <a:solidFill>
            <a:srgbClr val="FFC000"/>
          </a:solidFill>
          <a:ln>
            <a:solidFill>
              <a:schemeClr val="bg1"/>
            </a:solidFill>
            <a:extLst>
              <a:ext uri="{C807C97D-BFC1-408E-A445-0C87EB9F89A2}">
                <ask:lineSketchStyleProps xmlns:ask="http://schemas.microsoft.com/office/drawing/2018/sketchyshapes" sd="4053367119">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350">
                <a:solidFill>
                  <a:schemeClr val="tx1"/>
                </a:solidFill>
                <a:latin typeface="Bradley Hand" pitchFamily="2" charset="77"/>
              </a:rPr>
              <a:t>Responsible </a:t>
            </a:r>
          </a:p>
          <a:p>
            <a:pPr algn="ctr"/>
            <a:r>
              <a:rPr lang="en-NL" sz="1200">
                <a:solidFill>
                  <a:schemeClr val="tx1"/>
                </a:solidFill>
                <a:latin typeface="Bradley Hand" pitchFamily="2" charset="77"/>
              </a:rPr>
              <a:t>Infrastructure</a:t>
            </a:r>
          </a:p>
        </p:txBody>
      </p:sp>
      <p:pic>
        <p:nvPicPr>
          <p:cNvPr id="8" name="Picture 7" descr="A screenshot of a video game&#10;&#10;Description automatically generated with medium confidence">
            <a:extLst>
              <a:ext uri="{FF2B5EF4-FFF2-40B4-BE49-F238E27FC236}">
                <a16:creationId xmlns:a16="http://schemas.microsoft.com/office/drawing/2014/main" id="{2502FE24-6319-7404-BE73-24F3B3C9CDFD}"/>
              </a:ext>
            </a:extLst>
          </p:cNvPr>
          <p:cNvPicPr>
            <a:picLocks noChangeAspect="1"/>
          </p:cNvPicPr>
          <p:nvPr/>
        </p:nvPicPr>
        <p:blipFill>
          <a:blip r:embed="rId3"/>
          <a:stretch>
            <a:fillRect/>
          </a:stretch>
        </p:blipFill>
        <p:spPr>
          <a:xfrm>
            <a:off x="2" y="3174467"/>
            <a:ext cx="9282156" cy="4940835"/>
          </a:xfrm>
          <a:prstGeom prst="rect">
            <a:avLst/>
          </a:prstGeom>
        </p:spPr>
      </p:pic>
      <p:sp>
        <p:nvSpPr>
          <p:cNvPr id="9" name="Text Placeholder 8">
            <a:extLst>
              <a:ext uri="{FF2B5EF4-FFF2-40B4-BE49-F238E27FC236}">
                <a16:creationId xmlns:a16="http://schemas.microsoft.com/office/drawing/2014/main" id="{E67EE303-61C6-0A11-43B2-6016EDB98971}"/>
              </a:ext>
            </a:extLst>
          </p:cNvPr>
          <p:cNvSpPr txBox="1">
            <a:spLocks noGrp="1"/>
          </p:cNvSpPr>
          <p:nvPr>
            <p:ph type="body" sz="quarter" idx="12"/>
          </p:nvPr>
        </p:nvSpPr>
        <p:spPr>
          <a:xfrm>
            <a:off x="483755" y="376583"/>
            <a:ext cx="3291286" cy="1661993"/>
          </a:xfrm>
          <a:prstGeom prst="rect">
            <a:avLst/>
          </a:prstGeom>
          <a:noFill/>
        </p:spPr>
        <p:txBody>
          <a:bodyPr wrap="none" rtlCol="0">
            <a:spAutoFit/>
          </a:bodyPr>
          <a:lstStyle/>
          <a:p>
            <a:endParaRPr lang="en-NL" sz="3000">
              <a:solidFill>
                <a:schemeClr val="tx1">
                  <a:lumMod val="50000"/>
                  <a:lumOff val="50000"/>
                </a:schemeClr>
              </a:solidFill>
            </a:endParaRPr>
          </a:p>
          <a:p>
            <a:endParaRPr lang="en-NL" sz="3000">
              <a:solidFill>
                <a:schemeClr val="tx1">
                  <a:lumMod val="50000"/>
                  <a:lumOff val="50000"/>
                </a:schemeClr>
              </a:solidFill>
            </a:endParaRPr>
          </a:p>
          <a:p>
            <a:r>
              <a:rPr lang="en-NL" sz="3000">
                <a:solidFill>
                  <a:schemeClr val="tx1">
                    <a:lumMod val="50000"/>
                    <a:lumOff val="50000"/>
                  </a:schemeClr>
                </a:solidFill>
              </a:rPr>
              <a:t>Imagine this idea:</a:t>
            </a:r>
          </a:p>
        </p:txBody>
      </p:sp>
    </p:spTree>
    <p:extLst>
      <p:ext uri="{BB962C8B-B14F-4D97-AF65-F5344CB8AC3E}">
        <p14:creationId xmlns:p14="http://schemas.microsoft.com/office/powerpoint/2010/main" val="179455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CBC320B-787D-FC9B-B9A9-4CF9D0B726F8}"/>
              </a:ext>
            </a:extLst>
          </p:cNvPr>
          <p:cNvSpPr/>
          <p:nvPr/>
        </p:nvSpPr>
        <p:spPr>
          <a:xfrm>
            <a:off x="5001170" y="5611526"/>
            <a:ext cx="4136501" cy="3236735"/>
          </a:xfrm>
          <a:prstGeom prst="rect">
            <a:avLst/>
          </a:prstGeom>
          <a:solidFill>
            <a:srgbClr val="1D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2">
              <a:defRPr/>
            </a:pPr>
            <a:endParaRPr lang="en-FR" sz="2700">
              <a:solidFill>
                <a:prstClr val="white"/>
              </a:solidFill>
              <a:latin typeface="Calibri" panose="020F0502020204030204"/>
              <a:sym typeface="IBM Plex Sans Light"/>
            </a:endParaRPr>
          </a:p>
        </p:txBody>
      </p:sp>
      <p:sp>
        <p:nvSpPr>
          <p:cNvPr id="3" name="Rectangle 2">
            <a:extLst>
              <a:ext uri="{FF2B5EF4-FFF2-40B4-BE49-F238E27FC236}">
                <a16:creationId xmlns:a16="http://schemas.microsoft.com/office/drawing/2014/main" id="{02B93918-79EF-CA43-B484-6887E1AA6BC0}"/>
              </a:ext>
            </a:extLst>
          </p:cNvPr>
          <p:cNvSpPr/>
          <p:nvPr/>
        </p:nvSpPr>
        <p:spPr>
          <a:xfrm>
            <a:off x="508334" y="2004380"/>
            <a:ext cx="4136501" cy="3357273"/>
          </a:xfrm>
          <a:prstGeom prst="rect">
            <a:avLst/>
          </a:prstGeom>
          <a:solidFill>
            <a:srgbClr val="1D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2">
              <a:defRPr/>
            </a:pPr>
            <a:endParaRPr lang="en-FR" sz="2700">
              <a:solidFill>
                <a:prstClr val="white"/>
              </a:solidFill>
              <a:latin typeface="Calibri" panose="020F0502020204030204"/>
              <a:sym typeface="IBM Plex Sans Light"/>
            </a:endParaRPr>
          </a:p>
        </p:txBody>
      </p:sp>
      <p:sp>
        <p:nvSpPr>
          <p:cNvPr id="4" name="TextBox 3">
            <a:extLst>
              <a:ext uri="{FF2B5EF4-FFF2-40B4-BE49-F238E27FC236}">
                <a16:creationId xmlns:a16="http://schemas.microsoft.com/office/drawing/2014/main" id="{C1D53FAD-BC49-D148-ADEE-95E7598E6D09}"/>
              </a:ext>
            </a:extLst>
          </p:cNvPr>
          <p:cNvSpPr txBox="1"/>
          <p:nvPr/>
        </p:nvSpPr>
        <p:spPr>
          <a:xfrm>
            <a:off x="742728" y="4286430"/>
            <a:ext cx="3708654" cy="738407"/>
          </a:xfrm>
          <a:prstGeom prst="rect">
            <a:avLst/>
          </a:prstGeom>
          <a:noFill/>
        </p:spPr>
        <p:txBody>
          <a:bodyPr wrap="square" rtlCol="0">
            <a:spAutoFit/>
          </a:bodyPr>
          <a:lstStyle/>
          <a:p>
            <a:pPr defTabSz="1371462">
              <a:defRPr/>
            </a:pPr>
            <a:r>
              <a:rPr lang="en-US" sz="2099">
                <a:solidFill>
                  <a:prstClr val="white"/>
                </a:solidFill>
                <a:latin typeface="IBM Plex Sans" panose="020B0503050203000203" pitchFamily="34" charset="0"/>
                <a:sym typeface="IBM Plex Sans Light"/>
              </a:rPr>
              <a:t>Usage of electricity by Dutch Datacenters (1.3%  global)</a:t>
            </a:r>
            <a:endParaRPr lang="en-FR" sz="2099">
              <a:solidFill>
                <a:prstClr val="white"/>
              </a:solidFill>
              <a:latin typeface="IBM Plex Sans" panose="020B0503050203000203" pitchFamily="34" charset="0"/>
              <a:sym typeface="IBM Plex Sans Light"/>
            </a:endParaRPr>
          </a:p>
        </p:txBody>
      </p:sp>
      <p:sp>
        <p:nvSpPr>
          <p:cNvPr id="7" name="Rectangle 6">
            <a:extLst>
              <a:ext uri="{FF2B5EF4-FFF2-40B4-BE49-F238E27FC236}">
                <a16:creationId xmlns:a16="http://schemas.microsoft.com/office/drawing/2014/main" id="{539AAB34-F7BD-EA40-B4D1-B8D2E3308DB4}"/>
              </a:ext>
            </a:extLst>
          </p:cNvPr>
          <p:cNvSpPr/>
          <p:nvPr/>
        </p:nvSpPr>
        <p:spPr>
          <a:xfrm>
            <a:off x="297617" y="426628"/>
            <a:ext cx="17692767" cy="1061829"/>
          </a:xfrm>
          <a:prstGeom prst="rect">
            <a:avLst/>
          </a:prstGeom>
        </p:spPr>
        <p:txBody>
          <a:bodyPr wrap="square">
            <a:spAutoFit/>
          </a:bodyPr>
          <a:lstStyle/>
          <a:p>
            <a:pPr defTabSz="1371462">
              <a:defRPr/>
            </a:pPr>
            <a:r>
              <a:rPr lang="en-GB" sz="4200" b="1">
                <a:solidFill>
                  <a:prstClr val="black"/>
                </a:solidFill>
                <a:latin typeface="IBM Plex Sans Light"/>
                <a:sym typeface="IBM Plex Sans Light"/>
              </a:rPr>
              <a:t>Our Government in NL made the first big step.</a:t>
            </a:r>
          </a:p>
          <a:p>
            <a:pPr defTabSz="1371462">
              <a:defRPr/>
            </a:pPr>
            <a:r>
              <a:rPr lang="en-GB" sz="2100" b="1">
                <a:solidFill>
                  <a:prstClr val="black"/>
                </a:solidFill>
                <a:latin typeface="IBM Plex Sans Light"/>
                <a:sym typeface="IBM Plex Sans Light"/>
              </a:rPr>
              <a:t>Key facts </a:t>
            </a:r>
            <a:r>
              <a:rPr lang="en-GB" sz="2100">
                <a:solidFill>
                  <a:prstClr val="black"/>
                </a:solidFill>
                <a:latin typeface="IBM Plex Sans Light"/>
                <a:sym typeface="IBM Plex Sans Light"/>
              </a:rPr>
              <a:t>reported by the Dutch Data </a:t>
            </a:r>
            <a:r>
              <a:rPr lang="en-GB" sz="2100" err="1">
                <a:solidFill>
                  <a:prstClr val="black"/>
                </a:solidFill>
                <a:latin typeface="IBM Plex Sans Light"/>
                <a:sym typeface="IBM Plex Sans Light"/>
              </a:rPr>
              <a:t>Center</a:t>
            </a:r>
            <a:r>
              <a:rPr lang="en-GB" sz="2100">
                <a:solidFill>
                  <a:prstClr val="black"/>
                </a:solidFill>
                <a:latin typeface="IBM Plex Sans Light"/>
                <a:sym typeface="IBM Plex Sans Light"/>
              </a:rPr>
              <a:t> Association (DDCA)</a:t>
            </a:r>
            <a:r>
              <a:rPr lang="en-GB" sz="2100" b="1">
                <a:solidFill>
                  <a:prstClr val="black"/>
                </a:solidFill>
                <a:latin typeface="IBM Plex Sans Light"/>
                <a:sym typeface="IBM Plex Sans Light"/>
              </a:rPr>
              <a:t> </a:t>
            </a:r>
            <a:endParaRPr lang="en-GB" sz="2100">
              <a:solidFill>
                <a:prstClr val="black"/>
              </a:solidFill>
              <a:latin typeface="IBM Plex Sans Light"/>
              <a:sym typeface="IBM Plex Sans Light"/>
            </a:endParaRPr>
          </a:p>
        </p:txBody>
      </p:sp>
      <p:sp>
        <p:nvSpPr>
          <p:cNvPr id="10" name="Rectangle 9">
            <a:extLst>
              <a:ext uri="{FF2B5EF4-FFF2-40B4-BE49-F238E27FC236}">
                <a16:creationId xmlns:a16="http://schemas.microsoft.com/office/drawing/2014/main" id="{E9378F5C-9CA2-F2DF-FEE4-B619F542A019}"/>
              </a:ext>
            </a:extLst>
          </p:cNvPr>
          <p:cNvSpPr/>
          <p:nvPr/>
        </p:nvSpPr>
        <p:spPr>
          <a:xfrm>
            <a:off x="465045" y="5611526"/>
            <a:ext cx="4223076" cy="3236735"/>
          </a:xfrm>
          <a:prstGeom prst="rect">
            <a:avLst/>
          </a:prstGeom>
          <a:solidFill>
            <a:srgbClr val="346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2"/>
            <a:r>
              <a:rPr lang="en-US" sz="5400">
                <a:solidFill>
                  <a:prstClr val="white"/>
                </a:solidFill>
                <a:latin typeface="Calibri" panose="020F0502020204030204"/>
                <a:sym typeface="IBM Plex Sans Light"/>
              </a:rPr>
              <a:t>0,38%</a:t>
            </a:r>
          </a:p>
          <a:p>
            <a:pPr algn="ctr" defTabSz="1371462"/>
            <a:r>
              <a:rPr lang="en-US" sz="5400">
                <a:solidFill>
                  <a:prstClr val="white"/>
                </a:solidFill>
                <a:latin typeface="Calibri" panose="020F0502020204030204"/>
                <a:sym typeface="IBM Plex Sans Light"/>
              </a:rPr>
              <a:t>Total energy use</a:t>
            </a:r>
            <a:endParaRPr lang="en-FR" sz="5400">
              <a:solidFill>
                <a:prstClr val="white"/>
              </a:solidFill>
              <a:latin typeface="Calibri" panose="020F0502020204030204"/>
              <a:sym typeface="IBM Plex Sans Light"/>
            </a:endParaRPr>
          </a:p>
        </p:txBody>
      </p:sp>
      <p:sp>
        <p:nvSpPr>
          <p:cNvPr id="17" name="TextBox 16">
            <a:extLst>
              <a:ext uri="{FF2B5EF4-FFF2-40B4-BE49-F238E27FC236}">
                <a16:creationId xmlns:a16="http://schemas.microsoft.com/office/drawing/2014/main" id="{330F5397-2F54-3CD7-2CD5-7627F0463B91}"/>
              </a:ext>
            </a:extLst>
          </p:cNvPr>
          <p:cNvSpPr txBox="1"/>
          <p:nvPr/>
        </p:nvSpPr>
        <p:spPr>
          <a:xfrm>
            <a:off x="9476019" y="5906762"/>
            <a:ext cx="3922746" cy="1661993"/>
          </a:xfrm>
          <a:prstGeom prst="rect">
            <a:avLst/>
          </a:prstGeom>
          <a:noFill/>
        </p:spPr>
        <p:txBody>
          <a:bodyPr wrap="square" rtlCol="0">
            <a:spAutoFit/>
          </a:bodyPr>
          <a:lstStyle/>
          <a:p>
            <a:pPr algn="ctr" defTabSz="1371462">
              <a:defRPr/>
            </a:pPr>
            <a:r>
              <a:rPr lang="en-GB" sz="4800">
                <a:solidFill>
                  <a:prstClr val="white"/>
                </a:solidFill>
                <a:latin typeface="IBM Plex Sans" panose="020B0503050203000203" pitchFamily="34" charset="0"/>
                <a:sym typeface="IBM Plex Sans Light"/>
              </a:rPr>
              <a:t>2,3 M </a:t>
            </a:r>
          </a:p>
          <a:p>
            <a:pPr algn="ctr" defTabSz="1371462">
              <a:defRPr/>
            </a:pPr>
            <a:endParaRPr lang="en-GB">
              <a:solidFill>
                <a:prstClr val="white"/>
              </a:solidFill>
              <a:latin typeface="IBM Plex Sans" panose="020B0503050203000203" pitchFamily="34" charset="0"/>
              <a:sym typeface="IBM Plex Sans Light"/>
            </a:endParaRPr>
          </a:p>
          <a:p>
            <a:pPr algn="ctr" defTabSz="1371462">
              <a:defRPr/>
            </a:pPr>
            <a:r>
              <a:rPr lang="en-GB">
                <a:solidFill>
                  <a:prstClr val="white"/>
                </a:solidFill>
                <a:latin typeface="IBM Plex Sans" panose="020B0503050203000203" pitchFamily="34" charset="0"/>
                <a:sym typeface="IBM Plex Sans Light"/>
              </a:rPr>
              <a:t>electric vehicles were sold in Europe in  2021</a:t>
            </a:r>
            <a:endParaRPr lang="en-FR">
              <a:solidFill>
                <a:prstClr val="white"/>
              </a:solidFill>
              <a:latin typeface="IBM Plex Sans" panose="020B0503050203000203" pitchFamily="34" charset="0"/>
              <a:sym typeface="IBM Plex Sans Light"/>
            </a:endParaRPr>
          </a:p>
        </p:txBody>
      </p:sp>
      <p:sp>
        <p:nvSpPr>
          <p:cNvPr id="21" name="TextBox 20">
            <a:extLst>
              <a:ext uri="{FF2B5EF4-FFF2-40B4-BE49-F238E27FC236}">
                <a16:creationId xmlns:a16="http://schemas.microsoft.com/office/drawing/2014/main" id="{DB940284-D3B8-98CD-0837-758F69298DBF}"/>
              </a:ext>
            </a:extLst>
          </p:cNvPr>
          <p:cNvSpPr txBox="1"/>
          <p:nvPr/>
        </p:nvSpPr>
        <p:spPr>
          <a:xfrm>
            <a:off x="656423" y="2729217"/>
            <a:ext cx="3701321" cy="1477328"/>
          </a:xfrm>
          <a:prstGeom prst="rect">
            <a:avLst/>
          </a:prstGeom>
          <a:noFill/>
        </p:spPr>
        <p:txBody>
          <a:bodyPr wrap="square" rtlCol="0">
            <a:spAutoFit/>
          </a:bodyPr>
          <a:lstStyle/>
          <a:p>
            <a:pPr algn="ctr" defTabSz="1371462">
              <a:defRPr/>
            </a:pPr>
            <a:r>
              <a:rPr lang="en-US" sz="9000">
                <a:solidFill>
                  <a:prstClr val="white"/>
                </a:solidFill>
                <a:latin typeface="IBM Plex Sans" panose="020B0503050203000203" pitchFamily="34" charset="0"/>
                <a:sym typeface="IBM Plex Sans Light"/>
              </a:rPr>
              <a:t>2,8%</a:t>
            </a:r>
            <a:endParaRPr lang="en-FR" sz="9000">
              <a:solidFill>
                <a:prstClr val="white"/>
              </a:solidFill>
              <a:latin typeface="IBM Plex Sans" panose="020B0503050203000203" pitchFamily="34" charset="0"/>
              <a:sym typeface="IBM Plex Sans Light"/>
            </a:endParaRPr>
          </a:p>
        </p:txBody>
      </p:sp>
      <p:sp>
        <p:nvSpPr>
          <p:cNvPr id="11" name="TextBox 10">
            <a:extLst>
              <a:ext uri="{FF2B5EF4-FFF2-40B4-BE49-F238E27FC236}">
                <a16:creationId xmlns:a16="http://schemas.microsoft.com/office/drawing/2014/main" id="{36E9AE05-B2BC-28E5-8E7D-89F302904B79}"/>
              </a:ext>
            </a:extLst>
          </p:cNvPr>
          <p:cNvSpPr txBox="1"/>
          <p:nvPr/>
        </p:nvSpPr>
        <p:spPr>
          <a:xfrm>
            <a:off x="646547" y="9493125"/>
            <a:ext cx="9142809" cy="300082"/>
          </a:xfrm>
          <a:prstGeom prst="rect">
            <a:avLst/>
          </a:prstGeom>
          <a:noFill/>
        </p:spPr>
        <p:txBody>
          <a:bodyPr wrap="square">
            <a:spAutoFit/>
          </a:bodyPr>
          <a:lstStyle/>
          <a:p>
            <a:r>
              <a:rPr lang="en-NL" sz="1350"/>
              <a:t>https://www.dutchdatacenters.nl/thema-energie/</a:t>
            </a:r>
          </a:p>
        </p:txBody>
      </p:sp>
      <p:pic>
        <p:nvPicPr>
          <p:cNvPr id="12" name="Picture 11">
            <a:extLst>
              <a:ext uri="{FF2B5EF4-FFF2-40B4-BE49-F238E27FC236}">
                <a16:creationId xmlns:a16="http://schemas.microsoft.com/office/drawing/2014/main" id="{1BC1DADA-8410-4FD7-C47E-1FD6F61CD03D}"/>
              </a:ext>
            </a:extLst>
          </p:cNvPr>
          <p:cNvPicPr>
            <a:picLocks noChangeAspect="1"/>
          </p:cNvPicPr>
          <p:nvPr/>
        </p:nvPicPr>
        <p:blipFill>
          <a:blip r:embed="rId3"/>
          <a:stretch>
            <a:fillRect/>
          </a:stretch>
        </p:blipFill>
        <p:spPr>
          <a:xfrm>
            <a:off x="9250454" y="2004380"/>
            <a:ext cx="7005440" cy="5835585"/>
          </a:xfrm>
          <a:prstGeom prst="rect">
            <a:avLst/>
          </a:prstGeom>
        </p:spPr>
      </p:pic>
      <p:sp>
        <p:nvSpPr>
          <p:cNvPr id="2" name="TextBox 1">
            <a:extLst>
              <a:ext uri="{FF2B5EF4-FFF2-40B4-BE49-F238E27FC236}">
                <a16:creationId xmlns:a16="http://schemas.microsoft.com/office/drawing/2014/main" id="{35D17EC7-A2D9-62A2-9112-FDC001E08F00}"/>
              </a:ext>
            </a:extLst>
          </p:cNvPr>
          <p:cNvSpPr txBox="1"/>
          <p:nvPr/>
        </p:nvSpPr>
        <p:spPr>
          <a:xfrm>
            <a:off x="9533414" y="7622945"/>
            <a:ext cx="8246253" cy="2157001"/>
          </a:xfrm>
          <a:prstGeom prst="rect">
            <a:avLst/>
          </a:prstGeom>
          <a:noFill/>
        </p:spPr>
        <p:txBody>
          <a:bodyPr wrap="square" lIns="137160" tIns="137160" rIns="137160" bIns="137160" rtlCol="0">
            <a:spAutoFit/>
          </a:bodyPr>
          <a:lstStyle/>
          <a:p>
            <a:pPr>
              <a:spcBef>
                <a:spcPts val="1650"/>
              </a:spcBef>
            </a:pPr>
            <a:r>
              <a:rPr lang="en-NL" sz="3600">
                <a:ea typeface="IBM Plex Sans" charset="0"/>
                <a:cs typeface="IBM Plex Sans" charset="0"/>
              </a:rPr>
              <a:t>But….this is not enough!</a:t>
            </a:r>
          </a:p>
          <a:p>
            <a:pPr>
              <a:spcBef>
                <a:spcPts val="1650"/>
              </a:spcBef>
            </a:pPr>
            <a:r>
              <a:rPr lang="en-NL" sz="3600">
                <a:ea typeface="IBM Plex Sans" charset="0"/>
                <a:cs typeface="IBM Plex Sans" charset="0"/>
              </a:rPr>
              <a:t>Our Government promised to be carbon neutral in 2030.</a:t>
            </a:r>
          </a:p>
        </p:txBody>
      </p:sp>
      <p:sp>
        <p:nvSpPr>
          <p:cNvPr id="18" name="TextBox 17">
            <a:extLst>
              <a:ext uri="{FF2B5EF4-FFF2-40B4-BE49-F238E27FC236}">
                <a16:creationId xmlns:a16="http://schemas.microsoft.com/office/drawing/2014/main" id="{4E943B71-A624-069D-2EBC-75E836036F7B}"/>
              </a:ext>
            </a:extLst>
          </p:cNvPr>
          <p:cNvSpPr txBox="1"/>
          <p:nvPr/>
        </p:nvSpPr>
        <p:spPr>
          <a:xfrm>
            <a:off x="5400320" y="8112596"/>
            <a:ext cx="3708654" cy="507831"/>
          </a:xfrm>
          <a:prstGeom prst="rect">
            <a:avLst/>
          </a:prstGeom>
          <a:noFill/>
        </p:spPr>
        <p:txBody>
          <a:bodyPr wrap="square" rtlCol="0">
            <a:spAutoFit/>
          </a:bodyPr>
          <a:lstStyle/>
          <a:p>
            <a:pPr defTabSz="1371462">
              <a:defRPr/>
            </a:pPr>
            <a:r>
              <a:rPr lang="en-US" sz="2700">
                <a:solidFill>
                  <a:prstClr val="white"/>
                </a:solidFill>
                <a:latin typeface="IBM Plex Sans" panose="020B0503050203000203" pitchFamily="34" charset="0"/>
                <a:sym typeface="IBM Plex Sans Light"/>
              </a:rPr>
              <a:t>235 </a:t>
            </a:r>
            <a:r>
              <a:rPr lang="en-US" sz="2700" err="1">
                <a:solidFill>
                  <a:prstClr val="white"/>
                </a:solidFill>
                <a:latin typeface="IBM Plex Sans" panose="020B0503050203000203" pitchFamily="34" charset="0"/>
                <a:sym typeface="IBM Plex Sans Light"/>
              </a:rPr>
              <a:t>Gwh</a:t>
            </a:r>
            <a:r>
              <a:rPr lang="en-US" sz="2700">
                <a:solidFill>
                  <a:prstClr val="white"/>
                </a:solidFill>
                <a:latin typeface="IBM Plex Sans" panose="020B0503050203000203" pitchFamily="34" charset="0"/>
                <a:sym typeface="IBM Plex Sans Light"/>
              </a:rPr>
              <a:t> </a:t>
            </a:r>
            <a:r>
              <a:rPr lang="en-US" sz="2700">
                <a:solidFill>
                  <a:prstClr val="white"/>
                </a:solidFill>
                <a:latin typeface="IBM Plex Sans" panose="020B0503050203000203" pitchFamily="34" charset="0"/>
                <a:sym typeface="Wingdings" pitchFamily="2" charset="2"/>
              </a:rPr>
              <a:t> 128 </a:t>
            </a:r>
            <a:r>
              <a:rPr lang="en-US" sz="2700" err="1">
                <a:solidFill>
                  <a:prstClr val="white"/>
                </a:solidFill>
                <a:latin typeface="IBM Plex Sans" panose="020B0503050203000203" pitchFamily="34" charset="0"/>
                <a:sym typeface="Wingdings" pitchFamily="2" charset="2"/>
              </a:rPr>
              <a:t>Gwh</a:t>
            </a:r>
            <a:endParaRPr lang="en-FR" sz="2700">
              <a:solidFill>
                <a:prstClr val="white"/>
              </a:solidFill>
              <a:latin typeface="IBM Plex Sans" panose="020B0503050203000203" pitchFamily="34" charset="0"/>
              <a:sym typeface="IBM Plex Sans Light"/>
            </a:endParaRPr>
          </a:p>
        </p:txBody>
      </p:sp>
      <p:sp>
        <p:nvSpPr>
          <p:cNvPr id="16" name="Rectangle 15">
            <a:extLst>
              <a:ext uri="{FF2B5EF4-FFF2-40B4-BE49-F238E27FC236}">
                <a16:creationId xmlns:a16="http://schemas.microsoft.com/office/drawing/2014/main" id="{5479D8D2-FAB6-3C8E-4621-F8A1B2A70CEB}"/>
              </a:ext>
            </a:extLst>
          </p:cNvPr>
          <p:cNvSpPr/>
          <p:nvPr/>
        </p:nvSpPr>
        <p:spPr>
          <a:xfrm>
            <a:off x="4972474" y="2004381"/>
            <a:ext cx="4136501" cy="3357273"/>
          </a:xfrm>
          <a:prstGeom prst="rect">
            <a:avLst/>
          </a:prstGeom>
          <a:solidFill>
            <a:srgbClr val="346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462">
              <a:defRPr/>
            </a:pPr>
            <a:endParaRPr lang="en-FR" sz="2700">
              <a:solidFill>
                <a:prstClr val="white"/>
              </a:solidFill>
              <a:latin typeface="Calibri" panose="020F0502020204030204"/>
              <a:sym typeface="IBM Plex Sans Light"/>
            </a:endParaRPr>
          </a:p>
        </p:txBody>
      </p:sp>
      <p:sp>
        <p:nvSpPr>
          <p:cNvPr id="19" name="TextBox 18">
            <a:extLst>
              <a:ext uri="{FF2B5EF4-FFF2-40B4-BE49-F238E27FC236}">
                <a16:creationId xmlns:a16="http://schemas.microsoft.com/office/drawing/2014/main" id="{9F099E9D-04E3-9A92-CA61-EE2EE6ACFC20}"/>
              </a:ext>
            </a:extLst>
          </p:cNvPr>
          <p:cNvSpPr txBox="1"/>
          <p:nvPr/>
        </p:nvSpPr>
        <p:spPr>
          <a:xfrm>
            <a:off x="5079351" y="2497585"/>
            <a:ext cx="3922746" cy="830997"/>
          </a:xfrm>
          <a:prstGeom prst="rect">
            <a:avLst/>
          </a:prstGeom>
          <a:noFill/>
        </p:spPr>
        <p:txBody>
          <a:bodyPr wrap="square" rtlCol="0">
            <a:spAutoFit/>
          </a:bodyPr>
          <a:lstStyle/>
          <a:p>
            <a:pPr algn="ctr" defTabSz="1371462">
              <a:defRPr/>
            </a:pPr>
            <a:r>
              <a:rPr lang="en-GB" sz="4800">
                <a:solidFill>
                  <a:prstClr val="white"/>
                </a:solidFill>
                <a:latin typeface="IBM Plex Sans" panose="020B0503050203000203" pitchFamily="34" charset="0"/>
                <a:sym typeface="IBM Plex Sans Light"/>
              </a:rPr>
              <a:t>3,2 </a:t>
            </a:r>
            <a:r>
              <a:rPr lang="en-GB" sz="4800" err="1">
                <a:solidFill>
                  <a:prstClr val="white"/>
                </a:solidFill>
                <a:latin typeface="IBM Plex Sans" panose="020B0503050203000203" pitchFamily="34" charset="0"/>
                <a:sym typeface="IBM Plex Sans Light"/>
              </a:rPr>
              <a:t>TWh</a:t>
            </a:r>
            <a:endParaRPr lang="en-GB" sz="4800">
              <a:solidFill>
                <a:prstClr val="white"/>
              </a:solidFill>
              <a:latin typeface="IBM Plex Sans" panose="020B0503050203000203" pitchFamily="34" charset="0"/>
              <a:sym typeface="IBM Plex Sans Light"/>
            </a:endParaRPr>
          </a:p>
        </p:txBody>
      </p:sp>
      <p:sp>
        <p:nvSpPr>
          <p:cNvPr id="20" name="TextBox 19">
            <a:extLst>
              <a:ext uri="{FF2B5EF4-FFF2-40B4-BE49-F238E27FC236}">
                <a16:creationId xmlns:a16="http://schemas.microsoft.com/office/drawing/2014/main" id="{F71ED71C-3C9C-D5BA-263D-C51D485183D8}"/>
              </a:ext>
            </a:extLst>
          </p:cNvPr>
          <p:cNvSpPr txBox="1"/>
          <p:nvPr/>
        </p:nvSpPr>
        <p:spPr>
          <a:xfrm>
            <a:off x="5293442" y="4800175"/>
            <a:ext cx="3708654" cy="415370"/>
          </a:xfrm>
          <a:prstGeom prst="rect">
            <a:avLst/>
          </a:prstGeom>
          <a:noFill/>
        </p:spPr>
        <p:txBody>
          <a:bodyPr wrap="square" rtlCol="0">
            <a:spAutoFit/>
          </a:bodyPr>
          <a:lstStyle/>
          <a:p>
            <a:pPr defTabSz="1371462">
              <a:defRPr/>
            </a:pPr>
            <a:r>
              <a:rPr lang="en-US" sz="2099">
                <a:solidFill>
                  <a:prstClr val="white"/>
                </a:solidFill>
                <a:latin typeface="IBM Plex Sans" panose="020B0503050203000203" pitchFamily="34" charset="0"/>
                <a:sym typeface="IBM Plex Sans Light"/>
              </a:rPr>
              <a:t>Equals 1 </a:t>
            </a:r>
            <a:r>
              <a:rPr lang="en-US" sz="2099" err="1">
                <a:solidFill>
                  <a:prstClr val="white"/>
                </a:solidFill>
                <a:latin typeface="IBM Plex Sans" panose="020B0503050203000203" pitchFamily="34" charset="0"/>
                <a:sym typeface="IBM Plex Sans Light"/>
              </a:rPr>
              <a:t>mio</a:t>
            </a:r>
            <a:r>
              <a:rPr lang="en-US" sz="2099">
                <a:solidFill>
                  <a:prstClr val="white"/>
                </a:solidFill>
                <a:latin typeface="IBM Plex Sans" panose="020B0503050203000203" pitchFamily="34" charset="0"/>
                <a:sym typeface="IBM Plex Sans Light"/>
              </a:rPr>
              <a:t> households!</a:t>
            </a:r>
            <a:endParaRPr lang="en-FR" sz="2099">
              <a:solidFill>
                <a:prstClr val="white"/>
              </a:solidFill>
              <a:latin typeface="IBM Plex Sans" panose="020B0503050203000203" pitchFamily="34" charset="0"/>
              <a:sym typeface="IBM Plex Sans Light"/>
            </a:endParaRPr>
          </a:p>
        </p:txBody>
      </p:sp>
      <p:sp>
        <p:nvSpPr>
          <p:cNvPr id="26" name="TextBox 25">
            <a:extLst>
              <a:ext uri="{FF2B5EF4-FFF2-40B4-BE49-F238E27FC236}">
                <a16:creationId xmlns:a16="http://schemas.microsoft.com/office/drawing/2014/main" id="{74A6AE7A-7F51-6299-F60F-5F1D0172346C}"/>
              </a:ext>
            </a:extLst>
          </p:cNvPr>
          <p:cNvSpPr txBox="1"/>
          <p:nvPr/>
        </p:nvSpPr>
        <p:spPr>
          <a:xfrm>
            <a:off x="5079351" y="3315749"/>
            <a:ext cx="3922746" cy="830997"/>
          </a:xfrm>
          <a:prstGeom prst="rect">
            <a:avLst/>
          </a:prstGeom>
          <a:noFill/>
        </p:spPr>
        <p:txBody>
          <a:bodyPr wrap="square" rtlCol="0">
            <a:spAutoFit/>
          </a:bodyPr>
          <a:lstStyle/>
          <a:p>
            <a:pPr algn="ctr" defTabSz="1371462">
              <a:defRPr/>
            </a:pPr>
            <a:r>
              <a:rPr lang="en-GB" sz="4800">
                <a:solidFill>
                  <a:prstClr val="white"/>
                </a:solidFill>
                <a:latin typeface="IBM Plex Sans" panose="020B0503050203000203" pitchFamily="34" charset="0"/>
                <a:sym typeface="IBM Plex Sans Light"/>
              </a:rPr>
              <a:t>3200 GWh</a:t>
            </a:r>
          </a:p>
        </p:txBody>
      </p:sp>
      <p:sp>
        <p:nvSpPr>
          <p:cNvPr id="27" name="TextBox 26">
            <a:extLst>
              <a:ext uri="{FF2B5EF4-FFF2-40B4-BE49-F238E27FC236}">
                <a16:creationId xmlns:a16="http://schemas.microsoft.com/office/drawing/2014/main" id="{EBE27733-24A4-27BC-BAEB-DC9AAAF3FB9C}"/>
              </a:ext>
            </a:extLst>
          </p:cNvPr>
          <p:cNvSpPr txBox="1"/>
          <p:nvPr/>
        </p:nvSpPr>
        <p:spPr>
          <a:xfrm>
            <a:off x="5079350" y="4066814"/>
            <a:ext cx="3922746" cy="715581"/>
          </a:xfrm>
          <a:prstGeom prst="rect">
            <a:avLst/>
          </a:prstGeom>
          <a:noFill/>
        </p:spPr>
        <p:txBody>
          <a:bodyPr wrap="square" rtlCol="0">
            <a:spAutoFit/>
          </a:bodyPr>
          <a:lstStyle/>
          <a:p>
            <a:pPr algn="ctr" defTabSz="1371462">
              <a:defRPr/>
            </a:pPr>
            <a:r>
              <a:rPr lang="en-GB" sz="4050">
                <a:solidFill>
                  <a:prstClr val="white"/>
                </a:solidFill>
                <a:latin typeface="IBM Plex Sans" panose="020B0503050203000203" pitchFamily="34" charset="0"/>
                <a:sym typeface="IBM Plex Sans Light"/>
              </a:rPr>
              <a:t>3200000 MWh</a:t>
            </a:r>
          </a:p>
        </p:txBody>
      </p:sp>
      <p:sp>
        <p:nvSpPr>
          <p:cNvPr id="15" name="TextBox 14">
            <a:extLst>
              <a:ext uri="{FF2B5EF4-FFF2-40B4-BE49-F238E27FC236}">
                <a16:creationId xmlns:a16="http://schemas.microsoft.com/office/drawing/2014/main" id="{16B98988-4EB6-4E64-2E52-C598D2AFEEA1}"/>
              </a:ext>
            </a:extLst>
          </p:cNvPr>
          <p:cNvSpPr txBox="1"/>
          <p:nvPr/>
        </p:nvSpPr>
        <p:spPr>
          <a:xfrm>
            <a:off x="4791172" y="5581619"/>
            <a:ext cx="4713194" cy="2308324"/>
          </a:xfrm>
          <a:prstGeom prst="rect">
            <a:avLst/>
          </a:prstGeom>
          <a:noFill/>
        </p:spPr>
        <p:txBody>
          <a:bodyPr wrap="square" rtlCol="0">
            <a:spAutoFit/>
          </a:bodyPr>
          <a:lstStyle>
            <a:defPPr>
              <a:defRPr lang="en-US"/>
            </a:defPPr>
            <a:lvl1pPr algn="ctr" defTabSz="914308">
              <a:defRPr sz="6000">
                <a:solidFill>
                  <a:prstClr val="white"/>
                </a:solidFill>
                <a:latin typeface="IBM Plex Sans" panose="020B0503050203000203" pitchFamily="34" charset="0"/>
              </a:defRPr>
            </a:lvl1pPr>
          </a:lstStyle>
          <a:p>
            <a:r>
              <a:rPr lang="en-US" sz="7200">
                <a:sym typeface="IBM Plex Sans Light"/>
              </a:rPr>
              <a:t>60 to 4</a:t>
            </a:r>
          </a:p>
          <a:p>
            <a:r>
              <a:rPr lang="en-US" sz="7200">
                <a:sym typeface="IBM Plex Sans Light"/>
              </a:rPr>
              <a:t>(ODC’s)</a:t>
            </a:r>
          </a:p>
        </p:txBody>
      </p:sp>
    </p:spTree>
    <p:extLst>
      <p:ext uri="{BB962C8B-B14F-4D97-AF65-F5344CB8AC3E}">
        <p14:creationId xmlns:p14="http://schemas.microsoft.com/office/powerpoint/2010/main" val="34740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Scale>
                                      <p:cBhvr>
                                        <p:cTn id="7"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
                                        </p:tgtEl>
                                        <p:attrNameLst>
                                          <p:attrName>ppt_x</p:attrName>
                                          <p:attrName>ppt_y</p:attrName>
                                        </p:attrNameLst>
                                      </p:cBhvr>
                                    </p:animMotion>
                                    <p:animEffect transition="in" filter="fade">
                                      <p:cBhvr>
                                        <p:cTn id="9" dur="1000"/>
                                        <p:tgtEl>
                                          <p:spTgt spid="2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Scale>
                                      <p:cBhvr>
                                        <p:cTn id="1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
                                        </p:tgtEl>
                                        <p:attrNameLst>
                                          <p:attrName>ppt_x</p:attrName>
                                          <p:attrName>ppt_y</p:attrName>
                                        </p:attrNameLst>
                                      </p:cBhvr>
                                    </p:animMotion>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2E5681DB-94FB-3F3F-BC70-324809C962E0}"/>
              </a:ext>
            </a:extLst>
          </p:cNvPr>
          <p:cNvSpPr>
            <a:spLocks noGrp="1"/>
          </p:cNvSpPr>
          <p:nvPr>
            <p:ph sz="quarter" idx="12"/>
          </p:nvPr>
        </p:nvSpPr>
        <p:spPr/>
        <p:txBody>
          <a:bodyPr/>
          <a:lstStyle/>
          <a:p>
            <a:endParaRPr lang="en-NL" sz="2702" u="sng"/>
          </a:p>
          <a:p>
            <a:r>
              <a:rPr lang="en-NL" sz="2702" u="sng"/>
              <a:t>70’s en 80’s</a:t>
            </a:r>
          </a:p>
          <a:p>
            <a:endParaRPr lang="en-NL" sz="2702" u="sng"/>
          </a:p>
          <a:p>
            <a:pPr marL="685731" indent="-514299"/>
            <a:r>
              <a:rPr lang="en-NL" sz="2702"/>
              <a:t>Computer capacity was scarce and expensive</a:t>
            </a:r>
          </a:p>
          <a:p>
            <a:pPr marL="1028598" lvl="1" indent="-514299">
              <a:buFont typeface="Arial" panose="020B0604020202020204" pitchFamily="34" charset="0"/>
              <a:buChar char="•"/>
            </a:pPr>
            <a:r>
              <a:rPr lang="en-NL" sz="2400"/>
              <a:t>Optimalisation of OS</a:t>
            </a:r>
          </a:p>
          <a:p>
            <a:pPr marL="1028598" lvl="1" indent="-514299">
              <a:buFont typeface="Arial" panose="020B0604020202020204" pitchFamily="34" charset="0"/>
              <a:buChar char="•"/>
            </a:pPr>
            <a:r>
              <a:rPr lang="en-NL" sz="2400"/>
              <a:t>Optimalisation of Software</a:t>
            </a:r>
          </a:p>
          <a:p>
            <a:pPr marL="1028598" lvl="1" indent="-514299">
              <a:buFont typeface="Arial" panose="020B0604020202020204" pitchFamily="34" charset="0"/>
              <a:buChar char="•"/>
            </a:pPr>
            <a:r>
              <a:rPr lang="en-NL" sz="2400"/>
              <a:t>Maximum use of capacity</a:t>
            </a:r>
          </a:p>
          <a:p>
            <a:pPr marL="1028598" lvl="1" indent="-514299">
              <a:buFont typeface="Arial" panose="020B0604020202020204" pitchFamily="34" charset="0"/>
              <a:buChar char="•"/>
            </a:pPr>
            <a:endParaRPr lang="en-NL" sz="3000"/>
          </a:p>
          <a:p>
            <a:r>
              <a:rPr lang="en-NL" sz="2702"/>
              <a:t>Long life cycle</a:t>
            </a:r>
          </a:p>
          <a:p>
            <a:r>
              <a:rPr lang="en-NL" sz="2702"/>
              <a:t>Shared capacity</a:t>
            </a:r>
          </a:p>
          <a:p>
            <a:r>
              <a:rPr lang="en-NL" sz="2702"/>
              <a:t>Cost awareness</a:t>
            </a:r>
          </a:p>
          <a:p>
            <a:endParaRPr lang="en-NL"/>
          </a:p>
        </p:txBody>
      </p:sp>
      <p:sp>
        <p:nvSpPr>
          <p:cNvPr id="22" name="Content Placeholder 21">
            <a:extLst>
              <a:ext uri="{FF2B5EF4-FFF2-40B4-BE49-F238E27FC236}">
                <a16:creationId xmlns:a16="http://schemas.microsoft.com/office/drawing/2014/main" id="{20BE6E7D-F525-8F82-061F-9DDD15B8DD6B}"/>
              </a:ext>
            </a:extLst>
          </p:cNvPr>
          <p:cNvSpPr>
            <a:spLocks noGrp="1"/>
          </p:cNvSpPr>
          <p:nvPr>
            <p:ph sz="quarter" idx="13"/>
          </p:nvPr>
        </p:nvSpPr>
        <p:spPr/>
        <p:txBody>
          <a:bodyPr/>
          <a:lstStyle/>
          <a:p>
            <a:pPr>
              <a:buClr>
                <a:schemeClr val="bg1"/>
              </a:buClr>
            </a:pPr>
            <a:endParaRPr lang="en-NL" sz="2702" u="sng"/>
          </a:p>
          <a:p>
            <a:pPr>
              <a:buClr>
                <a:schemeClr val="bg1"/>
              </a:buClr>
            </a:pPr>
            <a:r>
              <a:rPr lang="en-NL" sz="2702" u="sng"/>
              <a:t>90’s – 2020</a:t>
            </a:r>
          </a:p>
          <a:p>
            <a:pPr>
              <a:buClr>
                <a:schemeClr val="bg1"/>
              </a:buClr>
            </a:pPr>
            <a:endParaRPr lang="en-NL" sz="2702" u="sng"/>
          </a:p>
          <a:p>
            <a:pPr marL="685731" indent="-514299">
              <a:buClr>
                <a:schemeClr val="bg1"/>
              </a:buClr>
            </a:pPr>
            <a:r>
              <a:rPr lang="en-NL" sz="2702"/>
              <a:t>Computer capacity was widely available</a:t>
            </a:r>
          </a:p>
          <a:p>
            <a:pPr marL="1028598" lvl="1" indent="-514299">
              <a:buFont typeface="Arial" panose="020B0604020202020204" pitchFamily="34" charset="0"/>
              <a:buChar char="•"/>
            </a:pPr>
            <a:r>
              <a:rPr lang="en-NL" sz="2400"/>
              <a:t>Cheaper and faster</a:t>
            </a:r>
          </a:p>
          <a:p>
            <a:pPr marL="1028598" lvl="1" indent="-514299">
              <a:buFont typeface="Arial" panose="020B0604020202020204" pitchFamily="34" charset="0"/>
              <a:buChar char="•"/>
            </a:pPr>
            <a:r>
              <a:rPr lang="en-NL" sz="2400"/>
              <a:t>Performance realized by “more”</a:t>
            </a:r>
          </a:p>
          <a:p>
            <a:pPr marL="1028598" lvl="1" indent="-514299">
              <a:buFont typeface="Arial" panose="020B0604020202020204" pitchFamily="34" charset="0"/>
              <a:buChar char="•"/>
            </a:pPr>
            <a:r>
              <a:rPr lang="en-NL" sz="2400"/>
              <a:t>Speed over efficiency</a:t>
            </a:r>
          </a:p>
          <a:p>
            <a:pPr marL="1028598" lvl="1" indent="-514299">
              <a:buFont typeface="Arial" panose="020B0604020202020204" pitchFamily="34" charset="0"/>
              <a:buChar char="•"/>
            </a:pPr>
            <a:r>
              <a:rPr lang="en-NL" sz="2400"/>
              <a:t>Cheap electricity</a:t>
            </a:r>
          </a:p>
          <a:p>
            <a:endParaRPr lang="en-NL"/>
          </a:p>
          <a:p>
            <a:r>
              <a:rPr lang="en-NL" sz="2702"/>
              <a:t>Personal computer</a:t>
            </a:r>
          </a:p>
          <a:p>
            <a:r>
              <a:rPr lang="en-NL" sz="2702"/>
              <a:t>Client server</a:t>
            </a:r>
          </a:p>
          <a:p>
            <a:r>
              <a:rPr lang="en-NL" sz="2702"/>
              <a:t>Outsourcing &amp; Cloud</a:t>
            </a:r>
          </a:p>
        </p:txBody>
      </p:sp>
      <p:sp>
        <p:nvSpPr>
          <p:cNvPr id="23" name="Content Placeholder 22">
            <a:extLst>
              <a:ext uri="{FF2B5EF4-FFF2-40B4-BE49-F238E27FC236}">
                <a16:creationId xmlns:a16="http://schemas.microsoft.com/office/drawing/2014/main" id="{CFA4EB8B-089D-864C-11E0-9D081C4BA97E}"/>
              </a:ext>
            </a:extLst>
          </p:cNvPr>
          <p:cNvSpPr>
            <a:spLocks noGrp="1"/>
          </p:cNvSpPr>
          <p:nvPr>
            <p:ph sz="quarter" idx="14"/>
          </p:nvPr>
        </p:nvSpPr>
        <p:spPr/>
        <p:txBody>
          <a:bodyPr/>
          <a:lstStyle/>
          <a:p>
            <a:pPr>
              <a:buClr>
                <a:schemeClr val="bg1"/>
              </a:buClr>
            </a:pPr>
            <a:endParaRPr lang="en-NL" sz="2702" u="sng"/>
          </a:p>
          <a:p>
            <a:pPr>
              <a:buClr>
                <a:schemeClr val="bg1"/>
              </a:buClr>
            </a:pPr>
            <a:r>
              <a:rPr lang="en-NL" sz="2702" u="sng"/>
              <a:t>Today</a:t>
            </a:r>
          </a:p>
          <a:p>
            <a:pPr>
              <a:buClr>
                <a:schemeClr val="bg1"/>
              </a:buClr>
            </a:pPr>
            <a:endParaRPr lang="en-NL" sz="2702" u="sng"/>
          </a:p>
          <a:p>
            <a:pPr marL="685731" indent="-514299">
              <a:buClr>
                <a:schemeClr val="bg1"/>
              </a:buClr>
            </a:pPr>
            <a:r>
              <a:rPr lang="en-NL" sz="2400"/>
              <a:t>Chip shortage</a:t>
            </a:r>
          </a:p>
          <a:p>
            <a:pPr marL="685731" indent="-514299">
              <a:buClr>
                <a:schemeClr val="bg1"/>
              </a:buClr>
            </a:pPr>
            <a:r>
              <a:rPr lang="en-NL" sz="2400"/>
              <a:t>Knowledge is scarce</a:t>
            </a:r>
          </a:p>
          <a:p>
            <a:pPr marL="685731" indent="-514299">
              <a:buClr>
                <a:schemeClr val="bg1"/>
              </a:buClr>
            </a:pPr>
            <a:r>
              <a:rPr lang="en-NL" sz="2400"/>
              <a:t>Materials are expensive</a:t>
            </a:r>
          </a:p>
          <a:p>
            <a:pPr marL="685731" indent="-514299">
              <a:buClr>
                <a:schemeClr val="bg1"/>
              </a:buClr>
            </a:pPr>
            <a:r>
              <a:rPr lang="en-NL" sz="2400"/>
              <a:t>Electricity expensive</a:t>
            </a:r>
          </a:p>
          <a:p>
            <a:pPr marL="685731" indent="-514299">
              <a:buClr>
                <a:schemeClr val="bg1"/>
              </a:buClr>
            </a:pPr>
            <a:r>
              <a:rPr lang="en-NL" sz="2400"/>
              <a:t>End of Moore’s law</a:t>
            </a:r>
          </a:p>
          <a:p>
            <a:pPr marL="685731" indent="-514299">
              <a:buClr>
                <a:schemeClr val="bg1"/>
              </a:buClr>
            </a:pPr>
            <a:r>
              <a:rPr lang="en-NL" sz="2400"/>
              <a:t>Sustainability is an important topic</a:t>
            </a:r>
          </a:p>
          <a:p>
            <a:pPr marL="685731" indent="-514299">
              <a:buClr>
                <a:schemeClr val="bg1"/>
              </a:buClr>
            </a:pPr>
            <a:endParaRPr lang="en-NL" sz="2400"/>
          </a:p>
          <a:p>
            <a:pPr marL="171432">
              <a:buClr>
                <a:schemeClr val="bg1"/>
              </a:buClr>
            </a:pPr>
            <a:endParaRPr lang="en-NL" sz="2400"/>
          </a:p>
          <a:p>
            <a:pPr marL="171432">
              <a:buClr>
                <a:schemeClr val="bg1"/>
              </a:buClr>
            </a:pPr>
            <a:endParaRPr lang="en-NL" sz="2702"/>
          </a:p>
          <a:p>
            <a:endParaRPr lang="en-NL"/>
          </a:p>
        </p:txBody>
      </p:sp>
      <p:sp>
        <p:nvSpPr>
          <p:cNvPr id="24" name="Content Placeholder 23">
            <a:extLst>
              <a:ext uri="{FF2B5EF4-FFF2-40B4-BE49-F238E27FC236}">
                <a16:creationId xmlns:a16="http://schemas.microsoft.com/office/drawing/2014/main" id="{28B2F461-747E-69C7-6048-7B58B7D66538}"/>
              </a:ext>
            </a:extLst>
          </p:cNvPr>
          <p:cNvSpPr>
            <a:spLocks noGrp="1"/>
          </p:cNvSpPr>
          <p:nvPr>
            <p:ph sz="quarter" idx="15"/>
          </p:nvPr>
        </p:nvSpPr>
        <p:spPr/>
        <p:txBody>
          <a:bodyPr/>
          <a:lstStyle/>
          <a:p>
            <a:endParaRPr lang="en-GB" sz="2702"/>
          </a:p>
          <a:p>
            <a:r>
              <a:rPr lang="en-GB" sz="2702" u="sng"/>
              <a:t>2030?</a:t>
            </a:r>
          </a:p>
          <a:p>
            <a:endParaRPr lang="en-GB" sz="2702"/>
          </a:p>
          <a:p>
            <a:r>
              <a:rPr lang="en-GB" sz="2702"/>
              <a:t>Demand increasing:	</a:t>
            </a:r>
          </a:p>
          <a:p>
            <a:pPr lvl="1"/>
            <a:r>
              <a:rPr lang="en-GB" sz="2302"/>
              <a:t>Storage</a:t>
            </a:r>
          </a:p>
          <a:p>
            <a:pPr lvl="1"/>
            <a:r>
              <a:rPr lang="en-GB" sz="2302"/>
              <a:t>AI</a:t>
            </a:r>
          </a:p>
          <a:p>
            <a:r>
              <a:rPr lang="en-GB" sz="2702"/>
              <a:t>R</a:t>
            </a:r>
            <a:r>
              <a:rPr lang="en-NL" sz="2702"/>
              <a:t>e-introducing 70’s and 80’s patterns are required to become more sustainable!</a:t>
            </a:r>
          </a:p>
          <a:p>
            <a:endParaRPr lang="en-NL" sz="2702"/>
          </a:p>
          <a:p>
            <a:endParaRPr lang="en-NL" sz="2702"/>
          </a:p>
          <a:p>
            <a:r>
              <a:rPr lang="en-NL" sz="2702"/>
              <a:t>Even if we don’t want to..we are forced to do so!</a:t>
            </a:r>
          </a:p>
        </p:txBody>
      </p:sp>
    </p:spTree>
    <p:extLst>
      <p:ext uri="{BB962C8B-B14F-4D97-AF65-F5344CB8AC3E}">
        <p14:creationId xmlns:p14="http://schemas.microsoft.com/office/powerpoint/2010/main" val="6277631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1000"/>
                                        <p:tgtEl>
                                          <p:spTgt spid="22">
                                            <p:txEl>
                                              <p:pRg st="1" end="1"/>
                                            </p:txEl>
                                          </p:spTgt>
                                        </p:tgtEl>
                                      </p:cBhvr>
                                    </p:animEffect>
                                    <p:anim calcmode="lin" valueType="num">
                                      <p:cBhvr>
                                        <p:cTn id="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xEl>
                                              <p:pRg st="3" end="3"/>
                                            </p:txEl>
                                          </p:spTgt>
                                        </p:tgtEl>
                                        <p:attrNameLst>
                                          <p:attrName>style.visibility</p:attrName>
                                        </p:attrNameLst>
                                      </p:cBhvr>
                                      <p:to>
                                        <p:strVal val="visible"/>
                                      </p:to>
                                    </p:set>
                                    <p:animEffect transition="in" filter="fade">
                                      <p:cBhvr>
                                        <p:cTn id="12" dur="1000"/>
                                        <p:tgtEl>
                                          <p:spTgt spid="22">
                                            <p:txEl>
                                              <p:pRg st="3" end="3"/>
                                            </p:txEl>
                                          </p:spTgt>
                                        </p:tgtEl>
                                      </p:cBhvr>
                                    </p:animEffect>
                                    <p:anim calcmode="lin" valueType="num">
                                      <p:cBhvr>
                                        <p:cTn id="13"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xEl>
                                              <p:pRg st="4" end="4"/>
                                            </p:txEl>
                                          </p:spTgt>
                                        </p:tgtEl>
                                        <p:attrNameLst>
                                          <p:attrName>style.visibility</p:attrName>
                                        </p:attrNameLst>
                                      </p:cBhvr>
                                      <p:to>
                                        <p:strVal val="visible"/>
                                      </p:to>
                                    </p:set>
                                    <p:animEffect transition="in" filter="fade">
                                      <p:cBhvr>
                                        <p:cTn id="17" dur="1000"/>
                                        <p:tgtEl>
                                          <p:spTgt spid="22">
                                            <p:txEl>
                                              <p:pRg st="4" end="4"/>
                                            </p:txEl>
                                          </p:spTgt>
                                        </p:tgtEl>
                                      </p:cBhvr>
                                    </p:animEffect>
                                    <p:anim calcmode="lin" valueType="num">
                                      <p:cBhvr>
                                        <p:cTn id="18" dur="1000" fill="hold"/>
                                        <p:tgtEl>
                                          <p:spTgt spid="2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xEl>
                                              <p:pRg st="5" end="5"/>
                                            </p:txEl>
                                          </p:spTgt>
                                        </p:tgtEl>
                                        <p:attrNameLst>
                                          <p:attrName>style.visibility</p:attrName>
                                        </p:attrNameLst>
                                      </p:cBhvr>
                                      <p:to>
                                        <p:strVal val="visible"/>
                                      </p:to>
                                    </p:set>
                                    <p:animEffect transition="in" filter="fade">
                                      <p:cBhvr>
                                        <p:cTn id="22" dur="1000"/>
                                        <p:tgtEl>
                                          <p:spTgt spid="22">
                                            <p:txEl>
                                              <p:pRg st="5" end="5"/>
                                            </p:txEl>
                                          </p:spTgt>
                                        </p:tgtEl>
                                      </p:cBhvr>
                                    </p:animEffect>
                                    <p:anim calcmode="lin" valueType="num">
                                      <p:cBhvr>
                                        <p:cTn id="23" dur="1000" fill="hold"/>
                                        <p:tgtEl>
                                          <p:spTgt spid="2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2">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animEffect transition="in" filter="fade">
                                      <p:cBhvr>
                                        <p:cTn id="27" dur="1000"/>
                                        <p:tgtEl>
                                          <p:spTgt spid="22">
                                            <p:txEl>
                                              <p:pRg st="6" end="6"/>
                                            </p:txEl>
                                          </p:spTgt>
                                        </p:tgtEl>
                                      </p:cBhvr>
                                    </p:animEffect>
                                    <p:anim calcmode="lin" valueType="num">
                                      <p:cBhvr>
                                        <p:cTn id="28" dur="1000" fill="hold"/>
                                        <p:tgtEl>
                                          <p:spTgt spid="2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2">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xEl>
                                              <p:pRg st="7" end="7"/>
                                            </p:txEl>
                                          </p:spTgt>
                                        </p:tgtEl>
                                        <p:attrNameLst>
                                          <p:attrName>style.visibility</p:attrName>
                                        </p:attrNameLst>
                                      </p:cBhvr>
                                      <p:to>
                                        <p:strVal val="visible"/>
                                      </p:to>
                                    </p:set>
                                    <p:animEffect transition="in" filter="fade">
                                      <p:cBhvr>
                                        <p:cTn id="32" dur="1000"/>
                                        <p:tgtEl>
                                          <p:spTgt spid="22">
                                            <p:txEl>
                                              <p:pRg st="7" end="7"/>
                                            </p:txEl>
                                          </p:spTgt>
                                        </p:tgtEl>
                                      </p:cBhvr>
                                    </p:animEffect>
                                    <p:anim calcmode="lin" valueType="num">
                                      <p:cBhvr>
                                        <p:cTn id="33" dur="1000" fill="hold"/>
                                        <p:tgtEl>
                                          <p:spTgt spid="22">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22">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xEl>
                                              <p:pRg st="9" end="9"/>
                                            </p:txEl>
                                          </p:spTgt>
                                        </p:tgtEl>
                                        <p:attrNameLst>
                                          <p:attrName>style.visibility</p:attrName>
                                        </p:attrNameLst>
                                      </p:cBhvr>
                                      <p:to>
                                        <p:strVal val="visible"/>
                                      </p:to>
                                    </p:set>
                                    <p:animEffect transition="in" filter="fade">
                                      <p:cBhvr>
                                        <p:cTn id="37" dur="1000"/>
                                        <p:tgtEl>
                                          <p:spTgt spid="22">
                                            <p:txEl>
                                              <p:pRg st="9" end="9"/>
                                            </p:txEl>
                                          </p:spTgt>
                                        </p:tgtEl>
                                      </p:cBhvr>
                                    </p:animEffect>
                                    <p:anim calcmode="lin" valueType="num">
                                      <p:cBhvr>
                                        <p:cTn id="38" dur="1000" fill="hold"/>
                                        <p:tgtEl>
                                          <p:spTgt spid="2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2">
                                            <p:txEl>
                                              <p:pRg st="9" end="9"/>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2">
                                            <p:txEl>
                                              <p:pRg st="10" end="10"/>
                                            </p:txEl>
                                          </p:spTgt>
                                        </p:tgtEl>
                                        <p:attrNameLst>
                                          <p:attrName>style.visibility</p:attrName>
                                        </p:attrNameLst>
                                      </p:cBhvr>
                                      <p:to>
                                        <p:strVal val="visible"/>
                                      </p:to>
                                    </p:set>
                                    <p:animEffect transition="in" filter="fade">
                                      <p:cBhvr>
                                        <p:cTn id="42" dur="1000"/>
                                        <p:tgtEl>
                                          <p:spTgt spid="22">
                                            <p:txEl>
                                              <p:pRg st="10" end="10"/>
                                            </p:txEl>
                                          </p:spTgt>
                                        </p:tgtEl>
                                      </p:cBhvr>
                                    </p:animEffect>
                                    <p:anim calcmode="lin" valueType="num">
                                      <p:cBhvr>
                                        <p:cTn id="43" dur="1000" fill="hold"/>
                                        <p:tgtEl>
                                          <p:spTgt spid="22">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22">
                                            <p:txEl>
                                              <p:pRg st="10" end="1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xEl>
                                              <p:pRg st="11" end="11"/>
                                            </p:txEl>
                                          </p:spTgt>
                                        </p:tgtEl>
                                        <p:attrNameLst>
                                          <p:attrName>style.visibility</p:attrName>
                                        </p:attrNameLst>
                                      </p:cBhvr>
                                      <p:to>
                                        <p:strVal val="visible"/>
                                      </p:to>
                                    </p:set>
                                    <p:animEffect transition="in" filter="fade">
                                      <p:cBhvr>
                                        <p:cTn id="47" dur="1000"/>
                                        <p:tgtEl>
                                          <p:spTgt spid="22">
                                            <p:txEl>
                                              <p:pRg st="11" end="11"/>
                                            </p:txEl>
                                          </p:spTgt>
                                        </p:tgtEl>
                                      </p:cBhvr>
                                    </p:animEffect>
                                    <p:anim calcmode="lin" valueType="num">
                                      <p:cBhvr>
                                        <p:cTn id="48" dur="1000" fill="hold"/>
                                        <p:tgtEl>
                                          <p:spTgt spid="22">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3">
                                            <p:txEl>
                                              <p:pRg st="1" end="1"/>
                                            </p:txEl>
                                          </p:spTgt>
                                        </p:tgtEl>
                                        <p:attrNameLst>
                                          <p:attrName>style.visibility</p:attrName>
                                        </p:attrNameLst>
                                      </p:cBhvr>
                                      <p:to>
                                        <p:strVal val="visible"/>
                                      </p:to>
                                    </p:set>
                                    <p:animEffect transition="in" filter="fade">
                                      <p:cBhvr>
                                        <p:cTn id="54" dur="1000"/>
                                        <p:tgtEl>
                                          <p:spTgt spid="23">
                                            <p:txEl>
                                              <p:pRg st="1" end="1"/>
                                            </p:txEl>
                                          </p:spTgt>
                                        </p:tgtEl>
                                      </p:cBhvr>
                                    </p:animEffect>
                                    <p:anim calcmode="lin" valueType="num">
                                      <p:cBhvr>
                                        <p:cTn id="5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3">
                                            <p:txEl>
                                              <p:pRg st="3" end="3"/>
                                            </p:txEl>
                                          </p:spTgt>
                                        </p:tgtEl>
                                        <p:attrNameLst>
                                          <p:attrName>style.visibility</p:attrName>
                                        </p:attrNameLst>
                                      </p:cBhvr>
                                      <p:to>
                                        <p:strVal val="visible"/>
                                      </p:to>
                                    </p:set>
                                    <p:animEffect transition="in" filter="fade">
                                      <p:cBhvr>
                                        <p:cTn id="59" dur="1000"/>
                                        <p:tgtEl>
                                          <p:spTgt spid="23">
                                            <p:txEl>
                                              <p:pRg st="3" end="3"/>
                                            </p:txEl>
                                          </p:spTgt>
                                        </p:tgtEl>
                                      </p:cBhvr>
                                    </p:animEffect>
                                    <p:anim calcmode="lin" valueType="num">
                                      <p:cBhvr>
                                        <p:cTn id="60"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23">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3">
                                            <p:txEl>
                                              <p:pRg st="4" end="4"/>
                                            </p:txEl>
                                          </p:spTgt>
                                        </p:tgtEl>
                                        <p:attrNameLst>
                                          <p:attrName>style.visibility</p:attrName>
                                        </p:attrNameLst>
                                      </p:cBhvr>
                                      <p:to>
                                        <p:strVal val="visible"/>
                                      </p:to>
                                    </p:set>
                                    <p:animEffect transition="in" filter="fade">
                                      <p:cBhvr>
                                        <p:cTn id="64" dur="1000"/>
                                        <p:tgtEl>
                                          <p:spTgt spid="23">
                                            <p:txEl>
                                              <p:pRg st="4" end="4"/>
                                            </p:txEl>
                                          </p:spTgt>
                                        </p:tgtEl>
                                      </p:cBhvr>
                                    </p:animEffect>
                                    <p:anim calcmode="lin" valueType="num">
                                      <p:cBhvr>
                                        <p:cTn id="65"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23">
                                            <p:txEl>
                                              <p:pRg st="4" end="4"/>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3">
                                            <p:txEl>
                                              <p:pRg st="5" end="5"/>
                                            </p:txEl>
                                          </p:spTgt>
                                        </p:tgtEl>
                                        <p:attrNameLst>
                                          <p:attrName>style.visibility</p:attrName>
                                        </p:attrNameLst>
                                      </p:cBhvr>
                                      <p:to>
                                        <p:strVal val="visible"/>
                                      </p:to>
                                    </p:set>
                                    <p:animEffect transition="in" filter="fade">
                                      <p:cBhvr>
                                        <p:cTn id="69" dur="1000"/>
                                        <p:tgtEl>
                                          <p:spTgt spid="23">
                                            <p:txEl>
                                              <p:pRg st="5" end="5"/>
                                            </p:txEl>
                                          </p:spTgt>
                                        </p:tgtEl>
                                      </p:cBhvr>
                                    </p:animEffect>
                                    <p:anim calcmode="lin" valueType="num">
                                      <p:cBhvr>
                                        <p:cTn id="70"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23">
                                            <p:txEl>
                                              <p:pRg st="5" end="5"/>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3">
                                            <p:txEl>
                                              <p:pRg st="6" end="6"/>
                                            </p:txEl>
                                          </p:spTgt>
                                        </p:tgtEl>
                                        <p:attrNameLst>
                                          <p:attrName>style.visibility</p:attrName>
                                        </p:attrNameLst>
                                      </p:cBhvr>
                                      <p:to>
                                        <p:strVal val="visible"/>
                                      </p:to>
                                    </p:set>
                                    <p:animEffect transition="in" filter="fade">
                                      <p:cBhvr>
                                        <p:cTn id="74" dur="1000"/>
                                        <p:tgtEl>
                                          <p:spTgt spid="23">
                                            <p:txEl>
                                              <p:pRg st="6" end="6"/>
                                            </p:txEl>
                                          </p:spTgt>
                                        </p:tgtEl>
                                      </p:cBhvr>
                                    </p:animEffect>
                                    <p:anim calcmode="lin" valueType="num">
                                      <p:cBhvr>
                                        <p:cTn id="75"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76" dur="1000" fill="hold"/>
                                        <p:tgtEl>
                                          <p:spTgt spid="23">
                                            <p:txEl>
                                              <p:pRg st="6" end="6"/>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
                                            <p:txEl>
                                              <p:pRg st="7" end="7"/>
                                            </p:txEl>
                                          </p:spTgt>
                                        </p:tgtEl>
                                        <p:attrNameLst>
                                          <p:attrName>style.visibility</p:attrName>
                                        </p:attrNameLst>
                                      </p:cBhvr>
                                      <p:to>
                                        <p:strVal val="visible"/>
                                      </p:to>
                                    </p:set>
                                    <p:animEffect transition="in" filter="fade">
                                      <p:cBhvr>
                                        <p:cTn id="79" dur="1000"/>
                                        <p:tgtEl>
                                          <p:spTgt spid="23">
                                            <p:txEl>
                                              <p:pRg st="7" end="7"/>
                                            </p:txEl>
                                          </p:spTgt>
                                        </p:tgtEl>
                                      </p:cBhvr>
                                    </p:animEffect>
                                    <p:anim calcmode="lin" valueType="num">
                                      <p:cBhvr>
                                        <p:cTn id="80" dur="1000" fill="hold"/>
                                        <p:tgtEl>
                                          <p:spTgt spid="23">
                                            <p:txEl>
                                              <p:pRg st="7" end="7"/>
                                            </p:txEl>
                                          </p:spTgt>
                                        </p:tgtEl>
                                        <p:attrNameLst>
                                          <p:attrName>ppt_x</p:attrName>
                                        </p:attrNameLst>
                                      </p:cBhvr>
                                      <p:tavLst>
                                        <p:tav tm="0">
                                          <p:val>
                                            <p:strVal val="#ppt_x"/>
                                          </p:val>
                                        </p:tav>
                                        <p:tav tm="100000">
                                          <p:val>
                                            <p:strVal val="#ppt_x"/>
                                          </p:val>
                                        </p:tav>
                                      </p:tavLst>
                                    </p:anim>
                                    <p:anim calcmode="lin" valueType="num">
                                      <p:cBhvr>
                                        <p:cTn id="81" dur="1000" fill="hold"/>
                                        <p:tgtEl>
                                          <p:spTgt spid="23">
                                            <p:txEl>
                                              <p:pRg st="7" end="7"/>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3">
                                            <p:txEl>
                                              <p:pRg st="8" end="8"/>
                                            </p:txEl>
                                          </p:spTgt>
                                        </p:tgtEl>
                                        <p:attrNameLst>
                                          <p:attrName>style.visibility</p:attrName>
                                        </p:attrNameLst>
                                      </p:cBhvr>
                                      <p:to>
                                        <p:strVal val="visible"/>
                                      </p:to>
                                    </p:set>
                                    <p:animEffect transition="in" filter="fade">
                                      <p:cBhvr>
                                        <p:cTn id="84" dur="1000"/>
                                        <p:tgtEl>
                                          <p:spTgt spid="23">
                                            <p:txEl>
                                              <p:pRg st="8" end="8"/>
                                            </p:txEl>
                                          </p:spTgt>
                                        </p:tgtEl>
                                      </p:cBhvr>
                                    </p:animEffect>
                                    <p:anim calcmode="lin" valueType="num">
                                      <p:cBhvr>
                                        <p:cTn id="85" dur="1000" fill="hold"/>
                                        <p:tgtEl>
                                          <p:spTgt spid="23">
                                            <p:txEl>
                                              <p:pRg st="8" end="8"/>
                                            </p:txEl>
                                          </p:spTgt>
                                        </p:tgtEl>
                                        <p:attrNameLst>
                                          <p:attrName>ppt_x</p:attrName>
                                        </p:attrNameLst>
                                      </p:cBhvr>
                                      <p:tavLst>
                                        <p:tav tm="0">
                                          <p:val>
                                            <p:strVal val="#ppt_x"/>
                                          </p:val>
                                        </p:tav>
                                        <p:tav tm="100000">
                                          <p:val>
                                            <p:strVal val="#ppt_x"/>
                                          </p:val>
                                        </p:tav>
                                      </p:tavLst>
                                    </p:anim>
                                    <p:anim calcmode="lin" valueType="num">
                                      <p:cBhvr>
                                        <p:cTn id="86" dur="1000" fill="hold"/>
                                        <p:tgtEl>
                                          <p:spTgt spid="2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13D3-B4D7-FD3B-E404-12CDC113621B}"/>
              </a:ext>
            </a:extLst>
          </p:cNvPr>
          <p:cNvSpPr>
            <a:spLocks noGrp="1"/>
          </p:cNvSpPr>
          <p:nvPr>
            <p:ph type="title"/>
          </p:nvPr>
        </p:nvSpPr>
        <p:spPr>
          <a:xfrm>
            <a:off x="431999" y="432670"/>
            <a:ext cx="16940388" cy="1242719"/>
          </a:xfrm>
        </p:spPr>
        <p:txBody>
          <a:bodyPr>
            <a:normAutofit/>
          </a:bodyPr>
          <a:lstStyle/>
          <a:p>
            <a:r>
              <a:rPr lang="en-NL"/>
              <a:t>IT ‘bad habits’ and anti-patterns</a:t>
            </a:r>
          </a:p>
        </p:txBody>
      </p:sp>
      <p:pic>
        <p:nvPicPr>
          <p:cNvPr id="5" name="Picture 4">
            <a:extLst>
              <a:ext uri="{FF2B5EF4-FFF2-40B4-BE49-F238E27FC236}">
                <a16:creationId xmlns:a16="http://schemas.microsoft.com/office/drawing/2014/main" id="{8D00A0B9-8939-3F9F-2BA3-6F971116F912}"/>
              </a:ext>
            </a:extLst>
          </p:cNvPr>
          <p:cNvPicPr>
            <a:picLocks noChangeAspect="1"/>
          </p:cNvPicPr>
          <p:nvPr/>
        </p:nvPicPr>
        <p:blipFill>
          <a:blip r:embed="rId3"/>
          <a:stretch>
            <a:fillRect/>
          </a:stretch>
        </p:blipFill>
        <p:spPr>
          <a:xfrm>
            <a:off x="621316" y="1820988"/>
            <a:ext cx="2809544" cy="1801983"/>
          </a:xfrm>
          <a:prstGeom prst="rect">
            <a:avLst/>
          </a:prstGeom>
        </p:spPr>
      </p:pic>
      <p:sp>
        <p:nvSpPr>
          <p:cNvPr id="7" name="TextBox 6">
            <a:extLst>
              <a:ext uri="{FF2B5EF4-FFF2-40B4-BE49-F238E27FC236}">
                <a16:creationId xmlns:a16="http://schemas.microsoft.com/office/drawing/2014/main" id="{C74CEADD-4195-CF71-A750-ACE1D5A10814}"/>
              </a:ext>
            </a:extLst>
          </p:cNvPr>
          <p:cNvSpPr txBox="1"/>
          <p:nvPr/>
        </p:nvSpPr>
        <p:spPr>
          <a:xfrm>
            <a:off x="3620172" y="1582591"/>
            <a:ext cx="6695038" cy="1015663"/>
          </a:xfrm>
          <a:prstGeom prst="rect">
            <a:avLst/>
          </a:prstGeom>
          <a:noFill/>
        </p:spPr>
        <p:txBody>
          <a:bodyPr wrap="none" rtlCol="0">
            <a:spAutoFit/>
          </a:bodyPr>
          <a:lstStyle/>
          <a:p>
            <a:r>
              <a:rPr lang="en-NL" sz="3000" b="1" i="1"/>
              <a:t>Tape</a:t>
            </a:r>
            <a:r>
              <a:rPr lang="en-NL" sz="3000"/>
              <a:t> might be old-fashioned, but it is still </a:t>
            </a:r>
          </a:p>
          <a:p>
            <a:r>
              <a:rPr lang="en-NL" sz="3000"/>
              <a:t>a very sustainable storage medium.</a:t>
            </a:r>
          </a:p>
        </p:txBody>
      </p:sp>
      <p:sp>
        <p:nvSpPr>
          <p:cNvPr id="8" name="TextBox 7">
            <a:extLst>
              <a:ext uri="{FF2B5EF4-FFF2-40B4-BE49-F238E27FC236}">
                <a16:creationId xmlns:a16="http://schemas.microsoft.com/office/drawing/2014/main" id="{B384A9F9-2514-6037-2A77-7EA669F77E19}"/>
              </a:ext>
            </a:extLst>
          </p:cNvPr>
          <p:cNvSpPr txBox="1"/>
          <p:nvPr/>
        </p:nvSpPr>
        <p:spPr>
          <a:xfrm>
            <a:off x="616982" y="5533393"/>
            <a:ext cx="5927392" cy="1938351"/>
          </a:xfrm>
          <a:prstGeom prst="rect">
            <a:avLst/>
          </a:prstGeom>
          <a:noFill/>
        </p:spPr>
        <p:txBody>
          <a:bodyPr wrap="none" rtlCol="0">
            <a:spAutoFit/>
          </a:bodyPr>
          <a:lstStyle/>
          <a:p>
            <a:r>
              <a:rPr lang="en-NL" sz="2399" b="1" i="1"/>
              <a:t>Anti-patterns </a:t>
            </a:r>
            <a:r>
              <a:rPr lang="en-NL" sz="2399" i="1"/>
              <a:t>for sustainability:</a:t>
            </a:r>
          </a:p>
          <a:p>
            <a:endParaRPr lang="en-NL" sz="2399" i="1"/>
          </a:p>
          <a:p>
            <a:pPr marL="428583" indent="-428583">
              <a:buFont typeface="Arial" panose="020B0604020202020204" pitchFamily="34" charset="0"/>
              <a:buChar char="•"/>
            </a:pPr>
            <a:r>
              <a:rPr lang="en-NL" sz="2399" i="1"/>
              <a:t>Always on</a:t>
            </a:r>
          </a:p>
          <a:p>
            <a:pPr marL="428583" indent="-428583">
              <a:buFont typeface="Arial" panose="020B0604020202020204" pitchFamily="34" charset="0"/>
              <a:buChar char="•"/>
            </a:pPr>
            <a:r>
              <a:rPr lang="en-NL" sz="2399" i="1"/>
              <a:t>Decommission after three years</a:t>
            </a:r>
          </a:p>
          <a:p>
            <a:pPr marL="428583" indent="-428583">
              <a:buFont typeface="Arial" panose="020B0604020202020204" pitchFamily="34" charset="0"/>
              <a:buChar char="•"/>
            </a:pPr>
            <a:r>
              <a:rPr lang="en-NL" sz="2399" i="1"/>
              <a:t>High availability patterns for any workload</a:t>
            </a:r>
          </a:p>
        </p:txBody>
      </p:sp>
      <p:sp>
        <p:nvSpPr>
          <p:cNvPr id="3" name="TextBox 2">
            <a:extLst>
              <a:ext uri="{FF2B5EF4-FFF2-40B4-BE49-F238E27FC236}">
                <a16:creationId xmlns:a16="http://schemas.microsoft.com/office/drawing/2014/main" id="{4893D507-A1C5-DE1B-0194-D31572DBE6A9}"/>
              </a:ext>
            </a:extLst>
          </p:cNvPr>
          <p:cNvSpPr txBox="1"/>
          <p:nvPr/>
        </p:nvSpPr>
        <p:spPr>
          <a:xfrm>
            <a:off x="13405761" y="2308194"/>
            <a:ext cx="4912650" cy="1384482"/>
          </a:xfrm>
          <a:prstGeom prst="rect">
            <a:avLst/>
          </a:prstGeom>
          <a:noFill/>
        </p:spPr>
        <p:txBody>
          <a:bodyPr wrap="square" rtlCol="0">
            <a:spAutoFit/>
          </a:bodyPr>
          <a:lstStyle/>
          <a:p>
            <a:r>
              <a:rPr lang="en-NL" sz="2099" b="1"/>
              <a:t>Consider the use of tape technology:</a:t>
            </a:r>
          </a:p>
          <a:p>
            <a:r>
              <a:rPr lang="en-NL" sz="2099" b="1"/>
              <a:t>Is there a real need for all data to be available in a split second….or is 18 seconds fast enough….?</a:t>
            </a:r>
          </a:p>
        </p:txBody>
      </p:sp>
      <p:sp>
        <p:nvSpPr>
          <p:cNvPr id="10" name="Right Arrow 9">
            <a:extLst>
              <a:ext uri="{FF2B5EF4-FFF2-40B4-BE49-F238E27FC236}">
                <a16:creationId xmlns:a16="http://schemas.microsoft.com/office/drawing/2014/main" id="{66720AEA-F0E2-893C-E07A-D690B437CDFA}"/>
              </a:ext>
            </a:extLst>
          </p:cNvPr>
          <p:cNvSpPr/>
          <p:nvPr/>
        </p:nvSpPr>
        <p:spPr>
          <a:xfrm>
            <a:off x="7540990" y="5711373"/>
            <a:ext cx="909887" cy="2126193"/>
          </a:xfrm>
          <a:prstGeom prst="rightArrow">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NL" sz="1350"/>
          </a:p>
        </p:txBody>
      </p:sp>
      <p:sp>
        <p:nvSpPr>
          <p:cNvPr id="6" name="Hexagon 5">
            <a:extLst>
              <a:ext uri="{FF2B5EF4-FFF2-40B4-BE49-F238E27FC236}">
                <a16:creationId xmlns:a16="http://schemas.microsoft.com/office/drawing/2014/main" id="{47B17FC4-6D50-05FF-939D-246D81095AF0}"/>
              </a:ext>
            </a:extLst>
          </p:cNvPr>
          <p:cNvSpPr/>
          <p:nvPr/>
        </p:nvSpPr>
        <p:spPr>
          <a:xfrm>
            <a:off x="13940824" y="376583"/>
            <a:ext cx="1780211" cy="1457310"/>
          </a:xfrm>
          <a:custGeom>
            <a:avLst/>
            <a:gdLst>
              <a:gd name="connsiteX0" fmla="*/ 0 w 1780211"/>
              <a:gd name="connsiteY0" fmla="*/ 728655 h 1457310"/>
              <a:gd name="connsiteX1" fmla="*/ 182164 w 1780211"/>
              <a:gd name="connsiteY1" fmla="*/ 364328 h 1457310"/>
              <a:gd name="connsiteX2" fmla="*/ 364328 w 1780211"/>
              <a:gd name="connsiteY2" fmla="*/ 0 h 1457310"/>
              <a:gd name="connsiteX3" fmla="*/ 911137 w 1780211"/>
              <a:gd name="connsiteY3" fmla="*/ 0 h 1457310"/>
              <a:gd name="connsiteX4" fmla="*/ 1415884 w 1780211"/>
              <a:gd name="connsiteY4" fmla="*/ 0 h 1457310"/>
              <a:gd name="connsiteX5" fmla="*/ 1587118 w 1780211"/>
              <a:gd name="connsiteY5" fmla="*/ 342468 h 1457310"/>
              <a:gd name="connsiteX6" fmla="*/ 1780211 w 1780211"/>
              <a:gd name="connsiteY6" fmla="*/ 728655 h 1457310"/>
              <a:gd name="connsiteX7" fmla="*/ 1601691 w 1780211"/>
              <a:gd name="connsiteY7" fmla="*/ 1085696 h 1457310"/>
              <a:gd name="connsiteX8" fmla="*/ 1415884 w 1780211"/>
              <a:gd name="connsiteY8" fmla="*/ 1457310 h 1457310"/>
              <a:gd name="connsiteX9" fmla="*/ 879590 w 1780211"/>
              <a:gd name="connsiteY9" fmla="*/ 1457310 h 1457310"/>
              <a:gd name="connsiteX10" fmla="*/ 364328 w 1780211"/>
              <a:gd name="connsiteY10" fmla="*/ 1457310 h 1457310"/>
              <a:gd name="connsiteX11" fmla="*/ 178521 w 1780211"/>
              <a:gd name="connsiteY11" fmla="*/ 1085696 h 1457310"/>
              <a:gd name="connsiteX12" fmla="*/ 0 w 1780211"/>
              <a:gd name="connsiteY12" fmla="*/ 728655 h 14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211" h="1457310" fill="none" extrusionOk="0">
                <a:moveTo>
                  <a:pt x="0" y="728655"/>
                </a:moveTo>
                <a:cubicBezTo>
                  <a:pt x="34903" y="618115"/>
                  <a:pt x="134117" y="536450"/>
                  <a:pt x="182164" y="364328"/>
                </a:cubicBezTo>
                <a:cubicBezTo>
                  <a:pt x="230211" y="192206"/>
                  <a:pt x="316390" y="196602"/>
                  <a:pt x="364328" y="0"/>
                </a:cubicBezTo>
                <a:cubicBezTo>
                  <a:pt x="522106" y="-59066"/>
                  <a:pt x="710970" y="39808"/>
                  <a:pt x="911137" y="0"/>
                </a:cubicBezTo>
                <a:cubicBezTo>
                  <a:pt x="1111304" y="-39808"/>
                  <a:pt x="1265594" y="25499"/>
                  <a:pt x="1415884" y="0"/>
                </a:cubicBezTo>
                <a:cubicBezTo>
                  <a:pt x="1485367" y="95244"/>
                  <a:pt x="1513002" y="239511"/>
                  <a:pt x="1587118" y="342468"/>
                </a:cubicBezTo>
                <a:cubicBezTo>
                  <a:pt x="1661234" y="445425"/>
                  <a:pt x="1656060" y="589941"/>
                  <a:pt x="1780211" y="728655"/>
                </a:cubicBezTo>
                <a:cubicBezTo>
                  <a:pt x="1738076" y="825727"/>
                  <a:pt x="1666715" y="921833"/>
                  <a:pt x="1601691" y="1085696"/>
                </a:cubicBezTo>
                <a:cubicBezTo>
                  <a:pt x="1536667" y="1249559"/>
                  <a:pt x="1450081" y="1322982"/>
                  <a:pt x="1415884" y="1457310"/>
                </a:cubicBezTo>
                <a:cubicBezTo>
                  <a:pt x="1223358" y="1490236"/>
                  <a:pt x="1084641" y="1433597"/>
                  <a:pt x="879590" y="1457310"/>
                </a:cubicBezTo>
                <a:cubicBezTo>
                  <a:pt x="674539" y="1481023"/>
                  <a:pt x="473544" y="1447045"/>
                  <a:pt x="364328" y="1457310"/>
                </a:cubicBezTo>
                <a:cubicBezTo>
                  <a:pt x="285916" y="1355154"/>
                  <a:pt x="254986" y="1174684"/>
                  <a:pt x="178521" y="1085696"/>
                </a:cubicBezTo>
                <a:cubicBezTo>
                  <a:pt x="102055" y="996708"/>
                  <a:pt x="100965" y="825244"/>
                  <a:pt x="0" y="728655"/>
                </a:cubicBezTo>
                <a:close/>
              </a:path>
              <a:path w="1780211" h="1457310" stroke="0" extrusionOk="0">
                <a:moveTo>
                  <a:pt x="0" y="728655"/>
                </a:moveTo>
                <a:cubicBezTo>
                  <a:pt x="51044" y="557309"/>
                  <a:pt x="112339" y="522790"/>
                  <a:pt x="182164" y="364328"/>
                </a:cubicBezTo>
                <a:cubicBezTo>
                  <a:pt x="251989" y="205866"/>
                  <a:pt x="327333" y="138070"/>
                  <a:pt x="364328" y="0"/>
                </a:cubicBezTo>
                <a:cubicBezTo>
                  <a:pt x="491601" y="-24229"/>
                  <a:pt x="734514" y="20778"/>
                  <a:pt x="911137" y="0"/>
                </a:cubicBezTo>
                <a:cubicBezTo>
                  <a:pt x="1087760" y="-20778"/>
                  <a:pt x="1190770" y="25876"/>
                  <a:pt x="1415884" y="0"/>
                </a:cubicBezTo>
                <a:cubicBezTo>
                  <a:pt x="1505407" y="142603"/>
                  <a:pt x="1507847" y="224965"/>
                  <a:pt x="1601691" y="371614"/>
                </a:cubicBezTo>
                <a:cubicBezTo>
                  <a:pt x="1695535" y="518263"/>
                  <a:pt x="1682598" y="640210"/>
                  <a:pt x="1780211" y="728655"/>
                </a:cubicBezTo>
                <a:cubicBezTo>
                  <a:pt x="1755471" y="839830"/>
                  <a:pt x="1666975" y="930658"/>
                  <a:pt x="1590761" y="1107556"/>
                </a:cubicBezTo>
                <a:cubicBezTo>
                  <a:pt x="1514547" y="1284454"/>
                  <a:pt x="1446571" y="1294040"/>
                  <a:pt x="1415884" y="1457310"/>
                </a:cubicBezTo>
                <a:cubicBezTo>
                  <a:pt x="1238408" y="1494843"/>
                  <a:pt x="1112012" y="1417088"/>
                  <a:pt x="890106" y="1457310"/>
                </a:cubicBezTo>
                <a:cubicBezTo>
                  <a:pt x="668200" y="1497532"/>
                  <a:pt x="499683" y="1415949"/>
                  <a:pt x="364328" y="1457310"/>
                </a:cubicBezTo>
                <a:cubicBezTo>
                  <a:pt x="272692" y="1276325"/>
                  <a:pt x="281938" y="1259092"/>
                  <a:pt x="174877" y="1078409"/>
                </a:cubicBezTo>
                <a:cubicBezTo>
                  <a:pt x="67816" y="897726"/>
                  <a:pt x="74906" y="839552"/>
                  <a:pt x="0" y="728655"/>
                </a:cubicBezTo>
                <a:close/>
              </a:path>
            </a:pathLst>
          </a:custGeom>
          <a:solidFill>
            <a:srgbClr val="00B050"/>
          </a:solidFill>
          <a:ln>
            <a:solidFill>
              <a:schemeClr val="bg1"/>
            </a:solidFill>
            <a:extLst>
              <a:ext uri="{C807C97D-BFC1-408E-A445-0C87EB9F89A2}">
                <ask:lineSketchStyleProps xmlns:ask="http://schemas.microsoft.com/office/drawing/2018/sketchyshapes" sd="4053367119">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350">
                <a:solidFill>
                  <a:schemeClr val="tx1"/>
                </a:solidFill>
                <a:latin typeface="Bradley Hand" pitchFamily="2" charset="77"/>
              </a:rPr>
              <a:t>Responsible </a:t>
            </a:r>
          </a:p>
          <a:p>
            <a:pPr algn="ctr"/>
            <a:r>
              <a:rPr lang="en-NL" sz="1350">
                <a:solidFill>
                  <a:schemeClr val="tx1"/>
                </a:solidFill>
                <a:latin typeface="Bradley Hand" pitchFamily="2" charset="77"/>
              </a:rPr>
              <a:t>Datacenter</a:t>
            </a:r>
          </a:p>
        </p:txBody>
      </p:sp>
      <p:sp>
        <p:nvSpPr>
          <p:cNvPr id="11" name="Hexagon 10">
            <a:extLst>
              <a:ext uri="{FF2B5EF4-FFF2-40B4-BE49-F238E27FC236}">
                <a16:creationId xmlns:a16="http://schemas.microsoft.com/office/drawing/2014/main" id="{77C1149A-ECFE-0900-DE03-4148DFD394DC}"/>
              </a:ext>
            </a:extLst>
          </p:cNvPr>
          <p:cNvSpPr/>
          <p:nvPr/>
        </p:nvSpPr>
        <p:spPr>
          <a:xfrm>
            <a:off x="15721034" y="376583"/>
            <a:ext cx="1780211" cy="1457310"/>
          </a:xfrm>
          <a:custGeom>
            <a:avLst/>
            <a:gdLst>
              <a:gd name="connsiteX0" fmla="*/ 0 w 1780211"/>
              <a:gd name="connsiteY0" fmla="*/ 728655 h 1457310"/>
              <a:gd name="connsiteX1" fmla="*/ 182164 w 1780211"/>
              <a:gd name="connsiteY1" fmla="*/ 364328 h 1457310"/>
              <a:gd name="connsiteX2" fmla="*/ 364328 w 1780211"/>
              <a:gd name="connsiteY2" fmla="*/ 0 h 1457310"/>
              <a:gd name="connsiteX3" fmla="*/ 911137 w 1780211"/>
              <a:gd name="connsiteY3" fmla="*/ 0 h 1457310"/>
              <a:gd name="connsiteX4" fmla="*/ 1415884 w 1780211"/>
              <a:gd name="connsiteY4" fmla="*/ 0 h 1457310"/>
              <a:gd name="connsiteX5" fmla="*/ 1587118 w 1780211"/>
              <a:gd name="connsiteY5" fmla="*/ 342468 h 1457310"/>
              <a:gd name="connsiteX6" fmla="*/ 1780211 w 1780211"/>
              <a:gd name="connsiteY6" fmla="*/ 728655 h 1457310"/>
              <a:gd name="connsiteX7" fmla="*/ 1601691 w 1780211"/>
              <a:gd name="connsiteY7" fmla="*/ 1085696 h 1457310"/>
              <a:gd name="connsiteX8" fmla="*/ 1415884 w 1780211"/>
              <a:gd name="connsiteY8" fmla="*/ 1457310 h 1457310"/>
              <a:gd name="connsiteX9" fmla="*/ 879590 w 1780211"/>
              <a:gd name="connsiteY9" fmla="*/ 1457310 h 1457310"/>
              <a:gd name="connsiteX10" fmla="*/ 364328 w 1780211"/>
              <a:gd name="connsiteY10" fmla="*/ 1457310 h 1457310"/>
              <a:gd name="connsiteX11" fmla="*/ 178521 w 1780211"/>
              <a:gd name="connsiteY11" fmla="*/ 1085696 h 1457310"/>
              <a:gd name="connsiteX12" fmla="*/ 0 w 1780211"/>
              <a:gd name="connsiteY12" fmla="*/ 728655 h 14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211" h="1457310" fill="none" extrusionOk="0">
                <a:moveTo>
                  <a:pt x="0" y="728655"/>
                </a:moveTo>
                <a:cubicBezTo>
                  <a:pt x="34903" y="618115"/>
                  <a:pt x="134117" y="536450"/>
                  <a:pt x="182164" y="364328"/>
                </a:cubicBezTo>
                <a:cubicBezTo>
                  <a:pt x="230211" y="192206"/>
                  <a:pt x="316390" y="196602"/>
                  <a:pt x="364328" y="0"/>
                </a:cubicBezTo>
                <a:cubicBezTo>
                  <a:pt x="522106" y="-59066"/>
                  <a:pt x="710970" y="39808"/>
                  <a:pt x="911137" y="0"/>
                </a:cubicBezTo>
                <a:cubicBezTo>
                  <a:pt x="1111304" y="-39808"/>
                  <a:pt x="1265594" y="25499"/>
                  <a:pt x="1415884" y="0"/>
                </a:cubicBezTo>
                <a:cubicBezTo>
                  <a:pt x="1485367" y="95244"/>
                  <a:pt x="1513002" y="239511"/>
                  <a:pt x="1587118" y="342468"/>
                </a:cubicBezTo>
                <a:cubicBezTo>
                  <a:pt x="1661234" y="445425"/>
                  <a:pt x="1656060" y="589941"/>
                  <a:pt x="1780211" y="728655"/>
                </a:cubicBezTo>
                <a:cubicBezTo>
                  <a:pt x="1738076" y="825727"/>
                  <a:pt x="1666715" y="921833"/>
                  <a:pt x="1601691" y="1085696"/>
                </a:cubicBezTo>
                <a:cubicBezTo>
                  <a:pt x="1536667" y="1249559"/>
                  <a:pt x="1450081" y="1322982"/>
                  <a:pt x="1415884" y="1457310"/>
                </a:cubicBezTo>
                <a:cubicBezTo>
                  <a:pt x="1223358" y="1490236"/>
                  <a:pt x="1084641" y="1433597"/>
                  <a:pt x="879590" y="1457310"/>
                </a:cubicBezTo>
                <a:cubicBezTo>
                  <a:pt x="674539" y="1481023"/>
                  <a:pt x="473544" y="1447045"/>
                  <a:pt x="364328" y="1457310"/>
                </a:cubicBezTo>
                <a:cubicBezTo>
                  <a:pt x="285916" y="1355154"/>
                  <a:pt x="254986" y="1174684"/>
                  <a:pt x="178521" y="1085696"/>
                </a:cubicBezTo>
                <a:cubicBezTo>
                  <a:pt x="102055" y="996708"/>
                  <a:pt x="100965" y="825244"/>
                  <a:pt x="0" y="728655"/>
                </a:cubicBezTo>
                <a:close/>
              </a:path>
              <a:path w="1780211" h="1457310" stroke="0" extrusionOk="0">
                <a:moveTo>
                  <a:pt x="0" y="728655"/>
                </a:moveTo>
                <a:cubicBezTo>
                  <a:pt x="51044" y="557309"/>
                  <a:pt x="112339" y="522790"/>
                  <a:pt x="182164" y="364328"/>
                </a:cubicBezTo>
                <a:cubicBezTo>
                  <a:pt x="251989" y="205866"/>
                  <a:pt x="327333" y="138070"/>
                  <a:pt x="364328" y="0"/>
                </a:cubicBezTo>
                <a:cubicBezTo>
                  <a:pt x="491601" y="-24229"/>
                  <a:pt x="734514" y="20778"/>
                  <a:pt x="911137" y="0"/>
                </a:cubicBezTo>
                <a:cubicBezTo>
                  <a:pt x="1087760" y="-20778"/>
                  <a:pt x="1190770" y="25876"/>
                  <a:pt x="1415884" y="0"/>
                </a:cubicBezTo>
                <a:cubicBezTo>
                  <a:pt x="1505407" y="142603"/>
                  <a:pt x="1507847" y="224965"/>
                  <a:pt x="1601691" y="371614"/>
                </a:cubicBezTo>
                <a:cubicBezTo>
                  <a:pt x="1695535" y="518263"/>
                  <a:pt x="1682598" y="640210"/>
                  <a:pt x="1780211" y="728655"/>
                </a:cubicBezTo>
                <a:cubicBezTo>
                  <a:pt x="1755471" y="839830"/>
                  <a:pt x="1666975" y="930658"/>
                  <a:pt x="1590761" y="1107556"/>
                </a:cubicBezTo>
                <a:cubicBezTo>
                  <a:pt x="1514547" y="1284454"/>
                  <a:pt x="1446571" y="1294040"/>
                  <a:pt x="1415884" y="1457310"/>
                </a:cubicBezTo>
                <a:cubicBezTo>
                  <a:pt x="1238408" y="1494843"/>
                  <a:pt x="1112012" y="1417088"/>
                  <a:pt x="890106" y="1457310"/>
                </a:cubicBezTo>
                <a:cubicBezTo>
                  <a:pt x="668200" y="1497532"/>
                  <a:pt x="499683" y="1415949"/>
                  <a:pt x="364328" y="1457310"/>
                </a:cubicBezTo>
                <a:cubicBezTo>
                  <a:pt x="272692" y="1276325"/>
                  <a:pt x="281938" y="1259092"/>
                  <a:pt x="174877" y="1078409"/>
                </a:cubicBezTo>
                <a:cubicBezTo>
                  <a:pt x="67816" y="897726"/>
                  <a:pt x="74906" y="839552"/>
                  <a:pt x="0" y="728655"/>
                </a:cubicBezTo>
                <a:close/>
              </a:path>
            </a:pathLst>
          </a:custGeom>
          <a:solidFill>
            <a:srgbClr val="FFC000"/>
          </a:solidFill>
          <a:ln>
            <a:solidFill>
              <a:schemeClr val="bg1"/>
            </a:solidFill>
            <a:extLst>
              <a:ext uri="{C807C97D-BFC1-408E-A445-0C87EB9F89A2}">
                <ask:lineSketchStyleProps xmlns:ask="http://schemas.microsoft.com/office/drawing/2018/sketchyshapes" sd="4053367119">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350">
                <a:solidFill>
                  <a:schemeClr val="tx1"/>
                </a:solidFill>
                <a:latin typeface="Bradley Hand" pitchFamily="2" charset="77"/>
              </a:rPr>
              <a:t>Responsible </a:t>
            </a:r>
          </a:p>
          <a:p>
            <a:pPr algn="ctr"/>
            <a:r>
              <a:rPr lang="en-NL" sz="1200">
                <a:solidFill>
                  <a:schemeClr val="tx1"/>
                </a:solidFill>
                <a:latin typeface="Bradley Hand" pitchFamily="2" charset="77"/>
              </a:rPr>
              <a:t>Infrastructure</a:t>
            </a:r>
          </a:p>
        </p:txBody>
      </p:sp>
      <p:sp>
        <p:nvSpPr>
          <p:cNvPr id="16" name="TextBox 15">
            <a:extLst>
              <a:ext uri="{FF2B5EF4-FFF2-40B4-BE49-F238E27FC236}">
                <a16:creationId xmlns:a16="http://schemas.microsoft.com/office/drawing/2014/main" id="{6CDED0E8-5120-D3B8-3C12-55BB9497A685}"/>
              </a:ext>
            </a:extLst>
          </p:cNvPr>
          <p:cNvSpPr txBox="1"/>
          <p:nvPr/>
        </p:nvSpPr>
        <p:spPr>
          <a:xfrm>
            <a:off x="3620173" y="2700135"/>
            <a:ext cx="7855415" cy="1384995"/>
          </a:xfrm>
          <a:prstGeom prst="rect">
            <a:avLst/>
          </a:prstGeom>
          <a:noFill/>
        </p:spPr>
        <p:txBody>
          <a:bodyPr wrap="square">
            <a:spAutoFit/>
          </a:bodyPr>
          <a:lstStyle/>
          <a:p>
            <a:r>
              <a:rPr lang="en-GB" sz="2100"/>
              <a:t>Tape manufacturers usually quote the lifespan of their LTO tapes at about 30 years. </a:t>
            </a:r>
          </a:p>
          <a:p>
            <a:r>
              <a:rPr lang="en-GB" sz="2100"/>
              <a:t>Tape Storage reduces </a:t>
            </a:r>
            <a:r>
              <a:rPr lang="en-GB" sz="2100" err="1"/>
              <a:t>eWaste</a:t>
            </a:r>
            <a:r>
              <a:rPr lang="en-GB" sz="2100"/>
              <a:t> by 80% because it has a 10-year lifespan instead of the average 5.2-year HDD lifespan.</a:t>
            </a:r>
          </a:p>
        </p:txBody>
      </p:sp>
      <p:sp>
        <p:nvSpPr>
          <p:cNvPr id="17" name="Right Arrow 16">
            <a:extLst>
              <a:ext uri="{FF2B5EF4-FFF2-40B4-BE49-F238E27FC236}">
                <a16:creationId xmlns:a16="http://schemas.microsoft.com/office/drawing/2014/main" id="{2940C10B-039E-5500-FAE3-608A3B879CD2}"/>
              </a:ext>
            </a:extLst>
          </p:cNvPr>
          <p:cNvSpPr/>
          <p:nvPr/>
        </p:nvSpPr>
        <p:spPr>
          <a:xfrm>
            <a:off x="11985731" y="1833893"/>
            <a:ext cx="909887" cy="2126193"/>
          </a:xfrm>
          <a:prstGeom prst="rightArrow">
            <a:avLst/>
          </a:prstGeom>
          <a:solidFill>
            <a:srgbClr val="92D05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NL" sz="1350"/>
          </a:p>
        </p:txBody>
      </p:sp>
      <p:sp>
        <p:nvSpPr>
          <p:cNvPr id="14" name="TextBox 13">
            <a:extLst>
              <a:ext uri="{FF2B5EF4-FFF2-40B4-BE49-F238E27FC236}">
                <a16:creationId xmlns:a16="http://schemas.microsoft.com/office/drawing/2014/main" id="{02F8DC29-A2D0-AE27-8232-1E9726DFD65B}"/>
              </a:ext>
            </a:extLst>
          </p:cNvPr>
          <p:cNvSpPr txBox="1"/>
          <p:nvPr/>
        </p:nvSpPr>
        <p:spPr>
          <a:xfrm>
            <a:off x="8729870" y="4949878"/>
            <a:ext cx="5566668" cy="969496"/>
          </a:xfrm>
          <a:prstGeom prst="rect">
            <a:avLst/>
          </a:prstGeom>
          <a:noFill/>
        </p:spPr>
        <p:txBody>
          <a:bodyPr wrap="square" rtlCol="0">
            <a:spAutoFit/>
          </a:bodyPr>
          <a:lstStyle/>
          <a:p>
            <a:pPr algn="l"/>
            <a:r>
              <a:rPr lang="en-NL" sz="2100" b="1" i="1">
                <a:latin typeface="IBM Plex Sans" charset="0"/>
                <a:ea typeface="IBM Plex Sans" charset="0"/>
                <a:cs typeface="IBM Plex Sans" charset="0"/>
              </a:rPr>
              <a:t>Always off is standard</a:t>
            </a:r>
          </a:p>
          <a:p>
            <a:pPr algn="l"/>
            <a:r>
              <a:rPr lang="en-NL">
                <a:latin typeface="IBM Plex Sans" charset="0"/>
                <a:ea typeface="IBM Plex Sans" charset="0"/>
                <a:cs typeface="IBM Plex Sans" charset="0"/>
              </a:rPr>
              <a:t>Turn systems off when they are not in use and safe on unnecassary energy consumption.</a:t>
            </a:r>
            <a:endParaRPr lang="en-NL" sz="1650">
              <a:latin typeface="IBM Plex Sans" charset="0"/>
              <a:ea typeface="IBM Plex Sans" charset="0"/>
              <a:cs typeface="IBM Plex Sans" charset="0"/>
            </a:endParaRPr>
          </a:p>
        </p:txBody>
      </p:sp>
      <p:sp>
        <p:nvSpPr>
          <p:cNvPr id="15" name="TextBox 14">
            <a:extLst>
              <a:ext uri="{FF2B5EF4-FFF2-40B4-BE49-F238E27FC236}">
                <a16:creationId xmlns:a16="http://schemas.microsoft.com/office/drawing/2014/main" id="{B2358622-DADA-C05F-2330-0B679FDFF3C7}"/>
              </a:ext>
            </a:extLst>
          </p:cNvPr>
          <p:cNvSpPr txBox="1"/>
          <p:nvPr/>
        </p:nvSpPr>
        <p:spPr>
          <a:xfrm>
            <a:off x="8729870" y="6285917"/>
            <a:ext cx="5566668" cy="1569660"/>
          </a:xfrm>
          <a:prstGeom prst="rect">
            <a:avLst/>
          </a:prstGeom>
          <a:noFill/>
        </p:spPr>
        <p:txBody>
          <a:bodyPr wrap="square" rtlCol="0">
            <a:spAutoFit/>
          </a:bodyPr>
          <a:lstStyle/>
          <a:p>
            <a:pPr algn="l"/>
            <a:r>
              <a:rPr lang="en-NL" sz="2100" b="1" i="1">
                <a:latin typeface="IBM Plex Sans" charset="0"/>
                <a:ea typeface="IBM Plex Sans" charset="0"/>
                <a:cs typeface="IBM Plex Sans" charset="0"/>
              </a:rPr>
              <a:t>Extend the technical lifespan of infrastructure:</a:t>
            </a:r>
          </a:p>
          <a:p>
            <a:pPr algn="l"/>
            <a:r>
              <a:rPr lang="en-NL">
                <a:latin typeface="IBM Plex Sans" charset="0"/>
                <a:ea typeface="IBM Plex Sans" charset="0"/>
                <a:cs typeface="IBM Plex Sans" charset="0"/>
              </a:rPr>
              <a:t>Infrastructure is technical robust. There is no explicit need for a technical depreciation after three or four years.</a:t>
            </a:r>
            <a:endParaRPr lang="en-NL" sz="1650">
              <a:latin typeface="IBM Plex Sans" charset="0"/>
              <a:ea typeface="IBM Plex Sans" charset="0"/>
              <a:cs typeface="IBM Plex Sans" charset="0"/>
            </a:endParaRPr>
          </a:p>
        </p:txBody>
      </p:sp>
      <p:sp>
        <p:nvSpPr>
          <p:cNvPr id="18" name="TextBox 17">
            <a:extLst>
              <a:ext uri="{FF2B5EF4-FFF2-40B4-BE49-F238E27FC236}">
                <a16:creationId xmlns:a16="http://schemas.microsoft.com/office/drawing/2014/main" id="{0670EE00-E960-7BB1-D15B-42BD30B757C9}"/>
              </a:ext>
            </a:extLst>
          </p:cNvPr>
          <p:cNvSpPr txBox="1"/>
          <p:nvPr/>
        </p:nvSpPr>
        <p:spPr>
          <a:xfrm>
            <a:off x="8729870" y="8034996"/>
            <a:ext cx="5566668" cy="1292662"/>
          </a:xfrm>
          <a:prstGeom prst="rect">
            <a:avLst/>
          </a:prstGeom>
          <a:noFill/>
        </p:spPr>
        <p:txBody>
          <a:bodyPr wrap="square" rtlCol="0">
            <a:spAutoFit/>
          </a:bodyPr>
          <a:lstStyle/>
          <a:p>
            <a:pPr algn="l"/>
            <a:r>
              <a:rPr lang="en-NL" sz="2100" b="1" i="1">
                <a:latin typeface="IBM Plex Sans" charset="0"/>
                <a:ea typeface="IBM Plex Sans" charset="0"/>
                <a:cs typeface="IBM Plex Sans" charset="0"/>
              </a:rPr>
              <a:t>Implement workloads on basis of SLA requirements:</a:t>
            </a:r>
          </a:p>
          <a:p>
            <a:pPr algn="l"/>
            <a:r>
              <a:rPr lang="en-NL">
                <a:latin typeface="IBM Plex Sans" charset="0"/>
                <a:ea typeface="IBM Plex Sans" charset="0"/>
                <a:cs typeface="IBM Plex Sans" charset="0"/>
              </a:rPr>
              <a:t>Avoid using over-dimensioned patterns for workloads with low SLA requirements.</a:t>
            </a:r>
            <a:endParaRPr lang="en-NL" sz="1650">
              <a:latin typeface="IBM Plex Sans" charset="0"/>
              <a:ea typeface="IBM Plex Sans" charset="0"/>
              <a:cs typeface="IBM Plex Sans" charset="0"/>
            </a:endParaRPr>
          </a:p>
        </p:txBody>
      </p:sp>
    </p:spTree>
    <p:extLst>
      <p:ext uri="{BB962C8B-B14F-4D97-AF65-F5344CB8AC3E}">
        <p14:creationId xmlns:p14="http://schemas.microsoft.com/office/powerpoint/2010/main" val="161928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4" grpId="0"/>
      <p:bldP spid="15"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13D3-B4D7-FD3B-E404-12CDC113621B}"/>
              </a:ext>
            </a:extLst>
          </p:cNvPr>
          <p:cNvSpPr>
            <a:spLocks noGrp="1"/>
          </p:cNvSpPr>
          <p:nvPr>
            <p:ph type="title"/>
          </p:nvPr>
        </p:nvSpPr>
        <p:spPr>
          <a:xfrm>
            <a:off x="421067" y="209069"/>
            <a:ext cx="13560315" cy="1401446"/>
          </a:xfrm>
        </p:spPr>
        <p:txBody>
          <a:bodyPr>
            <a:normAutofit fontScale="90000"/>
          </a:bodyPr>
          <a:lstStyle/>
          <a:p>
            <a:r>
              <a:rPr lang="en-NL"/>
              <a:t>The Bus-concept: </a:t>
            </a:r>
            <a:br>
              <a:rPr lang="en-NL"/>
            </a:br>
            <a:r>
              <a:rPr lang="en-NL"/>
              <a:t>Workload consolidation on enterprise servers</a:t>
            </a:r>
          </a:p>
        </p:txBody>
      </p:sp>
      <p:sp>
        <p:nvSpPr>
          <p:cNvPr id="6" name="Down Arrow 5">
            <a:extLst>
              <a:ext uri="{FF2B5EF4-FFF2-40B4-BE49-F238E27FC236}">
                <a16:creationId xmlns:a16="http://schemas.microsoft.com/office/drawing/2014/main" id="{6D182600-2AA7-DD8C-A5FA-84F4AED99101}"/>
              </a:ext>
            </a:extLst>
          </p:cNvPr>
          <p:cNvSpPr/>
          <p:nvPr/>
        </p:nvSpPr>
        <p:spPr>
          <a:xfrm>
            <a:off x="2042543" y="4990310"/>
            <a:ext cx="1575677" cy="889967"/>
          </a:xfrm>
          <a:prstGeom prst="downArrow">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L" sz="1350"/>
          </a:p>
        </p:txBody>
      </p:sp>
      <p:sp>
        <p:nvSpPr>
          <p:cNvPr id="8" name="Down Arrow 7">
            <a:extLst>
              <a:ext uri="{FF2B5EF4-FFF2-40B4-BE49-F238E27FC236}">
                <a16:creationId xmlns:a16="http://schemas.microsoft.com/office/drawing/2014/main" id="{07A60E47-D07C-B3BE-1BFA-9D3A5871AB53}"/>
              </a:ext>
            </a:extLst>
          </p:cNvPr>
          <p:cNvSpPr/>
          <p:nvPr/>
        </p:nvSpPr>
        <p:spPr>
          <a:xfrm>
            <a:off x="6285683" y="4990309"/>
            <a:ext cx="1575677" cy="889967"/>
          </a:xfrm>
          <a:prstGeom prst="downArrow">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L" sz="1350"/>
          </a:p>
        </p:txBody>
      </p:sp>
      <p:pic>
        <p:nvPicPr>
          <p:cNvPr id="37" name="Graphic 36" descr="User with solid fill">
            <a:extLst>
              <a:ext uri="{FF2B5EF4-FFF2-40B4-BE49-F238E27FC236}">
                <a16:creationId xmlns:a16="http://schemas.microsoft.com/office/drawing/2014/main" id="{6ADAA828-A0E4-2FFE-15EE-43C9462DC8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6398" y="3152767"/>
            <a:ext cx="490304" cy="490304"/>
          </a:xfrm>
          <a:prstGeom prst="rect">
            <a:avLst/>
          </a:prstGeom>
        </p:spPr>
      </p:pic>
      <p:pic>
        <p:nvPicPr>
          <p:cNvPr id="38" name="Graphic 37" descr="User with solid fill">
            <a:extLst>
              <a:ext uri="{FF2B5EF4-FFF2-40B4-BE49-F238E27FC236}">
                <a16:creationId xmlns:a16="http://schemas.microsoft.com/office/drawing/2014/main" id="{4E1895DE-055F-B020-CBC1-D07CD4F6B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6700" y="3152767"/>
            <a:ext cx="490304" cy="490304"/>
          </a:xfrm>
          <a:prstGeom prst="rect">
            <a:avLst/>
          </a:prstGeom>
        </p:spPr>
      </p:pic>
      <p:pic>
        <p:nvPicPr>
          <p:cNvPr id="39" name="Graphic 38" descr="User with solid fill">
            <a:extLst>
              <a:ext uri="{FF2B5EF4-FFF2-40B4-BE49-F238E27FC236}">
                <a16:creationId xmlns:a16="http://schemas.microsoft.com/office/drawing/2014/main" id="{1F973C4C-8AFD-D5A1-C61D-38B070AD29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7696" y="3152765"/>
            <a:ext cx="490304" cy="490304"/>
          </a:xfrm>
          <a:prstGeom prst="rect">
            <a:avLst/>
          </a:prstGeom>
        </p:spPr>
      </p:pic>
      <p:pic>
        <p:nvPicPr>
          <p:cNvPr id="40" name="Graphic 39" descr="User with solid fill">
            <a:extLst>
              <a:ext uri="{FF2B5EF4-FFF2-40B4-BE49-F238E27FC236}">
                <a16:creationId xmlns:a16="http://schemas.microsoft.com/office/drawing/2014/main" id="{7FDEE605-F78D-1412-323B-1B15AA6ECF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8693" y="3152765"/>
            <a:ext cx="490304" cy="490304"/>
          </a:xfrm>
          <a:prstGeom prst="rect">
            <a:avLst/>
          </a:prstGeom>
        </p:spPr>
      </p:pic>
      <p:pic>
        <p:nvPicPr>
          <p:cNvPr id="41" name="Graphic 40" descr="User with solid fill">
            <a:extLst>
              <a:ext uri="{FF2B5EF4-FFF2-40B4-BE49-F238E27FC236}">
                <a16:creationId xmlns:a16="http://schemas.microsoft.com/office/drawing/2014/main" id="{5A5A8F03-C0B6-DA7E-57AD-E9E709F2BB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4627" y="3152764"/>
            <a:ext cx="490304" cy="490304"/>
          </a:xfrm>
          <a:prstGeom prst="rect">
            <a:avLst/>
          </a:prstGeom>
        </p:spPr>
      </p:pic>
      <p:pic>
        <p:nvPicPr>
          <p:cNvPr id="42" name="Graphic 41" descr="User with solid fill">
            <a:extLst>
              <a:ext uri="{FF2B5EF4-FFF2-40B4-BE49-F238E27FC236}">
                <a16:creationId xmlns:a16="http://schemas.microsoft.com/office/drawing/2014/main" id="{BCEC7B6A-627B-B8CB-909B-5F9218ADF6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6398" y="3543727"/>
            <a:ext cx="490304" cy="490304"/>
          </a:xfrm>
          <a:prstGeom prst="rect">
            <a:avLst/>
          </a:prstGeom>
        </p:spPr>
      </p:pic>
      <p:pic>
        <p:nvPicPr>
          <p:cNvPr id="43" name="Graphic 42" descr="User with solid fill">
            <a:extLst>
              <a:ext uri="{FF2B5EF4-FFF2-40B4-BE49-F238E27FC236}">
                <a16:creationId xmlns:a16="http://schemas.microsoft.com/office/drawing/2014/main" id="{B50CFAF6-DD17-7443-E0DB-D40B611E0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6700" y="3543727"/>
            <a:ext cx="490304" cy="490304"/>
          </a:xfrm>
          <a:prstGeom prst="rect">
            <a:avLst/>
          </a:prstGeom>
        </p:spPr>
      </p:pic>
      <p:pic>
        <p:nvPicPr>
          <p:cNvPr id="44" name="Graphic 43" descr="User with solid fill">
            <a:extLst>
              <a:ext uri="{FF2B5EF4-FFF2-40B4-BE49-F238E27FC236}">
                <a16:creationId xmlns:a16="http://schemas.microsoft.com/office/drawing/2014/main" id="{1CD37E7F-6776-D514-305D-286163C360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7696" y="3543725"/>
            <a:ext cx="490304" cy="490304"/>
          </a:xfrm>
          <a:prstGeom prst="rect">
            <a:avLst/>
          </a:prstGeom>
        </p:spPr>
      </p:pic>
      <p:pic>
        <p:nvPicPr>
          <p:cNvPr id="45" name="Graphic 44" descr="User with solid fill">
            <a:extLst>
              <a:ext uri="{FF2B5EF4-FFF2-40B4-BE49-F238E27FC236}">
                <a16:creationId xmlns:a16="http://schemas.microsoft.com/office/drawing/2014/main" id="{D2495C42-0056-52C7-7205-C11B67A147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8693" y="3543725"/>
            <a:ext cx="490304" cy="490304"/>
          </a:xfrm>
          <a:prstGeom prst="rect">
            <a:avLst/>
          </a:prstGeom>
        </p:spPr>
      </p:pic>
      <p:pic>
        <p:nvPicPr>
          <p:cNvPr id="46" name="Graphic 45" descr="User with solid fill">
            <a:extLst>
              <a:ext uri="{FF2B5EF4-FFF2-40B4-BE49-F238E27FC236}">
                <a16:creationId xmlns:a16="http://schemas.microsoft.com/office/drawing/2014/main" id="{BE1C861D-9C86-7D57-E919-A159FE8180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4627" y="3543724"/>
            <a:ext cx="490304" cy="490304"/>
          </a:xfrm>
          <a:prstGeom prst="rect">
            <a:avLst/>
          </a:prstGeom>
        </p:spPr>
      </p:pic>
      <p:pic>
        <p:nvPicPr>
          <p:cNvPr id="47" name="Graphic 46" descr="User with solid fill">
            <a:extLst>
              <a:ext uri="{FF2B5EF4-FFF2-40B4-BE49-F238E27FC236}">
                <a16:creationId xmlns:a16="http://schemas.microsoft.com/office/drawing/2014/main" id="{F9EACE71-7445-9BD4-952F-89E423AC9E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5846" y="3956081"/>
            <a:ext cx="490304" cy="490304"/>
          </a:xfrm>
          <a:prstGeom prst="rect">
            <a:avLst/>
          </a:prstGeom>
        </p:spPr>
      </p:pic>
      <p:pic>
        <p:nvPicPr>
          <p:cNvPr id="48" name="Graphic 47" descr="User with solid fill">
            <a:extLst>
              <a:ext uri="{FF2B5EF4-FFF2-40B4-BE49-F238E27FC236}">
                <a16:creationId xmlns:a16="http://schemas.microsoft.com/office/drawing/2014/main" id="{7D3565AB-A392-C5D6-2DFE-737ACCF7A0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6150" y="3956080"/>
            <a:ext cx="490304" cy="490304"/>
          </a:xfrm>
          <a:prstGeom prst="rect">
            <a:avLst/>
          </a:prstGeom>
        </p:spPr>
      </p:pic>
      <p:pic>
        <p:nvPicPr>
          <p:cNvPr id="49" name="Graphic 48" descr="User with solid fill">
            <a:extLst>
              <a:ext uri="{FF2B5EF4-FFF2-40B4-BE49-F238E27FC236}">
                <a16:creationId xmlns:a16="http://schemas.microsoft.com/office/drawing/2014/main" id="{500B16B2-295D-3E5D-C41A-21E9C22C2D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7146" y="3956080"/>
            <a:ext cx="490304" cy="490304"/>
          </a:xfrm>
          <a:prstGeom prst="rect">
            <a:avLst/>
          </a:prstGeom>
        </p:spPr>
      </p:pic>
      <p:pic>
        <p:nvPicPr>
          <p:cNvPr id="50" name="Graphic 49" descr="User with solid fill">
            <a:extLst>
              <a:ext uri="{FF2B5EF4-FFF2-40B4-BE49-F238E27FC236}">
                <a16:creationId xmlns:a16="http://schemas.microsoft.com/office/drawing/2014/main" id="{C7553341-89A5-E7D9-86E3-51EE8D088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48142" y="3956078"/>
            <a:ext cx="490304" cy="490304"/>
          </a:xfrm>
          <a:prstGeom prst="rect">
            <a:avLst/>
          </a:prstGeom>
        </p:spPr>
      </p:pic>
      <p:pic>
        <p:nvPicPr>
          <p:cNvPr id="51" name="Graphic 50" descr="User with solid fill">
            <a:extLst>
              <a:ext uri="{FF2B5EF4-FFF2-40B4-BE49-F238E27FC236}">
                <a16:creationId xmlns:a16="http://schemas.microsoft.com/office/drawing/2014/main" id="{FF07A31C-E903-C9DA-9122-C62FA457B4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4077" y="3956078"/>
            <a:ext cx="490304" cy="490304"/>
          </a:xfrm>
          <a:prstGeom prst="rect">
            <a:avLst/>
          </a:prstGeom>
        </p:spPr>
      </p:pic>
      <p:pic>
        <p:nvPicPr>
          <p:cNvPr id="52" name="Graphic 51" descr="User with solid fill">
            <a:extLst>
              <a:ext uri="{FF2B5EF4-FFF2-40B4-BE49-F238E27FC236}">
                <a16:creationId xmlns:a16="http://schemas.microsoft.com/office/drawing/2014/main" id="{8F139CAC-892C-B6B2-C21A-8F399481A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6398" y="2708924"/>
            <a:ext cx="490304" cy="490304"/>
          </a:xfrm>
          <a:prstGeom prst="rect">
            <a:avLst/>
          </a:prstGeom>
        </p:spPr>
      </p:pic>
      <p:pic>
        <p:nvPicPr>
          <p:cNvPr id="53" name="Graphic 52" descr="User with solid fill">
            <a:extLst>
              <a:ext uri="{FF2B5EF4-FFF2-40B4-BE49-F238E27FC236}">
                <a16:creationId xmlns:a16="http://schemas.microsoft.com/office/drawing/2014/main" id="{2BD14E47-DD65-95AB-66AB-C156C4F6DA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6700" y="2708924"/>
            <a:ext cx="490304" cy="490304"/>
          </a:xfrm>
          <a:prstGeom prst="rect">
            <a:avLst/>
          </a:prstGeom>
        </p:spPr>
      </p:pic>
      <p:pic>
        <p:nvPicPr>
          <p:cNvPr id="54" name="Graphic 53" descr="User with solid fill">
            <a:extLst>
              <a:ext uri="{FF2B5EF4-FFF2-40B4-BE49-F238E27FC236}">
                <a16:creationId xmlns:a16="http://schemas.microsoft.com/office/drawing/2014/main" id="{097F03F5-DBA0-23F0-31EF-DE4EC73E6D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7696" y="2708923"/>
            <a:ext cx="490304" cy="490304"/>
          </a:xfrm>
          <a:prstGeom prst="rect">
            <a:avLst/>
          </a:prstGeom>
        </p:spPr>
      </p:pic>
      <p:pic>
        <p:nvPicPr>
          <p:cNvPr id="55" name="Graphic 54" descr="User with solid fill">
            <a:extLst>
              <a:ext uri="{FF2B5EF4-FFF2-40B4-BE49-F238E27FC236}">
                <a16:creationId xmlns:a16="http://schemas.microsoft.com/office/drawing/2014/main" id="{389D8D96-6EB0-E61F-872A-CC585E581C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38693" y="2708923"/>
            <a:ext cx="490304" cy="490304"/>
          </a:xfrm>
          <a:prstGeom prst="rect">
            <a:avLst/>
          </a:prstGeom>
        </p:spPr>
      </p:pic>
      <p:pic>
        <p:nvPicPr>
          <p:cNvPr id="56" name="Graphic 55" descr="User with solid fill">
            <a:extLst>
              <a:ext uri="{FF2B5EF4-FFF2-40B4-BE49-F238E27FC236}">
                <a16:creationId xmlns:a16="http://schemas.microsoft.com/office/drawing/2014/main" id="{BD97D7E0-F8F4-4E3F-2C95-3025FA3882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4627" y="2708921"/>
            <a:ext cx="490304" cy="490304"/>
          </a:xfrm>
          <a:prstGeom prst="rect">
            <a:avLst/>
          </a:prstGeom>
        </p:spPr>
      </p:pic>
      <p:sp>
        <p:nvSpPr>
          <p:cNvPr id="57" name="Down Arrow 56">
            <a:extLst>
              <a:ext uri="{FF2B5EF4-FFF2-40B4-BE49-F238E27FC236}">
                <a16:creationId xmlns:a16="http://schemas.microsoft.com/office/drawing/2014/main" id="{DFD73F13-B9A0-E3C8-ABA7-30F40D8D359A}"/>
              </a:ext>
            </a:extLst>
          </p:cNvPr>
          <p:cNvSpPr/>
          <p:nvPr/>
        </p:nvSpPr>
        <p:spPr>
          <a:xfrm>
            <a:off x="10846150" y="5062762"/>
            <a:ext cx="1575677" cy="889967"/>
          </a:xfrm>
          <a:prstGeom prst="downArrow">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NL" sz="1350"/>
          </a:p>
        </p:txBody>
      </p:sp>
      <p:sp>
        <p:nvSpPr>
          <p:cNvPr id="60" name="Right Arrow 59">
            <a:extLst>
              <a:ext uri="{FF2B5EF4-FFF2-40B4-BE49-F238E27FC236}">
                <a16:creationId xmlns:a16="http://schemas.microsoft.com/office/drawing/2014/main" id="{65148BA4-E3EF-3530-521F-ECD255FED805}"/>
              </a:ext>
            </a:extLst>
          </p:cNvPr>
          <p:cNvSpPr/>
          <p:nvPr/>
        </p:nvSpPr>
        <p:spPr>
          <a:xfrm>
            <a:off x="1331566" y="1987453"/>
            <a:ext cx="3745334" cy="728657"/>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a:t>Scale out</a:t>
            </a:r>
          </a:p>
        </p:txBody>
      </p:sp>
      <p:sp>
        <p:nvSpPr>
          <p:cNvPr id="61" name="Right Arrow 60">
            <a:extLst>
              <a:ext uri="{FF2B5EF4-FFF2-40B4-BE49-F238E27FC236}">
                <a16:creationId xmlns:a16="http://schemas.microsoft.com/office/drawing/2014/main" id="{0EB8B22D-BB13-9B8D-11D4-214AB930E585}"/>
              </a:ext>
            </a:extLst>
          </p:cNvPr>
          <p:cNvSpPr/>
          <p:nvPr/>
        </p:nvSpPr>
        <p:spPr>
          <a:xfrm rot="16200000">
            <a:off x="7844991" y="3174516"/>
            <a:ext cx="1925406" cy="735156"/>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a:t>Scale up</a:t>
            </a:r>
          </a:p>
        </p:txBody>
      </p:sp>
      <p:sp>
        <p:nvSpPr>
          <p:cNvPr id="63" name="Up-down Arrow 62">
            <a:extLst>
              <a:ext uri="{FF2B5EF4-FFF2-40B4-BE49-F238E27FC236}">
                <a16:creationId xmlns:a16="http://schemas.microsoft.com/office/drawing/2014/main" id="{D6603E2D-1CDB-9594-E0E6-D854E21024E5}"/>
              </a:ext>
            </a:extLst>
          </p:cNvPr>
          <p:cNvSpPr/>
          <p:nvPr/>
        </p:nvSpPr>
        <p:spPr>
          <a:xfrm rot="5400000">
            <a:off x="11146811" y="1186714"/>
            <a:ext cx="696810" cy="2328533"/>
          </a:xfrm>
          <a:prstGeom prst="up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096" name="TextBox 4095">
            <a:extLst>
              <a:ext uri="{FF2B5EF4-FFF2-40B4-BE49-F238E27FC236}">
                <a16:creationId xmlns:a16="http://schemas.microsoft.com/office/drawing/2014/main" id="{D9FFEF0D-5A6B-DF83-7271-DA67EBF35D31}"/>
              </a:ext>
            </a:extLst>
          </p:cNvPr>
          <p:cNvSpPr txBox="1"/>
          <p:nvPr/>
        </p:nvSpPr>
        <p:spPr>
          <a:xfrm>
            <a:off x="10918499" y="2157944"/>
            <a:ext cx="833946" cy="323165"/>
          </a:xfrm>
          <a:prstGeom prst="rect">
            <a:avLst/>
          </a:prstGeom>
          <a:noFill/>
        </p:spPr>
        <p:txBody>
          <a:bodyPr wrap="none" rtlCol="0">
            <a:spAutoFit/>
          </a:bodyPr>
          <a:lstStyle/>
          <a:p>
            <a:r>
              <a:rPr lang="en-NL" sz="1500"/>
              <a:t>Workers</a:t>
            </a:r>
          </a:p>
        </p:txBody>
      </p:sp>
      <p:pic>
        <p:nvPicPr>
          <p:cNvPr id="4097" name="Picture 4096">
            <a:extLst>
              <a:ext uri="{FF2B5EF4-FFF2-40B4-BE49-F238E27FC236}">
                <a16:creationId xmlns:a16="http://schemas.microsoft.com/office/drawing/2014/main" id="{03B1EDE8-C6F1-F925-C474-5043F7D71608}"/>
              </a:ext>
            </a:extLst>
          </p:cNvPr>
          <p:cNvPicPr>
            <a:picLocks noChangeAspect="1"/>
          </p:cNvPicPr>
          <p:nvPr/>
        </p:nvPicPr>
        <p:blipFill>
          <a:blip r:embed="rId5"/>
          <a:stretch>
            <a:fillRect/>
          </a:stretch>
        </p:blipFill>
        <p:spPr>
          <a:xfrm>
            <a:off x="13753429" y="5371950"/>
            <a:ext cx="4369415" cy="1206369"/>
          </a:xfrm>
          <a:prstGeom prst="rect">
            <a:avLst/>
          </a:prstGeom>
        </p:spPr>
      </p:pic>
      <p:pic>
        <p:nvPicPr>
          <p:cNvPr id="4099" name="Graphic 4098" descr="Car outline">
            <a:extLst>
              <a:ext uri="{FF2B5EF4-FFF2-40B4-BE49-F238E27FC236}">
                <a16:creationId xmlns:a16="http://schemas.microsoft.com/office/drawing/2014/main" id="{FE7BE4C9-78E5-3220-2561-D930A85AFF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9373" y="2730690"/>
            <a:ext cx="1241652" cy="1241652"/>
          </a:xfrm>
          <a:prstGeom prst="rect">
            <a:avLst/>
          </a:prstGeom>
        </p:spPr>
      </p:pic>
      <p:pic>
        <p:nvPicPr>
          <p:cNvPr id="4102" name="Graphic 4101" descr="Car outline">
            <a:extLst>
              <a:ext uri="{FF2B5EF4-FFF2-40B4-BE49-F238E27FC236}">
                <a16:creationId xmlns:a16="http://schemas.microsoft.com/office/drawing/2014/main" id="{7B9CBC3A-A5C0-15DD-DA87-AD435AB288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5448" y="3626582"/>
            <a:ext cx="1241652" cy="1241652"/>
          </a:xfrm>
          <a:prstGeom prst="rect">
            <a:avLst/>
          </a:prstGeom>
        </p:spPr>
      </p:pic>
      <p:pic>
        <p:nvPicPr>
          <p:cNvPr id="4103" name="Graphic 4102" descr="Car outline">
            <a:extLst>
              <a:ext uri="{FF2B5EF4-FFF2-40B4-BE49-F238E27FC236}">
                <a16:creationId xmlns:a16="http://schemas.microsoft.com/office/drawing/2014/main" id="{4B4F2E88-C56E-17AE-5C4B-667FC2EE1C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11950" y="2744630"/>
            <a:ext cx="1241652" cy="1241652"/>
          </a:xfrm>
          <a:prstGeom prst="rect">
            <a:avLst/>
          </a:prstGeom>
        </p:spPr>
      </p:pic>
      <p:pic>
        <p:nvPicPr>
          <p:cNvPr id="4104" name="Graphic 4103" descr="Car outline">
            <a:extLst>
              <a:ext uri="{FF2B5EF4-FFF2-40B4-BE49-F238E27FC236}">
                <a16:creationId xmlns:a16="http://schemas.microsoft.com/office/drawing/2014/main" id="{D4F6793A-B4F2-2419-F69D-67DE30B88F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8027" y="3640523"/>
            <a:ext cx="1241652" cy="1241652"/>
          </a:xfrm>
          <a:prstGeom prst="rect">
            <a:avLst/>
          </a:prstGeom>
        </p:spPr>
      </p:pic>
      <p:pic>
        <p:nvPicPr>
          <p:cNvPr id="4105" name="Graphic 4104" descr="Car outline">
            <a:extLst>
              <a:ext uri="{FF2B5EF4-FFF2-40B4-BE49-F238E27FC236}">
                <a16:creationId xmlns:a16="http://schemas.microsoft.com/office/drawing/2014/main" id="{B61A3F4C-8CCF-FA43-2812-D62DE36EE7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7061" y="2792376"/>
            <a:ext cx="1241652" cy="1241652"/>
          </a:xfrm>
          <a:prstGeom prst="rect">
            <a:avLst/>
          </a:prstGeom>
        </p:spPr>
      </p:pic>
      <p:pic>
        <p:nvPicPr>
          <p:cNvPr id="4106" name="Graphic 4105" descr="Car outline">
            <a:extLst>
              <a:ext uri="{FF2B5EF4-FFF2-40B4-BE49-F238E27FC236}">
                <a16:creationId xmlns:a16="http://schemas.microsoft.com/office/drawing/2014/main" id="{FDE5987B-B315-2740-485E-7A317A38B4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43138" y="3688269"/>
            <a:ext cx="1241652" cy="1241652"/>
          </a:xfrm>
          <a:prstGeom prst="rect">
            <a:avLst/>
          </a:prstGeom>
        </p:spPr>
      </p:pic>
      <p:pic>
        <p:nvPicPr>
          <p:cNvPr id="4108" name="Graphic 4107" descr="Bus outline">
            <a:extLst>
              <a:ext uri="{FF2B5EF4-FFF2-40B4-BE49-F238E27FC236}">
                <a16:creationId xmlns:a16="http://schemas.microsoft.com/office/drawing/2014/main" id="{1936040F-299B-90CF-6A58-CE3867FE5B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3631" y="2301338"/>
            <a:ext cx="2738654" cy="2738654"/>
          </a:xfrm>
          <a:prstGeom prst="rect">
            <a:avLst/>
          </a:prstGeom>
        </p:spPr>
      </p:pic>
      <p:pic>
        <p:nvPicPr>
          <p:cNvPr id="4109" name="Graphic 4108" descr="User with solid fill">
            <a:extLst>
              <a:ext uri="{FF2B5EF4-FFF2-40B4-BE49-F238E27FC236}">
                <a16:creationId xmlns:a16="http://schemas.microsoft.com/office/drawing/2014/main" id="{D20EEB2E-5783-1962-B089-7BFA2A57FA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664" y="3352334"/>
            <a:ext cx="353195" cy="353195"/>
          </a:xfrm>
          <a:prstGeom prst="rect">
            <a:avLst/>
          </a:prstGeom>
        </p:spPr>
      </p:pic>
      <p:pic>
        <p:nvPicPr>
          <p:cNvPr id="4110" name="Graphic 4109" descr="User with solid fill">
            <a:extLst>
              <a:ext uri="{FF2B5EF4-FFF2-40B4-BE49-F238E27FC236}">
                <a16:creationId xmlns:a16="http://schemas.microsoft.com/office/drawing/2014/main" id="{7E695217-E33E-7A2B-A1EF-53D5F689A1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2969" y="3352333"/>
            <a:ext cx="353195" cy="353195"/>
          </a:xfrm>
          <a:prstGeom prst="rect">
            <a:avLst/>
          </a:prstGeom>
        </p:spPr>
      </p:pic>
      <p:pic>
        <p:nvPicPr>
          <p:cNvPr id="4111" name="Graphic 4110" descr="User with solid fill">
            <a:extLst>
              <a:ext uri="{FF2B5EF4-FFF2-40B4-BE49-F238E27FC236}">
                <a16:creationId xmlns:a16="http://schemas.microsoft.com/office/drawing/2014/main" id="{9E0A07D2-8A58-DDEF-F4F8-CBF46674E6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3965" y="3352333"/>
            <a:ext cx="353195" cy="353195"/>
          </a:xfrm>
          <a:prstGeom prst="rect">
            <a:avLst/>
          </a:prstGeom>
        </p:spPr>
      </p:pic>
      <p:pic>
        <p:nvPicPr>
          <p:cNvPr id="4112" name="Graphic 4111" descr="User with solid fill">
            <a:extLst>
              <a:ext uri="{FF2B5EF4-FFF2-40B4-BE49-F238E27FC236}">
                <a16:creationId xmlns:a16="http://schemas.microsoft.com/office/drawing/2014/main" id="{D55D7A64-6132-1455-91DD-61E7E6B646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4961" y="3352331"/>
            <a:ext cx="353195" cy="353195"/>
          </a:xfrm>
          <a:prstGeom prst="rect">
            <a:avLst/>
          </a:prstGeom>
        </p:spPr>
      </p:pic>
      <p:pic>
        <p:nvPicPr>
          <p:cNvPr id="4113" name="Graphic 4112" descr="User with solid fill">
            <a:extLst>
              <a:ext uri="{FF2B5EF4-FFF2-40B4-BE49-F238E27FC236}">
                <a16:creationId xmlns:a16="http://schemas.microsoft.com/office/drawing/2014/main" id="{6FBA08DD-478A-002C-10CC-B0E89ECB23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0895" y="3352331"/>
            <a:ext cx="353195" cy="353195"/>
          </a:xfrm>
          <a:prstGeom prst="rect">
            <a:avLst/>
          </a:prstGeom>
        </p:spPr>
      </p:pic>
      <p:pic>
        <p:nvPicPr>
          <p:cNvPr id="4114" name="Graphic 4113" descr="User with solid fill">
            <a:extLst>
              <a:ext uri="{FF2B5EF4-FFF2-40B4-BE49-F238E27FC236}">
                <a16:creationId xmlns:a16="http://schemas.microsoft.com/office/drawing/2014/main" id="{D1AF4893-363B-7242-A452-77C1D0F142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1583" y="3352337"/>
            <a:ext cx="353195" cy="353195"/>
          </a:xfrm>
          <a:prstGeom prst="rect">
            <a:avLst/>
          </a:prstGeom>
        </p:spPr>
      </p:pic>
      <p:pic>
        <p:nvPicPr>
          <p:cNvPr id="4115" name="Graphic 4114" descr="User with solid fill">
            <a:extLst>
              <a:ext uri="{FF2B5EF4-FFF2-40B4-BE49-F238E27FC236}">
                <a16:creationId xmlns:a16="http://schemas.microsoft.com/office/drawing/2014/main" id="{267F72DF-F673-3F42-CD7E-2177B60FEB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1886" y="3352337"/>
            <a:ext cx="353195" cy="353195"/>
          </a:xfrm>
          <a:prstGeom prst="rect">
            <a:avLst/>
          </a:prstGeom>
        </p:spPr>
      </p:pic>
      <p:pic>
        <p:nvPicPr>
          <p:cNvPr id="4116" name="Graphic 4115" descr="User with solid fill">
            <a:extLst>
              <a:ext uri="{FF2B5EF4-FFF2-40B4-BE49-F238E27FC236}">
                <a16:creationId xmlns:a16="http://schemas.microsoft.com/office/drawing/2014/main" id="{C20A68D0-7AC6-BA3C-C70F-8E136BC5E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2882" y="3352336"/>
            <a:ext cx="353195" cy="353195"/>
          </a:xfrm>
          <a:prstGeom prst="rect">
            <a:avLst/>
          </a:prstGeom>
        </p:spPr>
      </p:pic>
      <p:pic>
        <p:nvPicPr>
          <p:cNvPr id="4117" name="Graphic 4116" descr="User with solid fill">
            <a:extLst>
              <a:ext uri="{FF2B5EF4-FFF2-40B4-BE49-F238E27FC236}">
                <a16:creationId xmlns:a16="http://schemas.microsoft.com/office/drawing/2014/main" id="{B5E402F8-BB5E-089A-4F55-E0D69E701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78" y="3352336"/>
            <a:ext cx="353195" cy="353195"/>
          </a:xfrm>
          <a:prstGeom prst="rect">
            <a:avLst/>
          </a:prstGeom>
        </p:spPr>
      </p:pic>
      <p:pic>
        <p:nvPicPr>
          <p:cNvPr id="4118" name="Graphic 4117" descr="User with solid fill">
            <a:extLst>
              <a:ext uri="{FF2B5EF4-FFF2-40B4-BE49-F238E27FC236}">
                <a16:creationId xmlns:a16="http://schemas.microsoft.com/office/drawing/2014/main" id="{F45BB986-4577-B1A7-1EE3-583E81DA00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9812" y="3352334"/>
            <a:ext cx="353195" cy="353195"/>
          </a:xfrm>
          <a:prstGeom prst="rect">
            <a:avLst/>
          </a:prstGeom>
        </p:spPr>
      </p:pic>
      <p:sp>
        <p:nvSpPr>
          <p:cNvPr id="3" name="Hexagon 2">
            <a:extLst>
              <a:ext uri="{FF2B5EF4-FFF2-40B4-BE49-F238E27FC236}">
                <a16:creationId xmlns:a16="http://schemas.microsoft.com/office/drawing/2014/main" id="{1A710D39-1424-A1D8-6FC9-FDF047BD33B4}"/>
              </a:ext>
            </a:extLst>
          </p:cNvPr>
          <p:cNvSpPr/>
          <p:nvPr/>
        </p:nvSpPr>
        <p:spPr>
          <a:xfrm>
            <a:off x="13940824" y="376583"/>
            <a:ext cx="1780211" cy="1457310"/>
          </a:xfrm>
          <a:custGeom>
            <a:avLst/>
            <a:gdLst>
              <a:gd name="connsiteX0" fmla="*/ 0 w 1780211"/>
              <a:gd name="connsiteY0" fmla="*/ 728655 h 1457310"/>
              <a:gd name="connsiteX1" fmla="*/ 182164 w 1780211"/>
              <a:gd name="connsiteY1" fmla="*/ 364328 h 1457310"/>
              <a:gd name="connsiteX2" fmla="*/ 364328 w 1780211"/>
              <a:gd name="connsiteY2" fmla="*/ 0 h 1457310"/>
              <a:gd name="connsiteX3" fmla="*/ 911137 w 1780211"/>
              <a:gd name="connsiteY3" fmla="*/ 0 h 1457310"/>
              <a:gd name="connsiteX4" fmla="*/ 1415884 w 1780211"/>
              <a:gd name="connsiteY4" fmla="*/ 0 h 1457310"/>
              <a:gd name="connsiteX5" fmla="*/ 1587118 w 1780211"/>
              <a:gd name="connsiteY5" fmla="*/ 342468 h 1457310"/>
              <a:gd name="connsiteX6" fmla="*/ 1780211 w 1780211"/>
              <a:gd name="connsiteY6" fmla="*/ 728655 h 1457310"/>
              <a:gd name="connsiteX7" fmla="*/ 1601691 w 1780211"/>
              <a:gd name="connsiteY7" fmla="*/ 1085696 h 1457310"/>
              <a:gd name="connsiteX8" fmla="*/ 1415884 w 1780211"/>
              <a:gd name="connsiteY8" fmla="*/ 1457310 h 1457310"/>
              <a:gd name="connsiteX9" fmla="*/ 879590 w 1780211"/>
              <a:gd name="connsiteY9" fmla="*/ 1457310 h 1457310"/>
              <a:gd name="connsiteX10" fmla="*/ 364328 w 1780211"/>
              <a:gd name="connsiteY10" fmla="*/ 1457310 h 1457310"/>
              <a:gd name="connsiteX11" fmla="*/ 178521 w 1780211"/>
              <a:gd name="connsiteY11" fmla="*/ 1085696 h 1457310"/>
              <a:gd name="connsiteX12" fmla="*/ 0 w 1780211"/>
              <a:gd name="connsiteY12" fmla="*/ 728655 h 14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211" h="1457310" fill="none" extrusionOk="0">
                <a:moveTo>
                  <a:pt x="0" y="728655"/>
                </a:moveTo>
                <a:cubicBezTo>
                  <a:pt x="34903" y="618115"/>
                  <a:pt x="134117" y="536450"/>
                  <a:pt x="182164" y="364328"/>
                </a:cubicBezTo>
                <a:cubicBezTo>
                  <a:pt x="230211" y="192206"/>
                  <a:pt x="316390" y="196602"/>
                  <a:pt x="364328" y="0"/>
                </a:cubicBezTo>
                <a:cubicBezTo>
                  <a:pt x="522106" y="-59066"/>
                  <a:pt x="710970" y="39808"/>
                  <a:pt x="911137" y="0"/>
                </a:cubicBezTo>
                <a:cubicBezTo>
                  <a:pt x="1111304" y="-39808"/>
                  <a:pt x="1265594" y="25499"/>
                  <a:pt x="1415884" y="0"/>
                </a:cubicBezTo>
                <a:cubicBezTo>
                  <a:pt x="1485367" y="95244"/>
                  <a:pt x="1513002" y="239511"/>
                  <a:pt x="1587118" y="342468"/>
                </a:cubicBezTo>
                <a:cubicBezTo>
                  <a:pt x="1661234" y="445425"/>
                  <a:pt x="1656060" y="589941"/>
                  <a:pt x="1780211" y="728655"/>
                </a:cubicBezTo>
                <a:cubicBezTo>
                  <a:pt x="1738076" y="825727"/>
                  <a:pt x="1666715" y="921833"/>
                  <a:pt x="1601691" y="1085696"/>
                </a:cubicBezTo>
                <a:cubicBezTo>
                  <a:pt x="1536667" y="1249559"/>
                  <a:pt x="1450081" y="1322982"/>
                  <a:pt x="1415884" y="1457310"/>
                </a:cubicBezTo>
                <a:cubicBezTo>
                  <a:pt x="1223358" y="1490236"/>
                  <a:pt x="1084641" y="1433597"/>
                  <a:pt x="879590" y="1457310"/>
                </a:cubicBezTo>
                <a:cubicBezTo>
                  <a:pt x="674539" y="1481023"/>
                  <a:pt x="473544" y="1447045"/>
                  <a:pt x="364328" y="1457310"/>
                </a:cubicBezTo>
                <a:cubicBezTo>
                  <a:pt x="285916" y="1355154"/>
                  <a:pt x="254986" y="1174684"/>
                  <a:pt x="178521" y="1085696"/>
                </a:cubicBezTo>
                <a:cubicBezTo>
                  <a:pt x="102055" y="996708"/>
                  <a:pt x="100965" y="825244"/>
                  <a:pt x="0" y="728655"/>
                </a:cubicBezTo>
                <a:close/>
              </a:path>
              <a:path w="1780211" h="1457310" stroke="0" extrusionOk="0">
                <a:moveTo>
                  <a:pt x="0" y="728655"/>
                </a:moveTo>
                <a:cubicBezTo>
                  <a:pt x="51044" y="557309"/>
                  <a:pt x="112339" y="522790"/>
                  <a:pt x="182164" y="364328"/>
                </a:cubicBezTo>
                <a:cubicBezTo>
                  <a:pt x="251989" y="205866"/>
                  <a:pt x="327333" y="138070"/>
                  <a:pt x="364328" y="0"/>
                </a:cubicBezTo>
                <a:cubicBezTo>
                  <a:pt x="491601" y="-24229"/>
                  <a:pt x="734514" y="20778"/>
                  <a:pt x="911137" y="0"/>
                </a:cubicBezTo>
                <a:cubicBezTo>
                  <a:pt x="1087760" y="-20778"/>
                  <a:pt x="1190770" y="25876"/>
                  <a:pt x="1415884" y="0"/>
                </a:cubicBezTo>
                <a:cubicBezTo>
                  <a:pt x="1505407" y="142603"/>
                  <a:pt x="1507847" y="224965"/>
                  <a:pt x="1601691" y="371614"/>
                </a:cubicBezTo>
                <a:cubicBezTo>
                  <a:pt x="1695535" y="518263"/>
                  <a:pt x="1682598" y="640210"/>
                  <a:pt x="1780211" y="728655"/>
                </a:cubicBezTo>
                <a:cubicBezTo>
                  <a:pt x="1755471" y="839830"/>
                  <a:pt x="1666975" y="930658"/>
                  <a:pt x="1590761" y="1107556"/>
                </a:cubicBezTo>
                <a:cubicBezTo>
                  <a:pt x="1514547" y="1284454"/>
                  <a:pt x="1446571" y="1294040"/>
                  <a:pt x="1415884" y="1457310"/>
                </a:cubicBezTo>
                <a:cubicBezTo>
                  <a:pt x="1238408" y="1494843"/>
                  <a:pt x="1112012" y="1417088"/>
                  <a:pt x="890106" y="1457310"/>
                </a:cubicBezTo>
                <a:cubicBezTo>
                  <a:pt x="668200" y="1497532"/>
                  <a:pt x="499683" y="1415949"/>
                  <a:pt x="364328" y="1457310"/>
                </a:cubicBezTo>
                <a:cubicBezTo>
                  <a:pt x="272692" y="1276325"/>
                  <a:pt x="281938" y="1259092"/>
                  <a:pt x="174877" y="1078409"/>
                </a:cubicBezTo>
                <a:cubicBezTo>
                  <a:pt x="67816" y="897726"/>
                  <a:pt x="74906" y="839552"/>
                  <a:pt x="0" y="728655"/>
                </a:cubicBezTo>
                <a:close/>
              </a:path>
            </a:pathLst>
          </a:custGeom>
          <a:solidFill>
            <a:srgbClr val="00B050"/>
          </a:solidFill>
          <a:ln>
            <a:solidFill>
              <a:schemeClr val="bg1"/>
            </a:solidFill>
            <a:extLst>
              <a:ext uri="{C807C97D-BFC1-408E-A445-0C87EB9F89A2}">
                <ask:lineSketchStyleProps xmlns:ask="http://schemas.microsoft.com/office/drawing/2018/sketchyshapes" sd="4053367119">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350">
                <a:solidFill>
                  <a:schemeClr val="tx1"/>
                </a:solidFill>
                <a:latin typeface="Bradley Hand" pitchFamily="2" charset="77"/>
              </a:rPr>
              <a:t>Responsible </a:t>
            </a:r>
          </a:p>
          <a:p>
            <a:pPr algn="ctr"/>
            <a:r>
              <a:rPr lang="en-NL" sz="1350">
                <a:solidFill>
                  <a:schemeClr val="tx1"/>
                </a:solidFill>
                <a:latin typeface="Bradley Hand" pitchFamily="2" charset="77"/>
              </a:rPr>
              <a:t>Datacenter</a:t>
            </a:r>
          </a:p>
        </p:txBody>
      </p:sp>
      <p:sp>
        <p:nvSpPr>
          <p:cNvPr id="36" name="Hexagon 35">
            <a:extLst>
              <a:ext uri="{FF2B5EF4-FFF2-40B4-BE49-F238E27FC236}">
                <a16:creationId xmlns:a16="http://schemas.microsoft.com/office/drawing/2014/main" id="{DC9A158B-53ED-44FD-BE25-2FBD4DE43B71}"/>
              </a:ext>
            </a:extLst>
          </p:cNvPr>
          <p:cNvSpPr/>
          <p:nvPr/>
        </p:nvSpPr>
        <p:spPr>
          <a:xfrm>
            <a:off x="15721034" y="376583"/>
            <a:ext cx="1780211" cy="1457310"/>
          </a:xfrm>
          <a:custGeom>
            <a:avLst/>
            <a:gdLst>
              <a:gd name="connsiteX0" fmla="*/ 0 w 1780211"/>
              <a:gd name="connsiteY0" fmla="*/ 728655 h 1457310"/>
              <a:gd name="connsiteX1" fmla="*/ 182164 w 1780211"/>
              <a:gd name="connsiteY1" fmla="*/ 364328 h 1457310"/>
              <a:gd name="connsiteX2" fmla="*/ 364328 w 1780211"/>
              <a:gd name="connsiteY2" fmla="*/ 0 h 1457310"/>
              <a:gd name="connsiteX3" fmla="*/ 911137 w 1780211"/>
              <a:gd name="connsiteY3" fmla="*/ 0 h 1457310"/>
              <a:gd name="connsiteX4" fmla="*/ 1415884 w 1780211"/>
              <a:gd name="connsiteY4" fmla="*/ 0 h 1457310"/>
              <a:gd name="connsiteX5" fmla="*/ 1587118 w 1780211"/>
              <a:gd name="connsiteY5" fmla="*/ 342468 h 1457310"/>
              <a:gd name="connsiteX6" fmla="*/ 1780211 w 1780211"/>
              <a:gd name="connsiteY6" fmla="*/ 728655 h 1457310"/>
              <a:gd name="connsiteX7" fmla="*/ 1601691 w 1780211"/>
              <a:gd name="connsiteY7" fmla="*/ 1085696 h 1457310"/>
              <a:gd name="connsiteX8" fmla="*/ 1415884 w 1780211"/>
              <a:gd name="connsiteY8" fmla="*/ 1457310 h 1457310"/>
              <a:gd name="connsiteX9" fmla="*/ 879590 w 1780211"/>
              <a:gd name="connsiteY9" fmla="*/ 1457310 h 1457310"/>
              <a:gd name="connsiteX10" fmla="*/ 364328 w 1780211"/>
              <a:gd name="connsiteY10" fmla="*/ 1457310 h 1457310"/>
              <a:gd name="connsiteX11" fmla="*/ 178521 w 1780211"/>
              <a:gd name="connsiteY11" fmla="*/ 1085696 h 1457310"/>
              <a:gd name="connsiteX12" fmla="*/ 0 w 1780211"/>
              <a:gd name="connsiteY12" fmla="*/ 728655 h 14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211" h="1457310" fill="none" extrusionOk="0">
                <a:moveTo>
                  <a:pt x="0" y="728655"/>
                </a:moveTo>
                <a:cubicBezTo>
                  <a:pt x="34903" y="618115"/>
                  <a:pt x="134117" y="536450"/>
                  <a:pt x="182164" y="364328"/>
                </a:cubicBezTo>
                <a:cubicBezTo>
                  <a:pt x="230211" y="192206"/>
                  <a:pt x="316390" y="196602"/>
                  <a:pt x="364328" y="0"/>
                </a:cubicBezTo>
                <a:cubicBezTo>
                  <a:pt x="522106" y="-59066"/>
                  <a:pt x="710970" y="39808"/>
                  <a:pt x="911137" y="0"/>
                </a:cubicBezTo>
                <a:cubicBezTo>
                  <a:pt x="1111304" y="-39808"/>
                  <a:pt x="1265594" y="25499"/>
                  <a:pt x="1415884" y="0"/>
                </a:cubicBezTo>
                <a:cubicBezTo>
                  <a:pt x="1485367" y="95244"/>
                  <a:pt x="1513002" y="239511"/>
                  <a:pt x="1587118" y="342468"/>
                </a:cubicBezTo>
                <a:cubicBezTo>
                  <a:pt x="1661234" y="445425"/>
                  <a:pt x="1656060" y="589941"/>
                  <a:pt x="1780211" y="728655"/>
                </a:cubicBezTo>
                <a:cubicBezTo>
                  <a:pt x="1738076" y="825727"/>
                  <a:pt x="1666715" y="921833"/>
                  <a:pt x="1601691" y="1085696"/>
                </a:cubicBezTo>
                <a:cubicBezTo>
                  <a:pt x="1536667" y="1249559"/>
                  <a:pt x="1450081" y="1322982"/>
                  <a:pt x="1415884" y="1457310"/>
                </a:cubicBezTo>
                <a:cubicBezTo>
                  <a:pt x="1223358" y="1490236"/>
                  <a:pt x="1084641" y="1433597"/>
                  <a:pt x="879590" y="1457310"/>
                </a:cubicBezTo>
                <a:cubicBezTo>
                  <a:pt x="674539" y="1481023"/>
                  <a:pt x="473544" y="1447045"/>
                  <a:pt x="364328" y="1457310"/>
                </a:cubicBezTo>
                <a:cubicBezTo>
                  <a:pt x="285916" y="1355154"/>
                  <a:pt x="254986" y="1174684"/>
                  <a:pt x="178521" y="1085696"/>
                </a:cubicBezTo>
                <a:cubicBezTo>
                  <a:pt x="102055" y="996708"/>
                  <a:pt x="100965" y="825244"/>
                  <a:pt x="0" y="728655"/>
                </a:cubicBezTo>
                <a:close/>
              </a:path>
              <a:path w="1780211" h="1457310" stroke="0" extrusionOk="0">
                <a:moveTo>
                  <a:pt x="0" y="728655"/>
                </a:moveTo>
                <a:cubicBezTo>
                  <a:pt x="51044" y="557309"/>
                  <a:pt x="112339" y="522790"/>
                  <a:pt x="182164" y="364328"/>
                </a:cubicBezTo>
                <a:cubicBezTo>
                  <a:pt x="251989" y="205866"/>
                  <a:pt x="327333" y="138070"/>
                  <a:pt x="364328" y="0"/>
                </a:cubicBezTo>
                <a:cubicBezTo>
                  <a:pt x="491601" y="-24229"/>
                  <a:pt x="734514" y="20778"/>
                  <a:pt x="911137" y="0"/>
                </a:cubicBezTo>
                <a:cubicBezTo>
                  <a:pt x="1087760" y="-20778"/>
                  <a:pt x="1190770" y="25876"/>
                  <a:pt x="1415884" y="0"/>
                </a:cubicBezTo>
                <a:cubicBezTo>
                  <a:pt x="1505407" y="142603"/>
                  <a:pt x="1507847" y="224965"/>
                  <a:pt x="1601691" y="371614"/>
                </a:cubicBezTo>
                <a:cubicBezTo>
                  <a:pt x="1695535" y="518263"/>
                  <a:pt x="1682598" y="640210"/>
                  <a:pt x="1780211" y="728655"/>
                </a:cubicBezTo>
                <a:cubicBezTo>
                  <a:pt x="1755471" y="839830"/>
                  <a:pt x="1666975" y="930658"/>
                  <a:pt x="1590761" y="1107556"/>
                </a:cubicBezTo>
                <a:cubicBezTo>
                  <a:pt x="1514547" y="1284454"/>
                  <a:pt x="1446571" y="1294040"/>
                  <a:pt x="1415884" y="1457310"/>
                </a:cubicBezTo>
                <a:cubicBezTo>
                  <a:pt x="1238408" y="1494843"/>
                  <a:pt x="1112012" y="1417088"/>
                  <a:pt x="890106" y="1457310"/>
                </a:cubicBezTo>
                <a:cubicBezTo>
                  <a:pt x="668200" y="1497532"/>
                  <a:pt x="499683" y="1415949"/>
                  <a:pt x="364328" y="1457310"/>
                </a:cubicBezTo>
                <a:cubicBezTo>
                  <a:pt x="272692" y="1276325"/>
                  <a:pt x="281938" y="1259092"/>
                  <a:pt x="174877" y="1078409"/>
                </a:cubicBezTo>
                <a:cubicBezTo>
                  <a:pt x="67816" y="897726"/>
                  <a:pt x="74906" y="839552"/>
                  <a:pt x="0" y="728655"/>
                </a:cubicBezTo>
                <a:close/>
              </a:path>
            </a:pathLst>
          </a:custGeom>
          <a:solidFill>
            <a:srgbClr val="FFC000"/>
          </a:solidFill>
          <a:ln>
            <a:solidFill>
              <a:schemeClr val="bg1"/>
            </a:solidFill>
            <a:extLst>
              <a:ext uri="{C807C97D-BFC1-408E-A445-0C87EB9F89A2}">
                <ask:lineSketchStyleProps xmlns:ask="http://schemas.microsoft.com/office/drawing/2018/sketchyshapes" sd="4053367119">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350">
                <a:solidFill>
                  <a:schemeClr val="tx1"/>
                </a:solidFill>
                <a:latin typeface="Bradley Hand" pitchFamily="2" charset="77"/>
              </a:rPr>
              <a:t>Responsible </a:t>
            </a:r>
          </a:p>
          <a:p>
            <a:pPr algn="ctr"/>
            <a:r>
              <a:rPr lang="en-NL" sz="1200">
                <a:solidFill>
                  <a:schemeClr val="tx1"/>
                </a:solidFill>
                <a:latin typeface="Bradley Hand" pitchFamily="2" charset="77"/>
              </a:rPr>
              <a:t>Infrastructure</a:t>
            </a:r>
          </a:p>
        </p:txBody>
      </p:sp>
      <p:pic>
        <p:nvPicPr>
          <p:cNvPr id="4" name="Picture 2" descr="A tour inside the IBM z16 - IBM Developer">
            <a:extLst>
              <a:ext uri="{FF2B5EF4-FFF2-40B4-BE49-F238E27FC236}">
                <a16:creationId xmlns:a16="http://schemas.microsoft.com/office/drawing/2014/main" id="{34F28BC0-B99C-C3D7-E6EB-088CC8D341B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811" t="8170" r="18778" b="11275"/>
          <a:stretch/>
        </p:blipFill>
        <p:spPr bwMode="auto">
          <a:xfrm>
            <a:off x="5549273" y="6811851"/>
            <a:ext cx="3377160" cy="24129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w-isg-subseries-servers-single | Lenovo US">
            <a:extLst>
              <a:ext uri="{FF2B5EF4-FFF2-40B4-BE49-F238E27FC236}">
                <a16:creationId xmlns:a16="http://schemas.microsoft.com/office/drawing/2014/main" id="{2B09E08F-B97D-5CBD-48C3-2F7F25DE25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0357" y="688430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w-isg-subseries-servers-single | Lenovo US">
            <a:extLst>
              <a:ext uri="{FF2B5EF4-FFF2-40B4-BE49-F238E27FC236}">
                <a16:creationId xmlns:a16="http://schemas.microsoft.com/office/drawing/2014/main" id="{E8297F4C-F508-ECA4-9BBE-4C68EE0B64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9824" y="688430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ww-isg-subseries-servers-single | Lenovo US">
            <a:extLst>
              <a:ext uri="{FF2B5EF4-FFF2-40B4-BE49-F238E27FC236}">
                <a16:creationId xmlns:a16="http://schemas.microsoft.com/office/drawing/2014/main" id="{96F334A7-F241-1B1A-EF1C-2CBBA7CD9B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9290" y="688430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ww-isg-subseries-servers-single | Lenovo US">
            <a:extLst>
              <a:ext uri="{FF2B5EF4-FFF2-40B4-BE49-F238E27FC236}">
                <a16:creationId xmlns:a16="http://schemas.microsoft.com/office/drawing/2014/main" id="{5C332B32-84CB-6178-17D0-DBEAA2A14E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8756" y="688430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w-isg-subseries-servers-single | Lenovo US">
            <a:extLst>
              <a:ext uri="{FF2B5EF4-FFF2-40B4-BE49-F238E27FC236}">
                <a16:creationId xmlns:a16="http://schemas.microsoft.com/office/drawing/2014/main" id="{D75F21C2-F4BE-8A3D-1332-9E28FA9A48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8222" y="688430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w-isg-subseries-servers-single | Lenovo US">
            <a:extLst>
              <a:ext uri="{FF2B5EF4-FFF2-40B4-BE49-F238E27FC236}">
                <a16:creationId xmlns:a16="http://schemas.microsoft.com/office/drawing/2014/main" id="{C58208B5-CA32-79CF-665A-7A784F877D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0357" y="797209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w-isg-subseries-servers-single | Lenovo US">
            <a:extLst>
              <a:ext uri="{FF2B5EF4-FFF2-40B4-BE49-F238E27FC236}">
                <a16:creationId xmlns:a16="http://schemas.microsoft.com/office/drawing/2014/main" id="{77E64A78-5DAB-6BA4-CFA9-3298AF4B5C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9824" y="797209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ww-isg-subseries-servers-single | Lenovo US">
            <a:extLst>
              <a:ext uri="{FF2B5EF4-FFF2-40B4-BE49-F238E27FC236}">
                <a16:creationId xmlns:a16="http://schemas.microsoft.com/office/drawing/2014/main" id="{CEDA7542-9D36-A5BD-8E78-A10C4C03C6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9290" y="797209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ww-isg-subseries-servers-single | Lenovo US">
            <a:extLst>
              <a:ext uri="{FF2B5EF4-FFF2-40B4-BE49-F238E27FC236}">
                <a16:creationId xmlns:a16="http://schemas.microsoft.com/office/drawing/2014/main" id="{E4433457-4A46-9D63-C6E1-0FAA39486D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8756" y="7972093"/>
            <a:ext cx="1558935" cy="1252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w-isg-subseries-servers-single | Lenovo US">
            <a:extLst>
              <a:ext uri="{FF2B5EF4-FFF2-40B4-BE49-F238E27FC236}">
                <a16:creationId xmlns:a16="http://schemas.microsoft.com/office/drawing/2014/main" id="{B5D04325-122F-7ECB-71FA-7A4CC2B975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8222" y="7972093"/>
            <a:ext cx="1558935" cy="125271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4E085089-859F-8249-0476-42625D5ABF46}"/>
              </a:ext>
            </a:extLst>
          </p:cNvPr>
          <p:cNvSpPr/>
          <p:nvPr/>
        </p:nvSpPr>
        <p:spPr>
          <a:xfrm>
            <a:off x="9977201" y="6884305"/>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0" name="Rounded Rectangle 9">
            <a:extLst>
              <a:ext uri="{FF2B5EF4-FFF2-40B4-BE49-F238E27FC236}">
                <a16:creationId xmlns:a16="http://schemas.microsoft.com/office/drawing/2014/main" id="{0B0628C6-EE7D-32B0-8AB3-6C8E00F75724}"/>
              </a:ext>
            </a:extLst>
          </p:cNvPr>
          <p:cNvSpPr/>
          <p:nvPr/>
        </p:nvSpPr>
        <p:spPr>
          <a:xfrm>
            <a:off x="10655888" y="6884305"/>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1" name="Rounded Rectangle 10">
            <a:extLst>
              <a:ext uri="{FF2B5EF4-FFF2-40B4-BE49-F238E27FC236}">
                <a16:creationId xmlns:a16="http://schemas.microsoft.com/office/drawing/2014/main" id="{4B6382A3-0C99-5C80-33E6-E2DDEBB79A3F}"/>
              </a:ext>
            </a:extLst>
          </p:cNvPr>
          <p:cNvSpPr/>
          <p:nvPr/>
        </p:nvSpPr>
        <p:spPr>
          <a:xfrm>
            <a:off x="11334576" y="6884305"/>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2" name="Rounded Rectangle 11">
            <a:extLst>
              <a:ext uri="{FF2B5EF4-FFF2-40B4-BE49-F238E27FC236}">
                <a16:creationId xmlns:a16="http://schemas.microsoft.com/office/drawing/2014/main" id="{FB61B20A-AED5-12C4-0628-EB0874DBA052}"/>
              </a:ext>
            </a:extLst>
          </p:cNvPr>
          <p:cNvSpPr/>
          <p:nvPr/>
        </p:nvSpPr>
        <p:spPr>
          <a:xfrm>
            <a:off x="12013265" y="6884305"/>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3" name="Rounded Rectangle 12">
            <a:extLst>
              <a:ext uri="{FF2B5EF4-FFF2-40B4-BE49-F238E27FC236}">
                <a16:creationId xmlns:a16="http://schemas.microsoft.com/office/drawing/2014/main" id="{EEB28F86-C69B-6CD3-3EB5-ED74A6594423}"/>
              </a:ext>
            </a:extLst>
          </p:cNvPr>
          <p:cNvSpPr/>
          <p:nvPr/>
        </p:nvSpPr>
        <p:spPr>
          <a:xfrm>
            <a:off x="12691953" y="6884305"/>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4" name="Rounded Rectangle 13">
            <a:extLst>
              <a:ext uri="{FF2B5EF4-FFF2-40B4-BE49-F238E27FC236}">
                <a16:creationId xmlns:a16="http://schemas.microsoft.com/office/drawing/2014/main" id="{7A69D15C-F6F6-FEBA-7F99-70E5F601A703}"/>
              </a:ext>
            </a:extLst>
          </p:cNvPr>
          <p:cNvSpPr/>
          <p:nvPr/>
        </p:nvSpPr>
        <p:spPr>
          <a:xfrm>
            <a:off x="9977201" y="7517162"/>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5" name="Rounded Rectangle 14">
            <a:extLst>
              <a:ext uri="{FF2B5EF4-FFF2-40B4-BE49-F238E27FC236}">
                <a16:creationId xmlns:a16="http://schemas.microsoft.com/office/drawing/2014/main" id="{00AB2E7B-8EC0-7372-C3DB-AB4365650994}"/>
              </a:ext>
            </a:extLst>
          </p:cNvPr>
          <p:cNvSpPr/>
          <p:nvPr/>
        </p:nvSpPr>
        <p:spPr>
          <a:xfrm>
            <a:off x="10655888" y="7517162"/>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16" name="Rounded Rectangle 15">
            <a:extLst>
              <a:ext uri="{FF2B5EF4-FFF2-40B4-BE49-F238E27FC236}">
                <a16:creationId xmlns:a16="http://schemas.microsoft.com/office/drawing/2014/main" id="{CF742BF8-6C7E-FE2D-7C65-DB2F48B6508A}"/>
              </a:ext>
            </a:extLst>
          </p:cNvPr>
          <p:cNvSpPr/>
          <p:nvPr/>
        </p:nvSpPr>
        <p:spPr>
          <a:xfrm>
            <a:off x="11334576" y="7517162"/>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4" name="Rounded Rectangle 23">
            <a:extLst>
              <a:ext uri="{FF2B5EF4-FFF2-40B4-BE49-F238E27FC236}">
                <a16:creationId xmlns:a16="http://schemas.microsoft.com/office/drawing/2014/main" id="{1D4C668C-B391-F347-CE30-D0B76D2D5FC3}"/>
              </a:ext>
            </a:extLst>
          </p:cNvPr>
          <p:cNvSpPr/>
          <p:nvPr/>
        </p:nvSpPr>
        <p:spPr>
          <a:xfrm>
            <a:off x="12013265" y="7517162"/>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5" name="Rounded Rectangle 24">
            <a:extLst>
              <a:ext uri="{FF2B5EF4-FFF2-40B4-BE49-F238E27FC236}">
                <a16:creationId xmlns:a16="http://schemas.microsoft.com/office/drawing/2014/main" id="{CDD2AE5C-9515-993F-AE32-AA01DB1F450E}"/>
              </a:ext>
            </a:extLst>
          </p:cNvPr>
          <p:cNvSpPr/>
          <p:nvPr/>
        </p:nvSpPr>
        <p:spPr>
          <a:xfrm>
            <a:off x="12691953" y="7517162"/>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6" name="Rounded Rectangle 25">
            <a:extLst>
              <a:ext uri="{FF2B5EF4-FFF2-40B4-BE49-F238E27FC236}">
                <a16:creationId xmlns:a16="http://schemas.microsoft.com/office/drawing/2014/main" id="{FB781010-830E-2753-ADA3-146A70F46978}"/>
              </a:ext>
            </a:extLst>
          </p:cNvPr>
          <p:cNvSpPr/>
          <p:nvPr/>
        </p:nvSpPr>
        <p:spPr>
          <a:xfrm>
            <a:off x="9977201" y="8137019"/>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7" name="Rounded Rectangle 26">
            <a:extLst>
              <a:ext uri="{FF2B5EF4-FFF2-40B4-BE49-F238E27FC236}">
                <a16:creationId xmlns:a16="http://schemas.microsoft.com/office/drawing/2014/main" id="{1F67B67D-B039-A96F-B3FF-43B63ECD87C3}"/>
              </a:ext>
            </a:extLst>
          </p:cNvPr>
          <p:cNvSpPr/>
          <p:nvPr/>
        </p:nvSpPr>
        <p:spPr>
          <a:xfrm>
            <a:off x="10655888" y="8137019"/>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8" name="Rounded Rectangle 27">
            <a:extLst>
              <a:ext uri="{FF2B5EF4-FFF2-40B4-BE49-F238E27FC236}">
                <a16:creationId xmlns:a16="http://schemas.microsoft.com/office/drawing/2014/main" id="{C60F4D0B-B6CB-C619-6341-BCBDF61E2155}"/>
              </a:ext>
            </a:extLst>
          </p:cNvPr>
          <p:cNvSpPr/>
          <p:nvPr/>
        </p:nvSpPr>
        <p:spPr>
          <a:xfrm>
            <a:off x="11334576" y="8137019"/>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29" name="Rounded Rectangle 28">
            <a:extLst>
              <a:ext uri="{FF2B5EF4-FFF2-40B4-BE49-F238E27FC236}">
                <a16:creationId xmlns:a16="http://schemas.microsoft.com/office/drawing/2014/main" id="{385AC2F3-8773-7C7D-32BF-E920CBF18C34}"/>
              </a:ext>
            </a:extLst>
          </p:cNvPr>
          <p:cNvSpPr/>
          <p:nvPr/>
        </p:nvSpPr>
        <p:spPr>
          <a:xfrm>
            <a:off x="12013265" y="8137019"/>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0" name="Rounded Rectangle 29">
            <a:extLst>
              <a:ext uri="{FF2B5EF4-FFF2-40B4-BE49-F238E27FC236}">
                <a16:creationId xmlns:a16="http://schemas.microsoft.com/office/drawing/2014/main" id="{DB0D2FD1-65C2-045E-951C-22BE5759967F}"/>
              </a:ext>
            </a:extLst>
          </p:cNvPr>
          <p:cNvSpPr/>
          <p:nvPr/>
        </p:nvSpPr>
        <p:spPr>
          <a:xfrm>
            <a:off x="12691953" y="8137019"/>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1" name="Rounded Rectangle 30">
            <a:extLst>
              <a:ext uri="{FF2B5EF4-FFF2-40B4-BE49-F238E27FC236}">
                <a16:creationId xmlns:a16="http://schemas.microsoft.com/office/drawing/2014/main" id="{FC612006-C493-6481-B3A1-6A8EF045E5E6}"/>
              </a:ext>
            </a:extLst>
          </p:cNvPr>
          <p:cNvSpPr/>
          <p:nvPr/>
        </p:nvSpPr>
        <p:spPr>
          <a:xfrm>
            <a:off x="9977201" y="8769878"/>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2" name="Rounded Rectangle 31">
            <a:extLst>
              <a:ext uri="{FF2B5EF4-FFF2-40B4-BE49-F238E27FC236}">
                <a16:creationId xmlns:a16="http://schemas.microsoft.com/office/drawing/2014/main" id="{389C3022-A617-E01C-4217-680EE25BB80A}"/>
              </a:ext>
            </a:extLst>
          </p:cNvPr>
          <p:cNvSpPr/>
          <p:nvPr/>
        </p:nvSpPr>
        <p:spPr>
          <a:xfrm>
            <a:off x="10655888" y="8769878"/>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3" name="Rounded Rectangle 32">
            <a:extLst>
              <a:ext uri="{FF2B5EF4-FFF2-40B4-BE49-F238E27FC236}">
                <a16:creationId xmlns:a16="http://schemas.microsoft.com/office/drawing/2014/main" id="{B92BBC83-78CA-BE44-EC3F-7BE575CA0DA6}"/>
              </a:ext>
            </a:extLst>
          </p:cNvPr>
          <p:cNvSpPr/>
          <p:nvPr/>
        </p:nvSpPr>
        <p:spPr>
          <a:xfrm>
            <a:off x="11334576" y="8769878"/>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4" name="Rounded Rectangle 33">
            <a:extLst>
              <a:ext uri="{FF2B5EF4-FFF2-40B4-BE49-F238E27FC236}">
                <a16:creationId xmlns:a16="http://schemas.microsoft.com/office/drawing/2014/main" id="{C44A437F-A7AA-85F6-0A7A-BF65F0BB17EE}"/>
              </a:ext>
            </a:extLst>
          </p:cNvPr>
          <p:cNvSpPr/>
          <p:nvPr/>
        </p:nvSpPr>
        <p:spPr>
          <a:xfrm>
            <a:off x="12013265" y="8769878"/>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35" name="Rounded Rectangle 34">
            <a:extLst>
              <a:ext uri="{FF2B5EF4-FFF2-40B4-BE49-F238E27FC236}">
                <a16:creationId xmlns:a16="http://schemas.microsoft.com/office/drawing/2014/main" id="{F5E58EC9-8C3C-B047-DBF8-68570F08301E}"/>
              </a:ext>
            </a:extLst>
          </p:cNvPr>
          <p:cNvSpPr/>
          <p:nvPr/>
        </p:nvSpPr>
        <p:spPr>
          <a:xfrm>
            <a:off x="12691953" y="8769878"/>
            <a:ext cx="525225" cy="527384"/>
          </a:xfrm>
          <a:prstGeom prst="roundRect">
            <a:avLst/>
          </a:prstGeom>
          <a:gradFill flip="none" rotWithShape="1">
            <a:gsLst>
              <a:gs pos="0">
                <a:schemeClr val="bg1">
                  <a:lumMod val="75000"/>
                  <a:lumOff val="25000"/>
                </a:schemeClr>
              </a:gs>
              <a:gs pos="83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p>
        </p:txBody>
      </p:sp>
      <p:sp>
        <p:nvSpPr>
          <p:cNvPr id="62" name="Up-down Arrow 61">
            <a:extLst>
              <a:ext uri="{FF2B5EF4-FFF2-40B4-BE49-F238E27FC236}">
                <a16:creationId xmlns:a16="http://schemas.microsoft.com/office/drawing/2014/main" id="{125175A0-403A-B9D2-2D61-097DBF97B97D}"/>
              </a:ext>
            </a:extLst>
          </p:cNvPr>
          <p:cNvSpPr/>
          <p:nvPr/>
        </p:nvSpPr>
        <p:spPr>
          <a:xfrm rot="5400000">
            <a:off x="11248784" y="4773622"/>
            <a:ext cx="696810" cy="3239975"/>
          </a:xfrm>
          <a:prstGeom prst="upDown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100" name="TextBox 4099">
            <a:extLst>
              <a:ext uri="{FF2B5EF4-FFF2-40B4-BE49-F238E27FC236}">
                <a16:creationId xmlns:a16="http://schemas.microsoft.com/office/drawing/2014/main" id="{9516131A-E453-1F2D-4F8B-880F0C13EA73}"/>
              </a:ext>
            </a:extLst>
          </p:cNvPr>
          <p:cNvSpPr txBox="1"/>
          <p:nvPr/>
        </p:nvSpPr>
        <p:spPr>
          <a:xfrm>
            <a:off x="11033165" y="6208892"/>
            <a:ext cx="1018164" cy="323165"/>
          </a:xfrm>
          <a:prstGeom prst="rect">
            <a:avLst/>
          </a:prstGeom>
          <a:noFill/>
        </p:spPr>
        <p:txBody>
          <a:bodyPr wrap="none" rtlCol="0">
            <a:spAutoFit/>
          </a:bodyPr>
          <a:lstStyle/>
          <a:p>
            <a:r>
              <a:rPr lang="en-NL" sz="1500"/>
              <a:t>Workloads</a:t>
            </a:r>
          </a:p>
        </p:txBody>
      </p:sp>
      <p:sp>
        <p:nvSpPr>
          <p:cNvPr id="4101" name="TextBox 4100">
            <a:extLst>
              <a:ext uri="{FF2B5EF4-FFF2-40B4-BE49-F238E27FC236}">
                <a16:creationId xmlns:a16="http://schemas.microsoft.com/office/drawing/2014/main" id="{D6C556F6-E843-2DA9-7BAE-33B6F356F6A8}"/>
              </a:ext>
            </a:extLst>
          </p:cNvPr>
          <p:cNvSpPr txBox="1"/>
          <p:nvPr/>
        </p:nvSpPr>
        <p:spPr>
          <a:xfrm>
            <a:off x="13262630" y="1993154"/>
            <a:ext cx="4505553" cy="1384995"/>
          </a:xfrm>
          <a:prstGeom prst="rect">
            <a:avLst/>
          </a:prstGeom>
          <a:noFill/>
        </p:spPr>
        <p:txBody>
          <a:bodyPr wrap="square" rtlCol="0">
            <a:spAutoFit/>
          </a:bodyPr>
          <a:lstStyle/>
          <a:p>
            <a:pPr algn="l"/>
            <a:r>
              <a:rPr lang="en-NL" sz="2100">
                <a:latin typeface="IBM Plex Sans" charset="0"/>
                <a:ea typeface="IBM Plex Sans" charset="0"/>
                <a:cs typeface="IBM Plex Sans" charset="0"/>
              </a:rPr>
              <a:t>We assemble and meet every day at work to plan and discuss todays work at the customer site. </a:t>
            </a:r>
          </a:p>
          <a:p>
            <a:pPr algn="l"/>
            <a:r>
              <a:rPr lang="en-NL" sz="2100">
                <a:latin typeface="IBM Plex Sans" charset="0"/>
                <a:ea typeface="IBM Plex Sans" charset="0"/>
                <a:cs typeface="IBM Plex Sans" charset="0"/>
              </a:rPr>
              <a:t>We then all leave to do the job…..</a:t>
            </a:r>
          </a:p>
        </p:txBody>
      </p:sp>
      <p:pic>
        <p:nvPicPr>
          <p:cNvPr id="59" name="Graphic 58" descr="Building outline">
            <a:extLst>
              <a:ext uri="{FF2B5EF4-FFF2-40B4-BE49-F238E27FC236}">
                <a16:creationId xmlns:a16="http://schemas.microsoft.com/office/drawing/2014/main" id="{F36F9896-9BE4-965C-BF38-DD95650920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444256" y="3349526"/>
            <a:ext cx="1171158" cy="1171158"/>
          </a:xfrm>
          <a:prstGeom prst="rect">
            <a:avLst/>
          </a:prstGeom>
        </p:spPr>
      </p:pic>
      <p:pic>
        <p:nvPicPr>
          <p:cNvPr id="4119" name="Graphic 4118" descr="Car outline">
            <a:extLst>
              <a:ext uri="{FF2B5EF4-FFF2-40B4-BE49-F238E27FC236}">
                <a16:creationId xmlns:a16="http://schemas.microsoft.com/office/drawing/2014/main" id="{BB50BE04-F434-7D3C-42B9-3C20A7CA18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77480" y="3986282"/>
            <a:ext cx="559139" cy="559139"/>
          </a:xfrm>
          <a:prstGeom prst="rect">
            <a:avLst/>
          </a:prstGeom>
        </p:spPr>
      </p:pic>
      <p:pic>
        <p:nvPicPr>
          <p:cNvPr id="4121" name="Graphic 4120" descr="City outline">
            <a:extLst>
              <a:ext uri="{FF2B5EF4-FFF2-40B4-BE49-F238E27FC236}">
                <a16:creationId xmlns:a16="http://schemas.microsoft.com/office/drawing/2014/main" id="{C5CF5D37-B19E-028F-465B-55DFFC274B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721034" y="3300303"/>
            <a:ext cx="1371957" cy="1371957"/>
          </a:xfrm>
          <a:prstGeom prst="rect">
            <a:avLst/>
          </a:prstGeom>
        </p:spPr>
      </p:pic>
      <p:pic>
        <p:nvPicPr>
          <p:cNvPr id="4122" name="Graphic 4121" descr="Car outline">
            <a:extLst>
              <a:ext uri="{FF2B5EF4-FFF2-40B4-BE49-F238E27FC236}">
                <a16:creationId xmlns:a16="http://schemas.microsoft.com/office/drawing/2014/main" id="{0F8B9A1B-9318-045C-2CDC-D2B3E3C93F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08859" y="3996073"/>
            <a:ext cx="559139" cy="559139"/>
          </a:xfrm>
          <a:prstGeom prst="rect">
            <a:avLst/>
          </a:prstGeom>
        </p:spPr>
      </p:pic>
      <p:sp>
        <p:nvSpPr>
          <p:cNvPr id="58" name="TextBox 57">
            <a:extLst>
              <a:ext uri="{FF2B5EF4-FFF2-40B4-BE49-F238E27FC236}">
                <a16:creationId xmlns:a16="http://schemas.microsoft.com/office/drawing/2014/main" id="{9674FE3B-10A7-EF4C-55A2-D86D4BDF7AC4}"/>
              </a:ext>
            </a:extLst>
          </p:cNvPr>
          <p:cNvSpPr txBox="1"/>
          <p:nvPr/>
        </p:nvSpPr>
        <p:spPr>
          <a:xfrm>
            <a:off x="13819949" y="6467946"/>
            <a:ext cx="4379725" cy="738664"/>
          </a:xfrm>
          <a:prstGeom prst="rect">
            <a:avLst/>
          </a:prstGeom>
          <a:noFill/>
        </p:spPr>
        <p:txBody>
          <a:bodyPr wrap="none" rtlCol="0">
            <a:spAutoFit/>
          </a:bodyPr>
          <a:lstStyle/>
          <a:p>
            <a:pPr algn="l"/>
            <a:r>
              <a:rPr lang="en-NL" sz="2100">
                <a:latin typeface="IBM Plex Sans" charset="0"/>
                <a:ea typeface="IBM Plex Sans" charset="0"/>
                <a:cs typeface="IBM Plex Sans" charset="0"/>
              </a:rPr>
              <a:t>Preferably RISC based processors:</a:t>
            </a:r>
          </a:p>
          <a:p>
            <a:pPr algn="l"/>
            <a:r>
              <a:rPr lang="en-NL" sz="2100">
                <a:latin typeface="IBM Plex Sans" charset="0"/>
                <a:ea typeface="IBM Plex Sans" charset="0"/>
                <a:cs typeface="IBM Plex Sans" charset="0"/>
              </a:rPr>
              <a:t>CISC is 50-75% LESS EFFICIENT</a:t>
            </a:r>
          </a:p>
        </p:txBody>
      </p:sp>
      <p:sp>
        <p:nvSpPr>
          <p:cNvPr id="4120" name="TextBox 4119">
            <a:extLst>
              <a:ext uri="{FF2B5EF4-FFF2-40B4-BE49-F238E27FC236}">
                <a16:creationId xmlns:a16="http://schemas.microsoft.com/office/drawing/2014/main" id="{94C472B5-8071-8615-E478-0269510320DC}"/>
              </a:ext>
            </a:extLst>
          </p:cNvPr>
          <p:cNvSpPr txBox="1"/>
          <p:nvPr/>
        </p:nvSpPr>
        <p:spPr>
          <a:xfrm>
            <a:off x="2103805" y="9297261"/>
            <a:ext cx="1595309" cy="415498"/>
          </a:xfrm>
          <a:prstGeom prst="rect">
            <a:avLst/>
          </a:prstGeom>
          <a:noFill/>
        </p:spPr>
        <p:txBody>
          <a:bodyPr wrap="none" rtlCol="0">
            <a:spAutoFit/>
          </a:bodyPr>
          <a:lstStyle/>
          <a:p>
            <a:pPr algn="l"/>
            <a:r>
              <a:rPr lang="en-NL" sz="2100">
                <a:latin typeface="IBM Plex Sans" charset="0"/>
                <a:ea typeface="IBM Plex Sans" charset="0"/>
                <a:cs typeface="IBM Plex Sans" charset="0"/>
              </a:rPr>
              <a:t>Pizza boxes</a:t>
            </a:r>
          </a:p>
        </p:txBody>
      </p:sp>
      <p:sp>
        <p:nvSpPr>
          <p:cNvPr id="4123" name="TextBox 4122">
            <a:extLst>
              <a:ext uri="{FF2B5EF4-FFF2-40B4-BE49-F238E27FC236}">
                <a16:creationId xmlns:a16="http://schemas.microsoft.com/office/drawing/2014/main" id="{4C787840-0653-DB34-881C-71BA8DBA9644}"/>
              </a:ext>
            </a:extLst>
          </p:cNvPr>
          <p:cNvSpPr txBox="1"/>
          <p:nvPr/>
        </p:nvSpPr>
        <p:spPr>
          <a:xfrm>
            <a:off x="6158378" y="9297260"/>
            <a:ext cx="2638864" cy="415498"/>
          </a:xfrm>
          <a:prstGeom prst="rect">
            <a:avLst/>
          </a:prstGeom>
          <a:noFill/>
        </p:spPr>
        <p:txBody>
          <a:bodyPr wrap="none" rtlCol="0">
            <a:spAutoFit/>
          </a:bodyPr>
          <a:lstStyle/>
          <a:p>
            <a:pPr algn="l"/>
            <a:r>
              <a:rPr lang="en-NL" sz="2100">
                <a:latin typeface="IBM Plex Sans" charset="0"/>
                <a:ea typeface="IBM Plex Sans" charset="0"/>
                <a:cs typeface="IBM Plex Sans" charset="0"/>
              </a:rPr>
              <a:t>An enterprise server</a:t>
            </a:r>
          </a:p>
        </p:txBody>
      </p:sp>
    </p:spTree>
    <p:extLst>
      <p:ext uri="{BB962C8B-B14F-4D97-AF65-F5344CB8AC3E}">
        <p14:creationId xmlns:p14="http://schemas.microsoft.com/office/powerpoint/2010/main" val="22403919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9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09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12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12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2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27"/>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2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2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33"/>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3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5"/>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6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410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9" presetClass="entr" presetSubtype="0" fill="hold" nodeType="clickEffect">
                                  <p:stCondLst>
                                    <p:cond delay="0"/>
                                  </p:stCondLst>
                                  <p:childTnLst>
                                    <p:set>
                                      <p:cBhvr>
                                        <p:cTn id="176" dur="1" fill="hold">
                                          <p:stCondLst>
                                            <p:cond delay="0"/>
                                          </p:stCondLst>
                                        </p:cTn>
                                        <p:tgtEl>
                                          <p:spTgt spid="4097"/>
                                        </p:tgtEl>
                                        <p:attrNameLst>
                                          <p:attrName>style.visibility</p:attrName>
                                        </p:attrNameLst>
                                      </p:cBhvr>
                                      <p:to>
                                        <p:strVal val="visible"/>
                                      </p:to>
                                    </p:set>
                                    <p:animEffect transition="in" filter="dissolve">
                                      <p:cBhvr>
                                        <p:cTn id="177" dur="500"/>
                                        <p:tgtEl>
                                          <p:spTgt spid="4097"/>
                                        </p:tgtEl>
                                      </p:cBhvr>
                                    </p:animEffect>
                                  </p:childTnLst>
                                </p:cTn>
                              </p:par>
                              <p:par>
                                <p:cTn id="178" presetID="1" presetClass="entr" presetSubtype="0" fill="hold" grpId="0" nodeType="withEffect">
                                  <p:stCondLst>
                                    <p:cond delay="0"/>
                                  </p:stCondLst>
                                  <p:childTnLst>
                                    <p:set>
                                      <p:cBhvr>
                                        <p:cTn id="179"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57" grpId="0" animBg="1"/>
      <p:bldP spid="60" grpId="0" animBg="1"/>
      <p:bldP spid="61" grpId="0" animBg="1"/>
      <p:bldP spid="63" grpId="0" animBg="1"/>
      <p:bldP spid="4096" grpId="0"/>
      <p:bldP spid="9" grpId="0" animBg="1"/>
      <p:bldP spid="10" grpId="0" animBg="1"/>
      <p:bldP spid="11" grpId="0" animBg="1"/>
      <p:bldP spid="12" grpId="0" animBg="1"/>
      <p:bldP spid="13" grpId="0" animBg="1"/>
      <p:bldP spid="14" grpId="0" animBg="1"/>
      <p:bldP spid="15" grpId="0" animBg="1"/>
      <p:bldP spid="16"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62" grpId="0" animBg="1"/>
      <p:bldP spid="4100" grpId="0"/>
      <p:bldP spid="58" grpId="0"/>
      <p:bldP spid="4120" grpId="0"/>
      <p:bldP spid="41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IBM Cloud - Wikipedia">
            <a:extLst>
              <a:ext uri="{FF2B5EF4-FFF2-40B4-BE49-F238E27FC236}">
                <a16:creationId xmlns:a16="http://schemas.microsoft.com/office/drawing/2014/main" id="{CB4DFE0F-9218-2E9A-A643-8FD85B9F8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147" y="6172200"/>
            <a:ext cx="2364648" cy="167692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7CAA19C-805D-8E93-7EE7-F56F296971ED}"/>
              </a:ext>
            </a:extLst>
          </p:cNvPr>
          <p:cNvSpPr>
            <a:spLocks noGrp="1"/>
          </p:cNvSpPr>
          <p:nvPr>
            <p:ph type="sldNum" sz="quarter" idx="11"/>
          </p:nvPr>
        </p:nvSpPr>
        <p:spPr/>
        <p:txBody>
          <a:bodyPr/>
          <a:lstStyle/>
          <a:p>
            <a:fld id="{D291749D-195F-C54A-8C39-4661B08738CF}" type="slidenum">
              <a:rPr lang="en-US" smtClean="0"/>
              <a:t>19</a:t>
            </a:fld>
            <a:endParaRPr lang="en-US"/>
          </a:p>
        </p:txBody>
      </p:sp>
      <p:sp>
        <p:nvSpPr>
          <p:cNvPr id="5" name="TextBox 4">
            <a:extLst>
              <a:ext uri="{FF2B5EF4-FFF2-40B4-BE49-F238E27FC236}">
                <a16:creationId xmlns:a16="http://schemas.microsoft.com/office/drawing/2014/main" id="{D2A42771-DA1F-817F-1341-C9B134DBA25D}"/>
              </a:ext>
            </a:extLst>
          </p:cNvPr>
          <p:cNvSpPr txBox="1"/>
          <p:nvPr/>
        </p:nvSpPr>
        <p:spPr>
          <a:xfrm>
            <a:off x="743489" y="4734603"/>
            <a:ext cx="3125508" cy="2246769"/>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rIns="91439">
            <a:spAutoFit/>
          </a:bodyPr>
          <a:lstStyle/>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Waste</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Data Centres</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Cooling</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Electricity Supply</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Servers</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Water</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Building Materials</a:t>
            </a:r>
          </a:p>
        </p:txBody>
      </p:sp>
      <p:sp>
        <p:nvSpPr>
          <p:cNvPr id="6" name="TextBox 17">
            <a:extLst>
              <a:ext uri="{FF2B5EF4-FFF2-40B4-BE49-F238E27FC236}">
                <a16:creationId xmlns:a16="http://schemas.microsoft.com/office/drawing/2014/main" id="{AB882944-C4CB-05E1-882A-0B1F094A837C}"/>
              </a:ext>
            </a:extLst>
          </p:cNvPr>
          <p:cNvSpPr txBox="1"/>
          <p:nvPr/>
        </p:nvSpPr>
        <p:spPr>
          <a:xfrm>
            <a:off x="13221097" y="4734603"/>
            <a:ext cx="4165277" cy="1938992"/>
          </a:xfrm>
          <a:prstGeom prst="rect">
            <a:avLst/>
          </a:prstGeom>
          <a:solidFill>
            <a:srgbClr val="FFFFFF"/>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rIns="91439">
            <a:spAutoFit/>
          </a:bodyPr>
          <a:lstStyle/>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Platform Deployments &amp; Scaling</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Software Application Design</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Data Design &amp; Usage</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Data Storage</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Code Efficiency</a:t>
            </a:r>
          </a:p>
          <a:p>
            <a:pPr marL="257175" indent="-257175" defTabSz="1462910" hangingPunct="0">
              <a:buFont typeface="Arial" panose="020B0604020202020204" pitchFamily="34" charset="0"/>
              <a:buChar char="•"/>
              <a:defRPr sz="2000">
                <a:solidFill>
                  <a:srgbClr val="FFFFFF"/>
                </a:solidFill>
              </a:defRPr>
            </a:pPr>
            <a:r>
              <a:rPr lang="en-GB" kern="0">
                <a:solidFill>
                  <a:srgbClr val="000000">
                    <a:lumMod val="50000"/>
                    <a:lumOff val="50000"/>
                  </a:srgbClr>
                </a:solidFill>
                <a:latin typeface="IBM Plex Sans" panose="020B0503050203000203" pitchFamily="34" charset="0"/>
                <a:ea typeface="Amazon Ember"/>
                <a:cs typeface="Amazon Ember"/>
                <a:sym typeface="Amazon Ember"/>
              </a:rPr>
              <a:t>Utilization &amp; Scaling</a:t>
            </a:r>
            <a:endParaRPr lang="en-GB" sz="2400" kern="0">
              <a:solidFill>
                <a:srgbClr val="000000">
                  <a:lumMod val="50000"/>
                  <a:lumOff val="50000"/>
                </a:srgbClr>
              </a:solidFill>
              <a:latin typeface="IBM Plex Sans" panose="020B0503050203000203" pitchFamily="34" charset="0"/>
              <a:ea typeface="Amazon Ember"/>
              <a:cs typeface="Amazon Ember"/>
              <a:sym typeface="Amazon Ember"/>
            </a:endParaRPr>
          </a:p>
        </p:txBody>
      </p:sp>
      <p:sp>
        <p:nvSpPr>
          <p:cNvPr id="12" name="Left-right Arrow 11">
            <a:extLst>
              <a:ext uri="{FF2B5EF4-FFF2-40B4-BE49-F238E27FC236}">
                <a16:creationId xmlns:a16="http://schemas.microsoft.com/office/drawing/2014/main" id="{61E976D4-6F6A-85B3-21D8-9311490E615E}"/>
              </a:ext>
            </a:extLst>
          </p:cNvPr>
          <p:cNvSpPr/>
          <p:nvPr/>
        </p:nvSpPr>
        <p:spPr bwMode="auto">
          <a:xfrm>
            <a:off x="6014765" y="2842000"/>
            <a:ext cx="5884397" cy="1246496"/>
          </a:xfrm>
          <a:prstGeom prst="leftRightArrow">
            <a:avLst/>
          </a:prstGeom>
          <a:solidFill>
            <a:srgbClr val="0070C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028975">
              <a:defRPr/>
            </a:pPr>
            <a:r>
              <a:rPr lang="en-GB" sz="2400" b="1">
                <a:solidFill>
                  <a:srgbClr val="FFFFFF"/>
                </a:solidFill>
                <a:latin typeface="IBM Plex Sans" charset="0"/>
                <a:ea typeface="IBM Plex Sans" charset="0"/>
                <a:cs typeface="IBM Plex Sans" charset="0"/>
              </a:rPr>
              <a:t>Sustainability</a:t>
            </a:r>
            <a:r>
              <a:rPr lang="en-GB" sz="1650">
                <a:solidFill>
                  <a:srgbClr val="FFFFFF"/>
                </a:solidFill>
                <a:latin typeface="IBM Plex Sans" charset="0"/>
                <a:ea typeface="IBM Plex Sans" charset="0"/>
                <a:cs typeface="IBM Plex Sans" charset="0"/>
              </a:rPr>
              <a:t> is a </a:t>
            </a:r>
            <a:r>
              <a:rPr lang="en-GB" sz="2400" b="1" u="sng">
                <a:solidFill>
                  <a:srgbClr val="FFFFFF"/>
                </a:solidFill>
                <a:latin typeface="IBM Plex Sans" charset="0"/>
                <a:ea typeface="IBM Plex Sans" charset="0"/>
                <a:cs typeface="IBM Plex Sans" charset="0"/>
              </a:rPr>
              <a:t>SHARED</a:t>
            </a:r>
            <a:r>
              <a:rPr lang="en-GB" sz="1650">
                <a:solidFill>
                  <a:srgbClr val="FFFFFF"/>
                </a:solidFill>
                <a:latin typeface="IBM Plex Sans" charset="0"/>
                <a:ea typeface="IBM Plex Sans" charset="0"/>
                <a:cs typeface="IBM Plex Sans" charset="0"/>
              </a:rPr>
              <a:t> responsibility</a:t>
            </a:r>
          </a:p>
        </p:txBody>
      </p:sp>
      <p:sp>
        <p:nvSpPr>
          <p:cNvPr id="13" name="TextBox 17">
            <a:extLst>
              <a:ext uri="{FF2B5EF4-FFF2-40B4-BE49-F238E27FC236}">
                <a16:creationId xmlns:a16="http://schemas.microsoft.com/office/drawing/2014/main" id="{07E6428D-6A5C-C3C5-AEAB-68A166A9183F}"/>
              </a:ext>
            </a:extLst>
          </p:cNvPr>
          <p:cNvSpPr txBox="1"/>
          <p:nvPr/>
        </p:nvSpPr>
        <p:spPr>
          <a:xfrm>
            <a:off x="741783" y="2848321"/>
            <a:ext cx="4979196" cy="17543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rIns="91439">
            <a:spAutoFit/>
          </a:bodyPr>
          <a:lstStyle/>
          <a:p>
            <a:pPr defTabSz="1462910" hangingPunct="0">
              <a:defRPr sz="2000">
                <a:solidFill>
                  <a:srgbClr val="FFFFFF"/>
                </a:solidFill>
              </a:defRPr>
            </a:pPr>
            <a:r>
              <a:rPr lang="en-GB" sz="3600" b="1" kern="0">
                <a:solidFill>
                  <a:srgbClr val="EC912C"/>
                </a:solidFill>
                <a:latin typeface="IBM Plex Sans" panose="020B0503050203000203" pitchFamily="34" charset="0"/>
                <a:ea typeface="Amazon Ember"/>
                <a:cs typeface="Amazon Ember"/>
                <a:sym typeface="Amazon Ember"/>
              </a:rPr>
              <a:t>AWS, Azure, IBM, Google…</a:t>
            </a:r>
            <a:r>
              <a:rPr lang="en-GB" sz="2201" kern="0">
                <a:solidFill>
                  <a:srgbClr val="FFFFFF"/>
                </a:solidFill>
                <a:latin typeface="IBM Plex Sans" panose="020B0503050203000203" pitchFamily="34" charset="0"/>
                <a:ea typeface="Amazon Ember"/>
                <a:cs typeface="Amazon Ember"/>
                <a:sym typeface="Amazon Ember"/>
              </a:rPr>
              <a:t> </a:t>
            </a:r>
            <a:r>
              <a:rPr lang="en-GB" sz="2201" kern="0">
                <a:solidFill>
                  <a:srgbClr val="000000">
                    <a:lumMod val="85000"/>
                    <a:lumOff val="15000"/>
                  </a:srgbClr>
                </a:solidFill>
                <a:latin typeface="IBM Plex Sans" panose="020B0503050203000203" pitchFamily="34" charset="0"/>
                <a:ea typeface="Amazon Ember"/>
                <a:cs typeface="Amazon Ember"/>
                <a:sym typeface="Amazon Ember"/>
              </a:rPr>
              <a:t>is responsible for sustainability</a:t>
            </a:r>
            <a:r>
              <a:rPr lang="en-GB" sz="2201" kern="0">
                <a:solidFill>
                  <a:srgbClr val="FFFFFF"/>
                </a:solidFill>
                <a:latin typeface="IBM Plex Sans" panose="020B0503050203000203" pitchFamily="34" charset="0"/>
                <a:ea typeface="Amazon Ember"/>
                <a:cs typeface="Amazon Ember"/>
                <a:sym typeface="Amazon Ember"/>
              </a:rPr>
              <a:t> </a:t>
            </a:r>
            <a:r>
              <a:rPr lang="en-GB" sz="3600" b="1" u="sng" kern="0">
                <a:solidFill>
                  <a:srgbClr val="EC912C"/>
                </a:solidFill>
                <a:latin typeface="IBM Plex Sans" panose="020B0503050203000203" pitchFamily="34" charset="0"/>
                <a:ea typeface="Amazon Ember"/>
                <a:cs typeface="Amazon Ember"/>
                <a:sym typeface="Amazon Ember"/>
              </a:rPr>
              <a:t>OF</a:t>
            </a:r>
            <a:r>
              <a:rPr lang="en-GB" sz="2201" kern="0">
                <a:solidFill>
                  <a:srgbClr val="FB9B03"/>
                </a:solidFill>
                <a:latin typeface="IBM Plex Sans" panose="020B0503050203000203" pitchFamily="34" charset="0"/>
                <a:ea typeface="Amazon Ember"/>
                <a:cs typeface="Amazon Ember"/>
                <a:sym typeface="Amazon Ember"/>
              </a:rPr>
              <a:t> </a:t>
            </a:r>
            <a:r>
              <a:rPr lang="en-GB" sz="2201" kern="0">
                <a:solidFill>
                  <a:srgbClr val="000000">
                    <a:lumMod val="85000"/>
                    <a:lumOff val="15000"/>
                  </a:srgbClr>
                </a:solidFill>
                <a:latin typeface="IBM Plex Sans" panose="020B0503050203000203" pitchFamily="34" charset="0"/>
                <a:ea typeface="Amazon Ember"/>
                <a:cs typeface="Amazon Ember"/>
                <a:sym typeface="Amazon Ember"/>
              </a:rPr>
              <a:t>the cloud</a:t>
            </a:r>
          </a:p>
        </p:txBody>
      </p:sp>
      <p:sp>
        <p:nvSpPr>
          <p:cNvPr id="14" name="TextBox 17">
            <a:extLst>
              <a:ext uri="{FF2B5EF4-FFF2-40B4-BE49-F238E27FC236}">
                <a16:creationId xmlns:a16="http://schemas.microsoft.com/office/drawing/2014/main" id="{40AFD9B7-F4E4-1182-DC0B-0E5FA581F9D0}"/>
              </a:ext>
            </a:extLst>
          </p:cNvPr>
          <p:cNvSpPr txBox="1"/>
          <p:nvPr/>
        </p:nvSpPr>
        <p:spPr>
          <a:xfrm>
            <a:off x="12470403" y="3017645"/>
            <a:ext cx="4742613" cy="1200329"/>
          </a:xfrm>
          <a:prstGeom prst="rect">
            <a:avLst/>
          </a:prstGeom>
          <a:ln w="12700">
            <a:no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rIns="91439">
            <a:spAutoFit/>
          </a:bodyPr>
          <a:lstStyle/>
          <a:p>
            <a:pPr defTabSz="1462910" hangingPunct="0">
              <a:defRPr sz="2000">
                <a:solidFill>
                  <a:srgbClr val="FFFFFF"/>
                </a:solidFill>
              </a:defRPr>
            </a:pPr>
            <a:r>
              <a:rPr lang="en-GB" sz="3600" b="1" kern="0">
                <a:solidFill>
                  <a:srgbClr val="027DBC"/>
                </a:solidFill>
                <a:latin typeface="IBM Plex Sans" panose="020B0503050203000203" pitchFamily="34" charset="0"/>
                <a:ea typeface="Amazon Ember"/>
                <a:cs typeface="Amazon Ember"/>
                <a:sym typeface="Amazon Ember"/>
              </a:rPr>
              <a:t>Customer</a:t>
            </a:r>
            <a:r>
              <a:rPr lang="en-GB" sz="2201" b="1" kern="0">
                <a:solidFill>
                  <a:srgbClr val="FB9B03"/>
                </a:solidFill>
                <a:latin typeface="IBM Plex Sans" panose="020B0503050203000203" pitchFamily="34" charset="0"/>
                <a:ea typeface="Amazon Ember"/>
                <a:cs typeface="Amazon Ember"/>
                <a:sym typeface="Amazon Ember"/>
              </a:rPr>
              <a:t> </a:t>
            </a:r>
            <a:r>
              <a:rPr lang="en-GB" sz="2201" kern="0">
                <a:solidFill>
                  <a:srgbClr val="FFFFFF"/>
                </a:solidFill>
                <a:latin typeface="IBM Plex Sans" panose="020B0503050203000203" pitchFamily="34" charset="0"/>
                <a:ea typeface="Amazon Ember"/>
                <a:cs typeface="Amazon Ember"/>
                <a:sym typeface="Amazon Ember"/>
              </a:rPr>
              <a:t> </a:t>
            </a:r>
            <a:r>
              <a:rPr lang="en-GB" sz="2201" kern="0">
                <a:solidFill>
                  <a:srgbClr val="000000">
                    <a:lumMod val="85000"/>
                    <a:lumOff val="15000"/>
                  </a:srgbClr>
                </a:solidFill>
                <a:latin typeface="IBM Plex Sans" panose="020B0503050203000203" pitchFamily="34" charset="0"/>
                <a:ea typeface="Amazon Ember"/>
                <a:cs typeface="Amazon Ember"/>
                <a:sym typeface="Amazon Ember"/>
              </a:rPr>
              <a:t>is responsible for</a:t>
            </a:r>
            <a:br>
              <a:rPr lang="en-GB" sz="2201" kern="0">
                <a:solidFill>
                  <a:srgbClr val="000000">
                    <a:lumMod val="85000"/>
                    <a:lumOff val="15000"/>
                  </a:srgbClr>
                </a:solidFill>
                <a:latin typeface="IBM Plex Sans" panose="020B0503050203000203" pitchFamily="34" charset="0"/>
                <a:ea typeface="Amazon Ember"/>
                <a:cs typeface="Amazon Ember"/>
                <a:sym typeface="Amazon Ember"/>
              </a:rPr>
            </a:br>
            <a:r>
              <a:rPr lang="en-GB" sz="2201" kern="0">
                <a:solidFill>
                  <a:srgbClr val="000000">
                    <a:lumMod val="85000"/>
                    <a:lumOff val="15000"/>
                  </a:srgbClr>
                </a:solidFill>
                <a:latin typeface="IBM Plex Sans" panose="020B0503050203000203" pitchFamily="34" charset="0"/>
                <a:ea typeface="Amazon Ember"/>
                <a:cs typeface="Amazon Ember"/>
                <a:sym typeface="Amazon Ember"/>
              </a:rPr>
              <a:t>sustainability</a:t>
            </a:r>
            <a:r>
              <a:rPr lang="en-GB" sz="2201" kern="0">
                <a:solidFill>
                  <a:srgbClr val="FFFFFF"/>
                </a:solidFill>
                <a:latin typeface="IBM Plex Sans" panose="020B0503050203000203" pitchFamily="34" charset="0"/>
                <a:ea typeface="Amazon Ember"/>
                <a:cs typeface="Amazon Ember"/>
                <a:sym typeface="Amazon Ember"/>
              </a:rPr>
              <a:t> </a:t>
            </a:r>
            <a:r>
              <a:rPr lang="en-GB" sz="3600" b="1" u="sng" kern="0">
                <a:solidFill>
                  <a:srgbClr val="027DBC"/>
                </a:solidFill>
                <a:latin typeface="IBM Plex Sans" panose="020B0503050203000203" pitchFamily="34" charset="0"/>
                <a:ea typeface="Amazon Ember"/>
                <a:cs typeface="Amazon Ember"/>
                <a:sym typeface="Amazon Ember"/>
              </a:rPr>
              <a:t>IN</a:t>
            </a:r>
            <a:r>
              <a:rPr lang="en-GB" sz="2201" kern="0">
                <a:solidFill>
                  <a:srgbClr val="027DBC"/>
                </a:solidFill>
                <a:latin typeface="IBM Plex Sans" panose="020B0503050203000203" pitchFamily="34" charset="0"/>
                <a:ea typeface="Amazon Ember"/>
                <a:cs typeface="Amazon Ember"/>
                <a:sym typeface="Amazon Ember"/>
              </a:rPr>
              <a:t> </a:t>
            </a:r>
            <a:r>
              <a:rPr lang="en-GB" sz="2201" kern="0">
                <a:solidFill>
                  <a:srgbClr val="000000">
                    <a:lumMod val="85000"/>
                    <a:lumOff val="15000"/>
                  </a:srgbClr>
                </a:solidFill>
                <a:latin typeface="IBM Plex Sans" panose="020B0503050203000203" pitchFamily="34" charset="0"/>
                <a:ea typeface="Amazon Ember"/>
                <a:cs typeface="Amazon Ember"/>
                <a:sym typeface="Amazon Ember"/>
              </a:rPr>
              <a:t>the cloud</a:t>
            </a:r>
          </a:p>
        </p:txBody>
      </p:sp>
      <p:sp>
        <p:nvSpPr>
          <p:cNvPr id="2" name="TextBox 1">
            <a:extLst>
              <a:ext uri="{FF2B5EF4-FFF2-40B4-BE49-F238E27FC236}">
                <a16:creationId xmlns:a16="http://schemas.microsoft.com/office/drawing/2014/main" id="{45A646ED-3CE2-FFE5-2144-8D4863DD075A}"/>
              </a:ext>
            </a:extLst>
          </p:cNvPr>
          <p:cNvSpPr txBox="1"/>
          <p:nvPr/>
        </p:nvSpPr>
        <p:spPr>
          <a:xfrm>
            <a:off x="1031009" y="350721"/>
            <a:ext cx="17098241" cy="923330"/>
          </a:xfrm>
          <a:prstGeom prst="rect">
            <a:avLst/>
          </a:prstGeom>
          <a:noFill/>
        </p:spPr>
        <p:txBody>
          <a:bodyPr wrap="square" rtlCol="0">
            <a:spAutoFit/>
          </a:bodyPr>
          <a:lstStyle/>
          <a:p>
            <a:pPr algn="l"/>
            <a:r>
              <a:rPr lang="en-NL" sz="2700">
                <a:latin typeface="IBM Plex Sans" charset="0"/>
                <a:ea typeface="IBM Plex Sans" charset="0"/>
                <a:cs typeface="IBM Plex Sans" charset="0"/>
              </a:rPr>
              <a:t>If you’re organisation is not responsible for housing or hosting of IT systems it does not mean you are dismissed from (a shared) responsibity for sustainability aspects (Niklas Sundberg)  </a:t>
            </a:r>
          </a:p>
        </p:txBody>
      </p:sp>
      <p:pic>
        <p:nvPicPr>
          <p:cNvPr id="5122" name="Picture 2" descr="Getting started with Microsoft Azure Cloud|Digital Transformation Hub">
            <a:extLst>
              <a:ext uri="{FF2B5EF4-FFF2-40B4-BE49-F238E27FC236}">
                <a16:creationId xmlns:a16="http://schemas.microsoft.com/office/drawing/2014/main" id="{0FE8E91A-C575-17D6-07D0-8081BED67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656" y="5080846"/>
            <a:ext cx="3125508" cy="195894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w Kentik Helps Assess AWS Visibility | Kentik Blog">
            <a:extLst>
              <a:ext uri="{FF2B5EF4-FFF2-40B4-BE49-F238E27FC236}">
                <a16:creationId xmlns:a16="http://schemas.microsoft.com/office/drawing/2014/main" id="{FC84FED7-AAE8-DFF8-5092-178807F37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298" y="3772014"/>
            <a:ext cx="2967540" cy="19251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oogle Cloud Partnering With Lendlease on 'Built World' | Datamation">
            <a:extLst>
              <a:ext uri="{FF2B5EF4-FFF2-40B4-BE49-F238E27FC236}">
                <a16:creationId xmlns:a16="http://schemas.microsoft.com/office/drawing/2014/main" id="{9081A176-FE77-94B2-99D1-E48A6E38A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1968" y="4784273"/>
            <a:ext cx="2465613" cy="24656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CEADA2-16C8-7C1C-F1FC-13F99D87D009}"/>
              </a:ext>
            </a:extLst>
          </p:cNvPr>
          <p:cNvSpPr txBox="1"/>
          <p:nvPr/>
        </p:nvSpPr>
        <p:spPr>
          <a:xfrm>
            <a:off x="1290759" y="8026660"/>
            <a:ext cx="14889423" cy="1708160"/>
          </a:xfrm>
          <a:prstGeom prst="rect">
            <a:avLst/>
          </a:prstGeom>
          <a:noFill/>
        </p:spPr>
        <p:txBody>
          <a:bodyPr wrap="square" rtlCol="0">
            <a:spAutoFit/>
          </a:bodyPr>
          <a:lstStyle/>
          <a:p>
            <a:pPr algn="l"/>
            <a:r>
              <a:rPr lang="en-NL" sz="2100">
                <a:latin typeface="IBM Plex Sans" charset="0"/>
                <a:ea typeface="IBM Plex Sans" charset="0"/>
                <a:cs typeface="IBM Plex Sans" charset="0"/>
              </a:rPr>
              <a:t>Think differently: Which sustainability requirements do users have for cloud services? OR What do cloud service providers expect from the</a:t>
            </a:r>
            <a:r>
              <a:rPr lang="en-GB" sz="2100" err="1">
                <a:latin typeface="IBM Plex Sans" charset="0"/>
                <a:ea typeface="IBM Plex Sans" charset="0"/>
                <a:cs typeface="IBM Plex Sans" charset="0"/>
              </a:rPr>
              <a:t>ir</a:t>
            </a:r>
            <a:r>
              <a:rPr lang="en-NL" sz="2100">
                <a:latin typeface="IBM Plex Sans" charset="0"/>
                <a:ea typeface="IBM Plex Sans" charset="0"/>
                <a:cs typeface="IBM Plex Sans" charset="0"/>
              </a:rPr>
              <a:t> customers? </a:t>
            </a:r>
          </a:p>
          <a:p>
            <a:pPr marL="514350" indent="-514350">
              <a:buFont typeface="+mj-lt"/>
              <a:buAutoNum type="arabicPeriod"/>
            </a:pPr>
            <a:r>
              <a:rPr lang="en-NL" sz="2100">
                <a:latin typeface="IBM Plex Sans" charset="0"/>
                <a:ea typeface="IBM Plex Sans" charset="0"/>
                <a:cs typeface="IBM Plex Sans" charset="0"/>
              </a:rPr>
              <a:t>What sort of company is the user? =&gt; impact on pricing when onboarding without sustainability agreement.</a:t>
            </a:r>
          </a:p>
          <a:p>
            <a:pPr marL="514350" indent="-514350">
              <a:buFont typeface="+mj-lt"/>
              <a:buAutoNum type="arabicPeriod"/>
            </a:pPr>
            <a:r>
              <a:rPr lang="en-NL" sz="2100">
                <a:latin typeface="IBM Plex Sans" charset="0"/>
                <a:ea typeface="IBM Plex Sans" charset="0"/>
                <a:cs typeface="IBM Plex Sans" charset="0"/>
              </a:rPr>
              <a:t>Standard offerings from cloud provider to improve sustainability efforts from customer</a:t>
            </a:r>
          </a:p>
          <a:p>
            <a:pPr marL="514350" indent="-514350">
              <a:buFont typeface="+mj-lt"/>
              <a:buAutoNum type="arabicPeriod"/>
            </a:pPr>
            <a:endParaRPr lang="en-NL" sz="2100">
              <a:latin typeface="IBM Plex Sans" charset="0"/>
              <a:ea typeface="IBM Plex Sans" charset="0"/>
              <a:cs typeface="IBM Plex Sans" charset="0"/>
            </a:endParaRPr>
          </a:p>
        </p:txBody>
      </p:sp>
    </p:spTree>
    <p:extLst>
      <p:ext uri="{BB962C8B-B14F-4D97-AF65-F5344CB8AC3E}">
        <p14:creationId xmlns:p14="http://schemas.microsoft.com/office/powerpoint/2010/main" val="148029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TextBox 2"/>
          <p:cNvSpPr txBox="1"/>
          <p:nvPr/>
        </p:nvSpPr>
        <p:spPr>
          <a:xfrm>
            <a:off x="2829036" y="1492007"/>
            <a:ext cx="4181246" cy="973472"/>
          </a:xfrm>
          <a:prstGeom prst="rect">
            <a:avLst/>
          </a:prstGeom>
        </p:spPr>
        <p:txBody>
          <a:bodyPr lIns="0" tIns="0" rIns="0" bIns="0" rtlCol="0" anchor="t">
            <a:spAutoFit/>
          </a:bodyPr>
          <a:lstStyle/>
          <a:p>
            <a:pPr marL="0" lvl="0" indent="0" algn="l">
              <a:lnSpc>
                <a:spcPts val="8280"/>
              </a:lnSpc>
              <a:spcBef>
                <a:spcPct val="0"/>
              </a:spcBef>
            </a:pPr>
            <a:r>
              <a:rPr lang="en-US" sz="6000" spc="588">
                <a:solidFill>
                  <a:srgbClr val="35744F"/>
                </a:solidFill>
                <a:latin typeface="Arial Bold"/>
              </a:rPr>
              <a:t>Welkom!</a:t>
            </a:r>
          </a:p>
        </p:txBody>
      </p:sp>
      <p:sp>
        <p:nvSpPr>
          <p:cNvPr id="4" name="TextBox 4"/>
          <p:cNvSpPr txBox="1"/>
          <p:nvPr/>
        </p:nvSpPr>
        <p:spPr>
          <a:xfrm>
            <a:off x="5975061" y="2734691"/>
            <a:ext cx="11083289" cy="1006238"/>
          </a:xfrm>
          <a:prstGeom prst="rect">
            <a:avLst/>
          </a:prstGeom>
        </p:spPr>
        <p:txBody>
          <a:bodyPr wrap="square" lIns="0" tIns="0" rIns="0" bIns="0" rtlCol="0" anchor="t">
            <a:spAutoFit/>
          </a:bodyPr>
          <a:lstStyle/>
          <a:p>
            <a:pPr>
              <a:lnSpc>
                <a:spcPts val="4139"/>
              </a:lnSpc>
              <a:spcBef>
                <a:spcPct val="0"/>
              </a:spcBef>
            </a:pPr>
            <a:r>
              <a:rPr lang="en-US" sz="2950" spc="293">
                <a:solidFill>
                  <a:srgbClr val="397D5A"/>
                </a:solidFill>
                <a:latin typeface="Arial Bold"/>
                <a:cs typeface="Arial Bold"/>
              </a:rPr>
              <a:t>Het webinar </a:t>
            </a:r>
            <a:r>
              <a:rPr lang="en-US" sz="2950" spc="293" err="1">
                <a:solidFill>
                  <a:srgbClr val="397D5A"/>
                </a:solidFill>
                <a:latin typeface="Arial Bold"/>
                <a:cs typeface="Arial Bold"/>
              </a:rPr>
              <a:t>wordt</a:t>
            </a:r>
            <a:r>
              <a:rPr lang="en-US" sz="2950" spc="293">
                <a:solidFill>
                  <a:srgbClr val="397D5A"/>
                </a:solidFill>
                <a:latin typeface="Arial Bold"/>
                <a:cs typeface="Arial Bold"/>
              </a:rPr>
              <a:t> </a:t>
            </a:r>
            <a:r>
              <a:rPr lang="en-US" sz="2950" spc="293" err="1">
                <a:solidFill>
                  <a:srgbClr val="397D5A"/>
                </a:solidFill>
                <a:latin typeface="Arial Bold"/>
                <a:cs typeface="Arial Bold"/>
              </a:rPr>
              <a:t>opgenomen</a:t>
            </a:r>
            <a:r>
              <a:rPr lang="en-US" sz="2950" spc="293">
                <a:solidFill>
                  <a:srgbClr val="397D5A"/>
                </a:solidFill>
                <a:latin typeface="Arial Bold"/>
                <a:cs typeface="Arial Bold"/>
              </a:rPr>
              <a:t> </a:t>
            </a:r>
            <a:r>
              <a:rPr lang="en-US" sz="2950" spc="293" err="1">
                <a:solidFill>
                  <a:srgbClr val="397D5A"/>
                </a:solidFill>
                <a:latin typeface="Arial Bold"/>
                <a:cs typeface="Arial Bold"/>
              </a:rPr>
              <a:t>en</a:t>
            </a:r>
            <a:r>
              <a:rPr lang="en-US" sz="2950" spc="293">
                <a:solidFill>
                  <a:srgbClr val="397D5A"/>
                </a:solidFill>
                <a:latin typeface="Arial Bold"/>
                <a:cs typeface="Arial Bold"/>
              </a:rPr>
              <a:t> </a:t>
            </a:r>
            <a:r>
              <a:rPr lang="en-US" sz="2950" spc="293" err="1">
                <a:solidFill>
                  <a:srgbClr val="397D5A"/>
                </a:solidFill>
                <a:latin typeface="Arial Bold"/>
                <a:cs typeface="Arial Bold"/>
              </a:rPr>
              <a:t>naderhand</a:t>
            </a:r>
            <a:r>
              <a:rPr lang="en-US" sz="2950" spc="293">
                <a:solidFill>
                  <a:srgbClr val="397D5A"/>
                </a:solidFill>
                <a:latin typeface="Arial Bold"/>
                <a:cs typeface="Arial Bold"/>
              </a:rPr>
              <a:t> op het </a:t>
            </a:r>
            <a:r>
              <a:rPr lang="en-US" sz="2950" spc="293" err="1">
                <a:solidFill>
                  <a:srgbClr val="397D5A"/>
                </a:solidFill>
                <a:latin typeface="Arial Bold"/>
                <a:cs typeface="Arial Bold"/>
              </a:rPr>
              <a:t>Youtube</a:t>
            </a:r>
            <a:r>
              <a:rPr lang="en-US" sz="2950" spc="293">
                <a:solidFill>
                  <a:srgbClr val="397D5A"/>
                </a:solidFill>
                <a:latin typeface="Arial Bold"/>
                <a:cs typeface="Arial Bold"/>
              </a:rPr>
              <a:t> </a:t>
            </a:r>
            <a:r>
              <a:rPr lang="en-US" sz="2950" spc="293" err="1">
                <a:solidFill>
                  <a:srgbClr val="397D5A"/>
                </a:solidFill>
                <a:latin typeface="Arial Bold"/>
                <a:cs typeface="Arial Bold"/>
              </a:rPr>
              <a:t>kanaal</a:t>
            </a:r>
            <a:r>
              <a:rPr lang="en-US" sz="2950" spc="293">
                <a:solidFill>
                  <a:srgbClr val="397D5A"/>
                </a:solidFill>
                <a:latin typeface="Arial Bold"/>
                <a:cs typeface="Arial Bold"/>
              </a:rPr>
              <a:t> van de NCDD </a:t>
            </a:r>
            <a:r>
              <a:rPr lang="en-US" sz="2950" spc="293" err="1">
                <a:solidFill>
                  <a:srgbClr val="397D5A"/>
                </a:solidFill>
                <a:latin typeface="Arial Bold"/>
                <a:cs typeface="Arial Bold"/>
              </a:rPr>
              <a:t>geplaatst</a:t>
            </a:r>
            <a:r>
              <a:rPr lang="en-US" sz="2950" spc="293">
                <a:solidFill>
                  <a:srgbClr val="397D5A"/>
                </a:solidFill>
                <a:latin typeface="Arial Bold"/>
                <a:cs typeface="Arial Bold"/>
              </a:rPr>
              <a:t>.</a:t>
            </a:r>
          </a:p>
        </p:txBody>
      </p:sp>
      <p:sp>
        <p:nvSpPr>
          <p:cNvPr id="7" name="TextBox 7"/>
          <p:cNvSpPr txBox="1"/>
          <p:nvPr/>
        </p:nvSpPr>
        <p:spPr>
          <a:xfrm>
            <a:off x="5998152" y="4275905"/>
            <a:ext cx="11060199" cy="1532022"/>
          </a:xfrm>
          <a:prstGeom prst="rect">
            <a:avLst/>
          </a:prstGeom>
        </p:spPr>
        <p:txBody>
          <a:bodyPr wrap="square" lIns="0" tIns="0" rIns="0" bIns="0" rtlCol="0" anchor="t">
            <a:spAutoFit/>
          </a:bodyPr>
          <a:lstStyle/>
          <a:p>
            <a:pPr>
              <a:lnSpc>
                <a:spcPts val="4139"/>
              </a:lnSpc>
              <a:spcBef>
                <a:spcPct val="0"/>
              </a:spcBef>
            </a:pPr>
            <a:r>
              <a:rPr lang="en-US" sz="2950" spc="293">
                <a:solidFill>
                  <a:srgbClr val="397D5A"/>
                </a:solidFill>
                <a:latin typeface="Arial Bold"/>
                <a:cs typeface="Arial Bold"/>
              </a:rPr>
              <a:t>Laat je camera </a:t>
            </a:r>
            <a:r>
              <a:rPr lang="en-US" sz="2950" spc="293" err="1">
                <a:solidFill>
                  <a:srgbClr val="397D5A"/>
                </a:solidFill>
                <a:latin typeface="Arial Bold"/>
                <a:cs typeface="Arial Bold"/>
              </a:rPr>
              <a:t>en</a:t>
            </a:r>
            <a:r>
              <a:rPr lang="en-US" sz="2950" spc="293">
                <a:solidFill>
                  <a:srgbClr val="397D5A"/>
                </a:solidFill>
                <a:latin typeface="Arial Bold"/>
                <a:cs typeface="Arial Bold"/>
              </a:rPr>
              <a:t> </a:t>
            </a:r>
            <a:r>
              <a:rPr lang="en-US" sz="2950" spc="293" err="1">
                <a:solidFill>
                  <a:srgbClr val="397D5A"/>
                </a:solidFill>
                <a:latin typeface="Arial Bold"/>
                <a:cs typeface="Arial Bold"/>
              </a:rPr>
              <a:t>microfoon</a:t>
            </a:r>
            <a:r>
              <a:rPr lang="en-US" sz="2950" spc="293">
                <a:solidFill>
                  <a:srgbClr val="397D5A"/>
                </a:solidFill>
                <a:latin typeface="Arial Bold"/>
                <a:cs typeface="Arial Bold"/>
              </a:rPr>
              <a:t> </a:t>
            </a:r>
            <a:r>
              <a:rPr lang="en-US" sz="2950" spc="293" err="1">
                <a:solidFill>
                  <a:srgbClr val="397D5A"/>
                </a:solidFill>
                <a:latin typeface="Arial Bold"/>
                <a:cs typeface="Arial Bold"/>
              </a:rPr>
              <a:t>uit</a:t>
            </a:r>
            <a:r>
              <a:rPr lang="en-US" sz="2950" spc="293">
                <a:solidFill>
                  <a:srgbClr val="397D5A"/>
                </a:solidFill>
                <a:latin typeface="Arial Bold"/>
                <a:cs typeface="Arial Bold"/>
              </a:rPr>
              <a:t> </a:t>
            </a:r>
            <a:r>
              <a:rPr lang="en-US" sz="2950" spc="293" err="1">
                <a:solidFill>
                  <a:srgbClr val="397D5A"/>
                </a:solidFill>
                <a:latin typeface="Arial Bold"/>
                <a:cs typeface="Arial Bold"/>
              </a:rPr>
              <a:t>tijdens</a:t>
            </a:r>
            <a:r>
              <a:rPr lang="en-US" sz="2950" spc="293">
                <a:solidFill>
                  <a:srgbClr val="397D5A"/>
                </a:solidFill>
                <a:latin typeface="Arial Bold"/>
                <a:cs typeface="Arial Bold"/>
              </a:rPr>
              <a:t> de </a:t>
            </a:r>
            <a:r>
              <a:rPr lang="en-US" sz="2950" spc="293" err="1">
                <a:solidFill>
                  <a:srgbClr val="397D5A"/>
                </a:solidFill>
                <a:latin typeface="Arial Bold"/>
                <a:cs typeface="Arial Bold"/>
              </a:rPr>
              <a:t>presentatie</a:t>
            </a:r>
            <a:r>
              <a:rPr lang="en-US" sz="2950" spc="293">
                <a:solidFill>
                  <a:srgbClr val="397D5A"/>
                </a:solidFill>
                <a:latin typeface="Arial Bold"/>
                <a:cs typeface="Arial Bold"/>
              </a:rPr>
              <a:t>, zo </a:t>
            </a:r>
            <a:r>
              <a:rPr lang="en-US" sz="2950" spc="293" err="1">
                <a:solidFill>
                  <a:srgbClr val="397D5A"/>
                </a:solidFill>
                <a:latin typeface="Arial Bold"/>
                <a:cs typeface="Arial Bold"/>
              </a:rPr>
              <a:t>kan</a:t>
            </a:r>
            <a:r>
              <a:rPr lang="en-US" sz="2950" spc="293">
                <a:solidFill>
                  <a:srgbClr val="397D5A"/>
                </a:solidFill>
                <a:latin typeface="Arial Bold"/>
                <a:cs typeface="Arial Bold"/>
              </a:rPr>
              <a:t> </a:t>
            </a:r>
            <a:r>
              <a:rPr lang="en-US" sz="2950" spc="293" err="1">
                <a:solidFill>
                  <a:srgbClr val="397D5A"/>
                </a:solidFill>
                <a:latin typeface="Arial Bold"/>
                <a:cs typeface="Arial Bold"/>
              </a:rPr>
              <a:t>iedereen</a:t>
            </a:r>
            <a:r>
              <a:rPr lang="en-US" sz="2950" spc="293">
                <a:solidFill>
                  <a:srgbClr val="397D5A"/>
                </a:solidFill>
                <a:latin typeface="Arial Bold"/>
                <a:cs typeface="Arial Bold"/>
              </a:rPr>
              <a:t> de </a:t>
            </a:r>
            <a:r>
              <a:rPr lang="en-US" sz="2950" spc="293" err="1">
                <a:solidFill>
                  <a:srgbClr val="397D5A"/>
                </a:solidFill>
                <a:latin typeface="Arial Bold"/>
                <a:cs typeface="Arial Bold"/>
              </a:rPr>
              <a:t>presentatie</a:t>
            </a:r>
            <a:r>
              <a:rPr lang="en-US" sz="2950" spc="293">
                <a:solidFill>
                  <a:srgbClr val="397D5A"/>
                </a:solidFill>
                <a:latin typeface="Arial Bold"/>
                <a:cs typeface="Arial Bold"/>
              </a:rPr>
              <a:t> </a:t>
            </a:r>
            <a:r>
              <a:rPr lang="en-US" sz="2950" spc="293" err="1">
                <a:solidFill>
                  <a:srgbClr val="397D5A"/>
                </a:solidFill>
                <a:latin typeface="Arial Bold"/>
                <a:cs typeface="Arial Bold"/>
              </a:rPr>
              <a:t>goed</a:t>
            </a:r>
            <a:r>
              <a:rPr lang="en-US" sz="2950" spc="293">
                <a:solidFill>
                  <a:srgbClr val="397D5A"/>
                </a:solidFill>
                <a:latin typeface="Arial Bold"/>
                <a:cs typeface="Arial Bold"/>
              </a:rPr>
              <a:t> </a:t>
            </a:r>
            <a:r>
              <a:rPr lang="en-US" sz="2950" spc="293" err="1">
                <a:solidFill>
                  <a:srgbClr val="397D5A"/>
                </a:solidFill>
                <a:latin typeface="Arial Bold"/>
                <a:cs typeface="Arial Bold"/>
              </a:rPr>
              <a:t>zien</a:t>
            </a:r>
            <a:r>
              <a:rPr lang="en-US" sz="2950" spc="293">
                <a:solidFill>
                  <a:srgbClr val="397D5A"/>
                </a:solidFill>
                <a:latin typeface="Arial Bold"/>
                <a:cs typeface="Arial Bold"/>
              </a:rPr>
              <a:t> </a:t>
            </a:r>
            <a:r>
              <a:rPr lang="en-US" sz="2950" spc="293" err="1">
                <a:solidFill>
                  <a:srgbClr val="397D5A"/>
                </a:solidFill>
                <a:latin typeface="Arial Bold"/>
                <a:cs typeface="Arial Bold"/>
              </a:rPr>
              <a:t>en</a:t>
            </a:r>
            <a:r>
              <a:rPr lang="en-US" sz="2950" spc="293">
                <a:solidFill>
                  <a:srgbClr val="397D5A"/>
                </a:solidFill>
                <a:latin typeface="Arial Bold"/>
                <a:cs typeface="Arial Bold"/>
              </a:rPr>
              <a:t> </a:t>
            </a:r>
            <a:r>
              <a:rPr lang="en-US" sz="2950" spc="293" err="1">
                <a:solidFill>
                  <a:srgbClr val="397D5A"/>
                </a:solidFill>
                <a:latin typeface="Arial Bold"/>
                <a:cs typeface="Arial Bold"/>
              </a:rPr>
              <a:t>horen</a:t>
            </a:r>
            <a:r>
              <a:rPr lang="en-US" sz="2950" spc="293">
                <a:solidFill>
                  <a:srgbClr val="397D5A"/>
                </a:solidFill>
                <a:latin typeface="Arial Bold"/>
                <a:cs typeface="Arial Bold"/>
              </a:rPr>
              <a:t>.</a:t>
            </a:r>
          </a:p>
        </p:txBody>
      </p:sp>
      <p:sp>
        <p:nvSpPr>
          <p:cNvPr id="9" name="TextBox 9"/>
          <p:cNvSpPr txBox="1"/>
          <p:nvPr/>
        </p:nvSpPr>
        <p:spPr>
          <a:xfrm>
            <a:off x="6009699" y="6396183"/>
            <a:ext cx="8601016" cy="2057807"/>
          </a:xfrm>
          <a:prstGeom prst="rect">
            <a:avLst/>
          </a:prstGeom>
        </p:spPr>
        <p:txBody>
          <a:bodyPr wrap="square" lIns="0" tIns="0" rIns="0" bIns="0" rtlCol="0" anchor="t">
            <a:spAutoFit/>
          </a:bodyPr>
          <a:lstStyle/>
          <a:p>
            <a:pPr>
              <a:lnSpc>
                <a:spcPts val="4139"/>
              </a:lnSpc>
              <a:spcBef>
                <a:spcPct val="0"/>
              </a:spcBef>
            </a:pPr>
            <a:r>
              <a:rPr lang="en-US" sz="2950" spc="293">
                <a:solidFill>
                  <a:srgbClr val="397D5A"/>
                </a:solidFill>
                <a:latin typeface="Arial Bold"/>
                <a:cs typeface="Arial Bold"/>
              </a:rPr>
              <a:t>Stel je </a:t>
            </a:r>
            <a:r>
              <a:rPr lang="en-US" sz="2950" spc="293" err="1">
                <a:solidFill>
                  <a:srgbClr val="397D5A"/>
                </a:solidFill>
                <a:latin typeface="Arial Bold"/>
                <a:cs typeface="Arial Bold"/>
              </a:rPr>
              <a:t>vragen</a:t>
            </a:r>
            <a:r>
              <a:rPr lang="en-US" sz="2950" spc="293">
                <a:solidFill>
                  <a:srgbClr val="397D5A"/>
                </a:solidFill>
                <a:latin typeface="Arial Bold"/>
                <a:cs typeface="Arial Bold"/>
              </a:rPr>
              <a:t> in de chat.</a:t>
            </a:r>
          </a:p>
          <a:p>
            <a:pPr>
              <a:lnSpc>
                <a:spcPts val="4139"/>
              </a:lnSpc>
              <a:spcBef>
                <a:spcPct val="0"/>
              </a:spcBef>
            </a:pPr>
            <a:endParaRPr lang="en-US" sz="2950" spc="293">
              <a:solidFill>
                <a:srgbClr val="397D5A"/>
              </a:solidFill>
              <a:latin typeface="Arial Bold"/>
              <a:cs typeface="Arial Bold"/>
            </a:endParaRPr>
          </a:p>
          <a:p>
            <a:pPr>
              <a:lnSpc>
                <a:spcPts val="4139"/>
              </a:lnSpc>
              <a:spcBef>
                <a:spcPct val="0"/>
              </a:spcBef>
            </a:pPr>
            <a:endParaRPr lang="en-US" sz="2950" spc="293">
              <a:solidFill>
                <a:srgbClr val="397D5A"/>
              </a:solidFill>
              <a:latin typeface="Arial Bold"/>
              <a:cs typeface="Arial Bold"/>
            </a:endParaRPr>
          </a:p>
          <a:p>
            <a:pPr>
              <a:lnSpc>
                <a:spcPts val="4139"/>
              </a:lnSpc>
              <a:spcBef>
                <a:spcPct val="0"/>
              </a:spcBef>
            </a:pPr>
            <a:r>
              <a:rPr lang="en-US" sz="2950" spc="293">
                <a:solidFill>
                  <a:srgbClr val="397D5A"/>
                </a:solidFill>
                <a:latin typeface="Arial Bold"/>
                <a:cs typeface="Arial Bold"/>
              </a:rPr>
              <a:t>Veel </a:t>
            </a:r>
            <a:r>
              <a:rPr lang="en-US" sz="2950" spc="293" err="1">
                <a:solidFill>
                  <a:srgbClr val="397D5A"/>
                </a:solidFill>
                <a:latin typeface="Arial Bold"/>
                <a:cs typeface="Arial Bold"/>
              </a:rPr>
              <a:t>plezier</a:t>
            </a:r>
            <a:r>
              <a:rPr lang="en-US" sz="2950" spc="293">
                <a:solidFill>
                  <a:srgbClr val="397D5A"/>
                </a:solidFill>
                <a:latin typeface="Arial Bold"/>
                <a:cs typeface="Arial Bold"/>
              </a:rPr>
              <a:t>!</a:t>
            </a:r>
          </a:p>
        </p:txBody>
      </p:sp>
      <p:sp>
        <p:nvSpPr>
          <p:cNvPr id="11" name="Freeform 11"/>
          <p:cNvSpPr/>
          <p:nvPr/>
        </p:nvSpPr>
        <p:spPr>
          <a:xfrm rot="-10800000">
            <a:off x="-21771" y="4076700"/>
            <a:ext cx="6443131" cy="6230017"/>
          </a:xfrm>
          <a:custGeom>
            <a:avLst/>
            <a:gdLst/>
            <a:ahLst/>
            <a:cxnLst/>
            <a:rect l="l" t="t" r="r" b="b"/>
            <a:pathLst>
              <a:path w="6443131" h="6230017">
                <a:moveTo>
                  <a:pt x="0" y="0"/>
                </a:moveTo>
                <a:lnTo>
                  <a:pt x="6443131" y="0"/>
                </a:lnTo>
                <a:lnTo>
                  <a:pt x="6443131" y="6230017"/>
                </a:lnTo>
                <a:lnTo>
                  <a:pt x="0" y="6230017"/>
                </a:lnTo>
                <a:lnTo>
                  <a:pt x="0" y="0"/>
                </a:lnTo>
                <a:close/>
              </a:path>
            </a:pathLst>
          </a:custGeom>
          <a:blipFill>
            <a:blip r:embed="rId2"/>
            <a:stretch>
              <a:fillRect l="-236826" b="-95923"/>
            </a:stretch>
          </a:blipFill>
        </p:spPr>
        <p:txBody>
          <a:bodyPr/>
          <a:lstStyle/>
          <a:p>
            <a:endParaRPr lang="nl-N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1b626e963c1_0_16"/>
          <p:cNvSpPr txBox="1">
            <a:spLocks noGrp="1"/>
          </p:cNvSpPr>
          <p:nvPr>
            <p:ph type="title" idx="4294967295"/>
          </p:nvPr>
        </p:nvSpPr>
        <p:spPr>
          <a:xfrm>
            <a:off x="149405" y="444878"/>
            <a:ext cx="17989193" cy="1429754"/>
          </a:xfrm>
          <a:prstGeom prst="rect">
            <a:avLst/>
          </a:prstGeom>
          <a:noFill/>
          <a:ln>
            <a:noFill/>
          </a:ln>
        </p:spPr>
        <p:txBody>
          <a:bodyPr spcFirstLastPara="1" vert="horz" wrap="square" lIns="0" tIns="0" rIns="342857" bIns="0" rtlCol="0" anchor="t" anchorCtr="0">
            <a:noAutofit/>
          </a:bodyPr>
          <a:lstStyle/>
          <a:p>
            <a:pPr>
              <a:spcBef>
                <a:spcPts val="0"/>
              </a:spcBef>
              <a:buClr>
                <a:schemeClr val="lt2"/>
              </a:buClr>
              <a:buSzPts val="6400"/>
            </a:pPr>
            <a:r>
              <a:rPr lang="en-US"/>
              <a:t>Datacenters: New challenges for sustainability</a:t>
            </a:r>
            <a:endParaRPr/>
          </a:p>
        </p:txBody>
      </p:sp>
      <p:sp>
        <p:nvSpPr>
          <p:cNvPr id="3" name="TextBox 2">
            <a:extLst>
              <a:ext uri="{FF2B5EF4-FFF2-40B4-BE49-F238E27FC236}">
                <a16:creationId xmlns:a16="http://schemas.microsoft.com/office/drawing/2014/main" id="{9202015C-062F-AC1B-6800-7D7E3245069F}"/>
              </a:ext>
            </a:extLst>
          </p:cNvPr>
          <p:cNvSpPr txBox="1"/>
          <p:nvPr/>
        </p:nvSpPr>
        <p:spPr>
          <a:xfrm>
            <a:off x="149403" y="2222223"/>
            <a:ext cx="5678175" cy="1061829"/>
          </a:xfrm>
          <a:prstGeom prst="rect">
            <a:avLst/>
          </a:prstGeom>
          <a:noFill/>
        </p:spPr>
        <p:txBody>
          <a:bodyPr wrap="square" rtlCol="0">
            <a:spAutoFit/>
          </a:bodyPr>
          <a:lstStyle/>
          <a:p>
            <a:pPr algn="l"/>
            <a:r>
              <a:rPr lang="en-NL" sz="2100">
                <a:latin typeface="IBM Plex Sans" charset="0"/>
                <a:ea typeface="IBM Plex Sans" charset="0"/>
                <a:cs typeface="IBM Plex Sans" charset="0"/>
              </a:rPr>
              <a:t>New generation applications are demanding much processor capacity and therefore much energy in order to perform!</a:t>
            </a:r>
          </a:p>
        </p:txBody>
      </p:sp>
      <p:sp>
        <p:nvSpPr>
          <p:cNvPr id="9" name="TextBox 8">
            <a:extLst>
              <a:ext uri="{FF2B5EF4-FFF2-40B4-BE49-F238E27FC236}">
                <a16:creationId xmlns:a16="http://schemas.microsoft.com/office/drawing/2014/main" id="{297ABE5F-8879-070C-A3C1-FC5F22AD7858}"/>
              </a:ext>
            </a:extLst>
          </p:cNvPr>
          <p:cNvSpPr txBox="1"/>
          <p:nvPr/>
        </p:nvSpPr>
        <p:spPr>
          <a:xfrm>
            <a:off x="8382098" y="1888410"/>
            <a:ext cx="8203553" cy="1823576"/>
          </a:xfrm>
          <a:prstGeom prst="rect">
            <a:avLst/>
          </a:prstGeom>
          <a:noFill/>
        </p:spPr>
        <p:txBody>
          <a:bodyPr wrap="square" rtlCol="0">
            <a:spAutoFit/>
          </a:bodyPr>
          <a:lstStyle/>
          <a:p>
            <a:pPr algn="l"/>
            <a:r>
              <a:rPr lang="en-GB" sz="1650"/>
              <a:t>Microsoft and </a:t>
            </a:r>
            <a:r>
              <a:rPr lang="en-GB" sz="1650" err="1"/>
              <a:t>OpenAI</a:t>
            </a:r>
            <a:r>
              <a:rPr lang="en-GB" sz="1650"/>
              <a:t> have built a new supercomputer specifically for </a:t>
            </a:r>
            <a:r>
              <a:rPr lang="en-GB" sz="2100">
                <a:solidFill>
                  <a:srgbClr val="FF0000"/>
                </a:solidFill>
                <a:hlinkClick r:id="rId3">
                  <a:extLst>
                    <a:ext uri="{A12FA001-AC4F-418D-AE19-62706E023703}">
                      <ahyp:hlinkClr xmlns:ahyp="http://schemas.microsoft.com/office/drawing/2018/hyperlinkcolor" val="tx"/>
                    </a:ext>
                  </a:extLst>
                </a:hlinkClick>
              </a:rPr>
              <a:t>ChatGPT</a:t>
            </a:r>
            <a:r>
              <a:rPr lang="en-GB" sz="2100">
                <a:solidFill>
                  <a:srgbClr val="FF0000"/>
                </a:solidFill>
              </a:rPr>
              <a:t>.</a:t>
            </a:r>
            <a:endParaRPr lang="en-GB" sz="1650">
              <a:solidFill>
                <a:srgbClr val="FF0000"/>
              </a:solidFill>
            </a:endParaRPr>
          </a:p>
          <a:p>
            <a:pPr algn="l"/>
            <a:endParaRPr lang="en-GB" sz="1650">
              <a:solidFill>
                <a:srgbClr val="222222"/>
              </a:solidFill>
            </a:endParaRPr>
          </a:p>
          <a:p>
            <a:pPr algn="l"/>
            <a:r>
              <a:rPr lang="en-GB" sz="1650">
                <a:solidFill>
                  <a:srgbClr val="222222"/>
                </a:solidFill>
              </a:rPr>
              <a:t>The </a:t>
            </a:r>
            <a:r>
              <a:rPr lang="en-GB" sz="1650"/>
              <a:t>supercomputer </a:t>
            </a:r>
            <a:r>
              <a:rPr lang="en-GB" sz="1650">
                <a:solidFill>
                  <a:srgbClr val="222222"/>
                </a:solidFill>
              </a:rPr>
              <a:t>is located in Redmond, Washington, and contains over </a:t>
            </a:r>
            <a:r>
              <a:rPr lang="en-GB" sz="2100" u="sng">
                <a:solidFill>
                  <a:srgbClr val="FF0000"/>
                </a:solidFill>
              </a:rPr>
              <a:t>285,000</a:t>
            </a:r>
            <a:r>
              <a:rPr lang="en-GB" sz="1650">
                <a:solidFill>
                  <a:srgbClr val="222222"/>
                </a:solidFill>
              </a:rPr>
              <a:t> processor cores and </a:t>
            </a:r>
            <a:r>
              <a:rPr lang="en-GB" sz="2100" u="sng">
                <a:solidFill>
                  <a:srgbClr val="FF0000"/>
                </a:solidFill>
              </a:rPr>
              <a:t>10,000</a:t>
            </a:r>
            <a:r>
              <a:rPr lang="en-GB" sz="1650">
                <a:solidFill>
                  <a:srgbClr val="222222"/>
                </a:solidFill>
              </a:rPr>
              <a:t> graphics cards. First announced almost three years ago, Microsoft </a:t>
            </a:r>
            <a:r>
              <a:rPr lang="en-GB" sz="1650"/>
              <a:t>claimed</a:t>
            </a:r>
            <a:r>
              <a:rPr lang="en-GB" sz="1650">
                <a:solidFill>
                  <a:srgbClr val="222222"/>
                </a:solidFill>
              </a:rPr>
              <a:t> at the time that it was one of the largest supercomputer clusters in the world (2023)</a:t>
            </a:r>
            <a:endParaRPr lang="en-NL" sz="1650">
              <a:ea typeface="IBM Plex Sans" charset="0"/>
              <a:cs typeface="IBM Plex Sans" charset="0"/>
            </a:endParaRPr>
          </a:p>
        </p:txBody>
      </p:sp>
      <p:sp>
        <p:nvSpPr>
          <p:cNvPr id="10" name="Right Arrow 9">
            <a:extLst>
              <a:ext uri="{FF2B5EF4-FFF2-40B4-BE49-F238E27FC236}">
                <a16:creationId xmlns:a16="http://schemas.microsoft.com/office/drawing/2014/main" id="{2C19EAE6-D2B5-B7BC-3BFE-12F8CFE2B5FE}"/>
              </a:ext>
            </a:extLst>
          </p:cNvPr>
          <p:cNvSpPr/>
          <p:nvPr/>
        </p:nvSpPr>
        <p:spPr>
          <a:xfrm>
            <a:off x="6187826" y="1713269"/>
            <a:ext cx="1564674" cy="2126193"/>
          </a:xfrm>
          <a:prstGeom prst="rightArrow">
            <a:avLst/>
          </a:prstGeom>
          <a:solidFill>
            <a:schemeClr val="accent5">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NL" sz="1350"/>
          </a:p>
        </p:txBody>
      </p:sp>
      <p:sp>
        <p:nvSpPr>
          <p:cNvPr id="11" name="Right Arrow 10">
            <a:extLst>
              <a:ext uri="{FF2B5EF4-FFF2-40B4-BE49-F238E27FC236}">
                <a16:creationId xmlns:a16="http://schemas.microsoft.com/office/drawing/2014/main" id="{EF86D923-80A5-CC39-5F09-01AF1EEEC3D9}"/>
              </a:ext>
            </a:extLst>
          </p:cNvPr>
          <p:cNvSpPr/>
          <p:nvPr/>
        </p:nvSpPr>
        <p:spPr>
          <a:xfrm>
            <a:off x="6187826" y="4591874"/>
            <a:ext cx="1564674" cy="2126193"/>
          </a:xfrm>
          <a:prstGeom prst="rightArrow">
            <a:avLst/>
          </a:prstGeom>
          <a:solidFill>
            <a:schemeClr val="accent5">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NL" sz="1350"/>
          </a:p>
        </p:txBody>
      </p:sp>
      <p:sp>
        <p:nvSpPr>
          <p:cNvPr id="12" name="TextBox 11">
            <a:extLst>
              <a:ext uri="{FF2B5EF4-FFF2-40B4-BE49-F238E27FC236}">
                <a16:creationId xmlns:a16="http://schemas.microsoft.com/office/drawing/2014/main" id="{DFE0EDE9-9B0E-6AA9-270F-762CF023FA84}"/>
              </a:ext>
            </a:extLst>
          </p:cNvPr>
          <p:cNvSpPr txBox="1"/>
          <p:nvPr/>
        </p:nvSpPr>
        <p:spPr>
          <a:xfrm>
            <a:off x="149403" y="5100827"/>
            <a:ext cx="5678175" cy="1061829"/>
          </a:xfrm>
          <a:prstGeom prst="rect">
            <a:avLst/>
          </a:prstGeom>
          <a:noFill/>
        </p:spPr>
        <p:txBody>
          <a:bodyPr wrap="square" rtlCol="0">
            <a:spAutoFit/>
          </a:bodyPr>
          <a:lstStyle/>
          <a:p>
            <a:pPr algn="l"/>
            <a:r>
              <a:rPr lang="en-NL" sz="2100">
                <a:latin typeface="IBM Plex Sans" charset="0"/>
                <a:ea typeface="IBM Plex Sans" charset="0"/>
                <a:cs typeface="IBM Plex Sans" charset="0"/>
              </a:rPr>
              <a:t>Cooling datacenters is a science on its own. Can you imagine what cooling is required for the latest and greatest of all?</a:t>
            </a:r>
          </a:p>
        </p:txBody>
      </p:sp>
      <p:sp>
        <p:nvSpPr>
          <p:cNvPr id="14" name="TextBox 13">
            <a:extLst>
              <a:ext uri="{FF2B5EF4-FFF2-40B4-BE49-F238E27FC236}">
                <a16:creationId xmlns:a16="http://schemas.microsoft.com/office/drawing/2014/main" id="{47826A44-DF14-E270-6333-26FDB0C70DF2}"/>
              </a:ext>
            </a:extLst>
          </p:cNvPr>
          <p:cNvSpPr txBox="1"/>
          <p:nvPr/>
        </p:nvSpPr>
        <p:spPr>
          <a:xfrm>
            <a:off x="8382098" y="4801658"/>
            <a:ext cx="8851943" cy="1754326"/>
          </a:xfrm>
          <a:prstGeom prst="rect">
            <a:avLst/>
          </a:prstGeom>
          <a:noFill/>
        </p:spPr>
        <p:txBody>
          <a:bodyPr wrap="square">
            <a:spAutoFit/>
          </a:bodyPr>
          <a:lstStyle/>
          <a:p>
            <a:r>
              <a:rPr lang="en-GB" sz="2100" u="sng">
                <a:solidFill>
                  <a:srgbClr val="FF0000"/>
                </a:solidFill>
              </a:rPr>
              <a:t>Quantum computer</a:t>
            </a:r>
            <a:r>
              <a:rPr lang="en-GB" sz="1650">
                <a:solidFill>
                  <a:srgbClr val="333333"/>
                </a:solidFill>
              </a:rPr>
              <a:t> maker D-Wave keeps core temperatures at -460°F, or </a:t>
            </a:r>
            <a:r>
              <a:rPr lang="en-GB" sz="1650">
                <a:solidFill>
                  <a:srgbClr val="FF0000"/>
                </a:solidFill>
              </a:rPr>
              <a:t>-</a:t>
            </a:r>
            <a:r>
              <a:rPr lang="en-GB" sz="2100" u="sng">
                <a:solidFill>
                  <a:srgbClr val="FF0000"/>
                </a:solidFill>
              </a:rPr>
              <a:t>273°C</a:t>
            </a:r>
            <a:r>
              <a:rPr lang="en-GB" sz="1650">
                <a:solidFill>
                  <a:srgbClr val="333333"/>
                </a:solidFill>
              </a:rPr>
              <a:t>, which is 0.02 degrees away from absolute zero.</a:t>
            </a:r>
          </a:p>
          <a:p>
            <a:endParaRPr lang="en-GB" sz="1650"/>
          </a:p>
          <a:p>
            <a:r>
              <a:rPr lang="en-GB" sz="1650"/>
              <a:t>In IBM’s 50 qubit computer the system gradually cools from four Kelvin — liquid-helium temperatures — to 800 </a:t>
            </a:r>
            <a:r>
              <a:rPr lang="en-GB" sz="1650" err="1"/>
              <a:t>milliKelvin</a:t>
            </a:r>
            <a:r>
              <a:rPr lang="en-GB" sz="1650"/>
              <a:t>, 100 </a:t>
            </a:r>
            <a:r>
              <a:rPr lang="en-GB" sz="1650" err="1"/>
              <a:t>milliKelvin</a:t>
            </a:r>
            <a:r>
              <a:rPr lang="en-GB" sz="1650"/>
              <a:t> and, finally, 10 </a:t>
            </a:r>
            <a:r>
              <a:rPr lang="en-GB" sz="1650" err="1"/>
              <a:t>milliKelvin</a:t>
            </a:r>
            <a:r>
              <a:rPr lang="en-GB" sz="1650"/>
              <a:t>. </a:t>
            </a:r>
          </a:p>
          <a:p>
            <a:r>
              <a:rPr lang="en-GB" sz="1650"/>
              <a:t>That is </a:t>
            </a:r>
            <a:r>
              <a:rPr lang="en-GB" sz="2100">
                <a:solidFill>
                  <a:srgbClr val="FF0000"/>
                </a:solidFill>
              </a:rPr>
              <a:t>10 thousandths of a degree above absolute zero</a:t>
            </a:r>
            <a:r>
              <a:rPr lang="en-GB" sz="1650"/>
              <a:t>.</a:t>
            </a:r>
            <a:endParaRPr lang="en-NL" sz="1650"/>
          </a:p>
        </p:txBody>
      </p:sp>
      <p:pic>
        <p:nvPicPr>
          <p:cNvPr id="5124" name="Picture 4" descr="ESA - Interior of IBM's quantum computer">
            <a:extLst>
              <a:ext uri="{FF2B5EF4-FFF2-40B4-BE49-F238E27FC236}">
                <a16:creationId xmlns:a16="http://schemas.microsoft.com/office/drawing/2014/main" id="{7A6238BD-D546-7671-C025-901479CBE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5" y="6740384"/>
            <a:ext cx="6114866" cy="34405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19E989A-BBB8-1424-8213-D7328017CC2B}"/>
              </a:ext>
            </a:extLst>
          </p:cNvPr>
          <p:cNvPicPr>
            <a:picLocks noChangeAspect="1"/>
          </p:cNvPicPr>
          <p:nvPr/>
        </p:nvPicPr>
        <p:blipFill>
          <a:blip r:embed="rId5"/>
          <a:stretch>
            <a:fillRect/>
          </a:stretch>
        </p:blipFill>
        <p:spPr>
          <a:xfrm>
            <a:off x="10965741" y="7018229"/>
            <a:ext cx="5619909" cy="2586822"/>
          </a:xfrm>
          <a:prstGeom prst="rect">
            <a:avLst/>
          </a:prstGeom>
        </p:spPr>
      </p:pic>
      <p:sp>
        <p:nvSpPr>
          <p:cNvPr id="19" name="TextBox 18">
            <a:extLst>
              <a:ext uri="{FF2B5EF4-FFF2-40B4-BE49-F238E27FC236}">
                <a16:creationId xmlns:a16="http://schemas.microsoft.com/office/drawing/2014/main" id="{EDD67C84-A3A7-A800-F772-7AC39EA919AC}"/>
              </a:ext>
            </a:extLst>
          </p:cNvPr>
          <p:cNvSpPr txBox="1"/>
          <p:nvPr/>
        </p:nvSpPr>
        <p:spPr>
          <a:xfrm>
            <a:off x="7752500" y="8322875"/>
            <a:ext cx="2858051" cy="854080"/>
          </a:xfrm>
          <a:prstGeom prst="rect">
            <a:avLst/>
          </a:prstGeom>
          <a:noFill/>
        </p:spPr>
        <p:txBody>
          <a:bodyPr wrap="square" rtlCol="0">
            <a:spAutoFit/>
          </a:bodyPr>
          <a:lstStyle/>
          <a:p>
            <a:pPr algn="l"/>
            <a:r>
              <a:rPr lang="en-NL" sz="1650">
                <a:latin typeface="IBM Plex Sans" charset="0"/>
                <a:ea typeface="IBM Plex Sans" charset="0"/>
                <a:cs typeface="IBM Plex Sans" charset="0"/>
              </a:rPr>
              <a:t>This goes far beyond traditional cooling techniques!</a:t>
            </a:r>
          </a:p>
        </p:txBody>
      </p:sp>
    </p:spTree>
    <p:extLst>
      <p:ext uri="{BB962C8B-B14F-4D97-AF65-F5344CB8AC3E}">
        <p14:creationId xmlns:p14="http://schemas.microsoft.com/office/powerpoint/2010/main" val="191627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4"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3F26-CFAB-AA93-C2CD-686B0864EE10}"/>
              </a:ext>
            </a:extLst>
          </p:cNvPr>
          <p:cNvSpPr>
            <a:spLocks noGrp="1"/>
          </p:cNvSpPr>
          <p:nvPr>
            <p:ph type="title"/>
          </p:nvPr>
        </p:nvSpPr>
        <p:spPr/>
        <p:txBody>
          <a:bodyPr/>
          <a:lstStyle/>
          <a:p>
            <a:pPr algn="ctr"/>
            <a:br>
              <a:rPr lang="en-NL" sz="4801"/>
            </a:br>
            <a:br>
              <a:rPr lang="en-NL" sz="4801"/>
            </a:br>
            <a:br>
              <a:rPr lang="en-NL" sz="4801"/>
            </a:br>
            <a:br>
              <a:rPr lang="en-NL" sz="4801"/>
            </a:br>
            <a:br>
              <a:rPr lang="en-NL" sz="4801"/>
            </a:br>
            <a:endParaRPr lang="en-NL"/>
          </a:p>
        </p:txBody>
      </p:sp>
      <p:sp>
        <p:nvSpPr>
          <p:cNvPr id="5" name="Slide Number Placeholder 4">
            <a:extLst>
              <a:ext uri="{FF2B5EF4-FFF2-40B4-BE49-F238E27FC236}">
                <a16:creationId xmlns:a16="http://schemas.microsoft.com/office/drawing/2014/main" id="{5F37A4BC-700B-C9AA-5B66-A9C343D8172F}"/>
              </a:ext>
            </a:extLst>
          </p:cNvPr>
          <p:cNvSpPr>
            <a:spLocks noGrp="1"/>
          </p:cNvSpPr>
          <p:nvPr>
            <p:ph type="sldNum" sz="quarter" idx="11"/>
          </p:nvPr>
        </p:nvSpPr>
        <p:spPr/>
        <p:txBody>
          <a:bodyPr/>
          <a:lstStyle/>
          <a:p>
            <a:fld id="{59395FB3-9C97-154F-86B2-7E381B951268}" type="slidenum">
              <a:rPr lang="en-US" smtClean="0"/>
              <a:pPr/>
              <a:t>21</a:t>
            </a:fld>
            <a:endParaRPr lang="en-US"/>
          </a:p>
        </p:txBody>
      </p:sp>
      <p:sp>
        <p:nvSpPr>
          <p:cNvPr id="3" name="Hexagon 2">
            <a:extLst>
              <a:ext uri="{FF2B5EF4-FFF2-40B4-BE49-F238E27FC236}">
                <a16:creationId xmlns:a16="http://schemas.microsoft.com/office/drawing/2014/main" id="{9EDCA9A1-8CF8-12AC-B8B9-D107FDBABF33}"/>
              </a:ext>
            </a:extLst>
          </p:cNvPr>
          <p:cNvSpPr/>
          <p:nvPr/>
        </p:nvSpPr>
        <p:spPr>
          <a:xfrm>
            <a:off x="16075431" y="710291"/>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chemeClr val="accent5">
              <a:lumMod val="60000"/>
              <a:lumOff val="40000"/>
            </a:schemeClr>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Code</a:t>
            </a:r>
            <a:endParaRPr lang="en-NL" sz="2099">
              <a:solidFill>
                <a:schemeClr val="tx1"/>
              </a:solidFill>
              <a:latin typeface="Bradley Hand" pitchFamily="2" charset="77"/>
            </a:endParaRPr>
          </a:p>
        </p:txBody>
      </p:sp>
      <p:pic>
        <p:nvPicPr>
          <p:cNvPr id="4" name="Picture 3">
            <a:extLst>
              <a:ext uri="{FF2B5EF4-FFF2-40B4-BE49-F238E27FC236}">
                <a16:creationId xmlns:a16="http://schemas.microsoft.com/office/drawing/2014/main" id="{76EC193E-D09E-2F82-FEA3-17BB77061B9C}"/>
              </a:ext>
            </a:extLst>
          </p:cNvPr>
          <p:cNvPicPr>
            <a:picLocks noChangeAspect="1"/>
          </p:cNvPicPr>
          <p:nvPr/>
        </p:nvPicPr>
        <p:blipFill>
          <a:blip r:embed="rId3"/>
          <a:stretch>
            <a:fillRect/>
          </a:stretch>
        </p:blipFill>
        <p:spPr>
          <a:xfrm>
            <a:off x="616226" y="1966605"/>
            <a:ext cx="6121365" cy="7024995"/>
          </a:xfrm>
          <a:prstGeom prst="rect">
            <a:avLst/>
          </a:prstGeom>
        </p:spPr>
      </p:pic>
      <p:sp>
        <p:nvSpPr>
          <p:cNvPr id="11" name="Text Placeholder 10">
            <a:extLst>
              <a:ext uri="{FF2B5EF4-FFF2-40B4-BE49-F238E27FC236}">
                <a16:creationId xmlns:a16="http://schemas.microsoft.com/office/drawing/2014/main" id="{41E3F69C-02C8-04FE-D6A9-B62C08F8CD33}"/>
              </a:ext>
            </a:extLst>
          </p:cNvPr>
          <p:cNvSpPr>
            <a:spLocks noGrp="1"/>
          </p:cNvSpPr>
          <p:nvPr>
            <p:ph type="body" sz="quarter" idx="12"/>
          </p:nvPr>
        </p:nvSpPr>
        <p:spPr>
          <a:xfrm>
            <a:off x="9423887" y="402336"/>
            <a:ext cx="8247888" cy="8589264"/>
          </a:xfrm>
        </p:spPr>
        <p:txBody>
          <a:bodyPr/>
          <a:lstStyle/>
          <a:p>
            <a:pPr algn="ctr"/>
            <a:endParaRPr lang="en-NL" sz="3600"/>
          </a:p>
          <a:p>
            <a:pPr algn="ctr"/>
            <a:endParaRPr lang="en-NL" sz="3600"/>
          </a:p>
          <a:p>
            <a:pPr algn="ctr"/>
            <a:endParaRPr lang="en-NL" sz="3600"/>
          </a:p>
          <a:p>
            <a:pPr algn="ctr"/>
            <a:endParaRPr lang="en-NL" sz="3600"/>
          </a:p>
          <a:p>
            <a:pPr algn="ctr"/>
            <a:endParaRPr lang="en-NL" sz="3600"/>
          </a:p>
          <a:p>
            <a:pPr algn="ctr"/>
            <a:r>
              <a:rPr lang="en-NL" sz="3600">
                <a:solidFill>
                  <a:schemeClr val="tx1"/>
                </a:solidFill>
              </a:rPr>
              <a:t>Responsible Code</a:t>
            </a:r>
            <a:endParaRPr lang="en-NL">
              <a:solidFill>
                <a:schemeClr val="tx1"/>
              </a:solidFill>
            </a:endParaRPr>
          </a:p>
        </p:txBody>
      </p:sp>
    </p:spTree>
    <p:extLst>
      <p:ext uri="{BB962C8B-B14F-4D97-AF65-F5344CB8AC3E}">
        <p14:creationId xmlns:p14="http://schemas.microsoft.com/office/powerpoint/2010/main" val="1018517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a:extLst>
              <a:ext uri="{FF2B5EF4-FFF2-40B4-BE49-F238E27FC236}">
                <a16:creationId xmlns:a16="http://schemas.microsoft.com/office/drawing/2014/main" id="{41989E1A-406B-D268-46F4-1E427D8D422C}"/>
              </a:ext>
            </a:extLst>
          </p:cNvPr>
          <p:cNvSpPr/>
          <p:nvPr/>
        </p:nvSpPr>
        <p:spPr>
          <a:xfrm>
            <a:off x="7055742" y="326416"/>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chemeClr val="accent5">
              <a:lumMod val="60000"/>
              <a:lumOff val="40000"/>
            </a:schemeClr>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Code</a:t>
            </a:r>
            <a:endParaRPr lang="en-NL" sz="2099">
              <a:solidFill>
                <a:schemeClr val="tx1"/>
              </a:solidFill>
              <a:latin typeface="Bradley Hand" pitchFamily="2" charset="77"/>
            </a:endParaRPr>
          </a:p>
        </p:txBody>
      </p:sp>
      <p:sp>
        <p:nvSpPr>
          <p:cNvPr id="2" name="Title 1">
            <a:extLst>
              <a:ext uri="{FF2B5EF4-FFF2-40B4-BE49-F238E27FC236}">
                <a16:creationId xmlns:a16="http://schemas.microsoft.com/office/drawing/2014/main" id="{CC92E5BB-E18F-468F-BD06-63B7432B329A}"/>
              </a:ext>
            </a:extLst>
          </p:cNvPr>
          <p:cNvSpPr>
            <a:spLocks noGrp="1"/>
          </p:cNvSpPr>
          <p:nvPr>
            <p:ph type="title"/>
          </p:nvPr>
        </p:nvSpPr>
        <p:spPr>
          <a:xfrm>
            <a:off x="420625" y="402336"/>
            <a:ext cx="6596402" cy="1609344"/>
          </a:xfrm>
        </p:spPr>
        <p:txBody>
          <a:bodyPr/>
          <a:lstStyle/>
          <a:p>
            <a:r>
              <a:rPr lang="en-NL"/>
              <a:t>Efficiency of Programming Languages</a:t>
            </a:r>
          </a:p>
        </p:txBody>
      </p:sp>
      <p:sp>
        <p:nvSpPr>
          <p:cNvPr id="4" name="Slide Number Placeholder 3">
            <a:extLst>
              <a:ext uri="{FF2B5EF4-FFF2-40B4-BE49-F238E27FC236}">
                <a16:creationId xmlns:a16="http://schemas.microsoft.com/office/drawing/2014/main" id="{71A5A7C5-BCCE-2FBE-810B-5FAF881084D4}"/>
              </a:ext>
            </a:extLst>
          </p:cNvPr>
          <p:cNvSpPr>
            <a:spLocks noGrp="1"/>
          </p:cNvSpPr>
          <p:nvPr>
            <p:ph type="sldNum" sz="quarter" idx="11"/>
          </p:nvPr>
        </p:nvSpPr>
        <p:spPr/>
        <p:txBody>
          <a:bodyPr/>
          <a:lstStyle/>
          <a:p>
            <a:fld id="{59395FB3-9C97-154F-86B2-7E381B951268}" type="slidenum">
              <a:rPr lang="en-US" smtClean="0"/>
              <a:pPr/>
              <a:t>22</a:t>
            </a:fld>
            <a:endParaRPr lang="en-US"/>
          </a:p>
        </p:txBody>
      </p:sp>
      <p:pic>
        <p:nvPicPr>
          <p:cNvPr id="7" name="Picture 6">
            <a:extLst>
              <a:ext uri="{FF2B5EF4-FFF2-40B4-BE49-F238E27FC236}">
                <a16:creationId xmlns:a16="http://schemas.microsoft.com/office/drawing/2014/main" id="{2ACC0660-DC67-45EC-1367-561FB06E4390}"/>
              </a:ext>
            </a:extLst>
          </p:cNvPr>
          <p:cNvPicPr>
            <a:picLocks noChangeAspect="1"/>
          </p:cNvPicPr>
          <p:nvPr/>
        </p:nvPicPr>
        <p:blipFill>
          <a:blip r:embed="rId3"/>
          <a:stretch>
            <a:fillRect/>
          </a:stretch>
        </p:blipFill>
        <p:spPr>
          <a:xfrm>
            <a:off x="8970823" y="134066"/>
            <a:ext cx="8859842" cy="9915245"/>
          </a:xfrm>
          <a:prstGeom prst="rect">
            <a:avLst/>
          </a:prstGeom>
        </p:spPr>
      </p:pic>
      <p:sp>
        <p:nvSpPr>
          <p:cNvPr id="9" name="TextBox 8">
            <a:extLst>
              <a:ext uri="{FF2B5EF4-FFF2-40B4-BE49-F238E27FC236}">
                <a16:creationId xmlns:a16="http://schemas.microsoft.com/office/drawing/2014/main" id="{D1FE8758-7F0A-DFD5-0DB5-003F4DD312EC}"/>
              </a:ext>
            </a:extLst>
          </p:cNvPr>
          <p:cNvSpPr txBox="1"/>
          <p:nvPr/>
        </p:nvSpPr>
        <p:spPr>
          <a:xfrm>
            <a:off x="420624" y="8834067"/>
            <a:ext cx="9372600" cy="346249"/>
          </a:xfrm>
          <a:prstGeom prst="rect">
            <a:avLst/>
          </a:prstGeom>
          <a:noFill/>
        </p:spPr>
        <p:txBody>
          <a:bodyPr wrap="square">
            <a:spAutoFit/>
          </a:bodyPr>
          <a:lstStyle/>
          <a:p>
            <a:r>
              <a:rPr lang="en-NL" sz="1650"/>
              <a:t>https://thenewstack.io/which-programming-languages-use-the-least-electricity/</a:t>
            </a:r>
          </a:p>
        </p:txBody>
      </p:sp>
      <p:sp>
        <p:nvSpPr>
          <p:cNvPr id="11" name="TextBox 10">
            <a:extLst>
              <a:ext uri="{FF2B5EF4-FFF2-40B4-BE49-F238E27FC236}">
                <a16:creationId xmlns:a16="http://schemas.microsoft.com/office/drawing/2014/main" id="{1CF41EB0-A66E-C75B-9AEF-73772986C37C}"/>
              </a:ext>
            </a:extLst>
          </p:cNvPr>
          <p:cNvSpPr txBox="1"/>
          <p:nvPr/>
        </p:nvSpPr>
        <p:spPr>
          <a:xfrm>
            <a:off x="394966" y="3234339"/>
            <a:ext cx="4087979" cy="2308324"/>
          </a:xfrm>
          <a:prstGeom prst="rect">
            <a:avLst/>
          </a:prstGeom>
          <a:noFill/>
        </p:spPr>
        <p:txBody>
          <a:bodyPr wrap="none" rtlCol="0">
            <a:spAutoFit/>
          </a:bodyPr>
          <a:lstStyle/>
          <a:p>
            <a:pPr marL="685800" indent="-685800">
              <a:buFont typeface="Arial" panose="020B0604020202020204" pitchFamily="34" charset="0"/>
              <a:buChar char="•"/>
            </a:pPr>
            <a:r>
              <a:rPr lang="en-NL" sz="4800">
                <a:latin typeface="IBM Plex Sans" charset="0"/>
                <a:ea typeface="IBM Plex Sans" charset="0"/>
                <a:cs typeface="IBM Plex Sans" charset="0"/>
              </a:rPr>
              <a:t>Compiled</a:t>
            </a:r>
          </a:p>
          <a:p>
            <a:pPr marL="685800" indent="-685800">
              <a:buFont typeface="Arial" panose="020B0604020202020204" pitchFamily="34" charset="0"/>
              <a:buChar char="•"/>
            </a:pPr>
            <a:endParaRPr lang="en-NL" sz="4800">
              <a:latin typeface="IBM Plex Sans" charset="0"/>
              <a:ea typeface="IBM Plex Sans" charset="0"/>
              <a:cs typeface="IBM Plex Sans" charset="0"/>
            </a:endParaRPr>
          </a:p>
          <a:p>
            <a:pPr marL="685800" indent="-685800">
              <a:buFont typeface="Arial" panose="020B0604020202020204" pitchFamily="34" charset="0"/>
              <a:buChar char="•"/>
            </a:pPr>
            <a:r>
              <a:rPr lang="en-NL" sz="4800">
                <a:latin typeface="IBM Plex Sans" charset="0"/>
                <a:ea typeface="IBM Plex Sans" charset="0"/>
                <a:cs typeface="IBM Plex Sans" charset="0"/>
              </a:rPr>
              <a:t>Interpreted</a:t>
            </a:r>
          </a:p>
        </p:txBody>
      </p:sp>
    </p:spTree>
    <p:extLst>
      <p:ext uri="{BB962C8B-B14F-4D97-AF65-F5344CB8AC3E}">
        <p14:creationId xmlns:p14="http://schemas.microsoft.com/office/powerpoint/2010/main" val="443762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B2403C-18F8-F369-7619-3DA4D24F5A77}"/>
              </a:ext>
            </a:extLst>
          </p:cNvPr>
          <p:cNvSpPr>
            <a:spLocks noGrp="1"/>
          </p:cNvSpPr>
          <p:nvPr>
            <p:ph type="sldNum" sz="quarter" idx="12"/>
          </p:nvPr>
        </p:nvSpPr>
        <p:spPr/>
        <p:txBody>
          <a:bodyPr/>
          <a:lstStyle/>
          <a:p>
            <a:fld id="{00000000-1234-1234-1234-123412341234}" type="slidenum">
              <a:rPr lang="en-US" smtClean="0"/>
              <a:pPr/>
              <a:t>23</a:t>
            </a:fld>
            <a:endParaRPr lang="en-US"/>
          </a:p>
        </p:txBody>
      </p:sp>
      <p:sp>
        <p:nvSpPr>
          <p:cNvPr id="5" name="Hexagon 4">
            <a:extLst>
              <a:ext uri="{FF2B5EF4-FFF2-40B4-BE49-F238E27FC236}">
                <a16:creationId xmlns:a16="http://schemas.microsoft.com/office/drawing/2014/main" id="{5A1C3DE7-21BD-FE74-AE22-E4B757F3D334}"/>
              </a:ext>
            </a:extLst>
          </p:cNvPr>
          <p:cNvSpPr/>
          <p:nvPr/>
        </p:nvSpPr>
        <p:spPr>
          <a:xfrm>
            <a:off x="16075431" y="710291"/>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chemeClr val="accent5">
              <a:lumMod val="60000"/>
              <a:lumOff val="40000"/>
            </a:schemeClr>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Code</a:t>
            </a:r>
            <a:endParaRPr lang="en-NL" sz="2099">
              <a:solidFill>
                <a:schemeClr val="tx1"/>
              </a:solidFill>
              <a:latin typeface="Bradley Hand" pitchFamily="2" charset="77"/>
            </a:endParaRPr>
          </a:p>
        </p:txBody>
      </p:sp>
      <p:pic>
        <p:nvPicPr>
          <p:cNvPr id="24" name="Graphic 23" descr="Morse Code with solid fill">
            <a:extLst>
              <a:ext uri="{FF2B5EF4-FFF2-40B4-BE49-F238E27FC236}">
                <a16:creationId xmlns:a16="http://schemas.microsoft.com/office/drawing/2014/main" id="{1CDE9643-75C3-95F0-9D84-FA06179C44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4225" y="4191000"/>
            <a:ext cx="3837654" cy="3837654"/>
          </a:xfrm>
          <a:prstGeom prst="rect">
            <a:avLst/>
          </a:prstGeom>
        </p:spPr>
      </p:pic>
      <p:pic>
        <p:nvPicPr>
          <p:cNvPr id="25" name="Graphic 24" descr="Road with solid fill">
            <a:extLst>
              <a:ext uri="{FF2B5EF4-FFF2-40B4-BE49-F238E27FC236}">
                <a16:creationId xmlns:a16="http://schemas.microsoft.com/office/drawing/2014/main" id="{DAF5494C-DE1C-F535-98BD-4948F05F1D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36936" y="4110651"/>
            <a:ext cx="3149604" cy="3149604"/>
          </a:xfrm>
          <a:prstGeom prst="rect">
            <a:avLst/>
          </a:prstGeom>
        </p:spPr>
      </p:pic>
      <p:sp>
        <p:nvSpPr>
          <p:cNvPr id="27" name="TextBox 26">
            <a:extLst>
              <a:ext uri="{FF2B5EF4-FFF2-40B4-BE49-F238E27FC236}">
                <a16:creationId xmlns:a16="http://schemas.microsoft.com/office/drawing/2014/main" id="{972ABEF4-62AA-0962-B9F5-542D0AD6BFB2}"/>
              </a:ext>
            </a:extLst>
          </p:cNvPr>
          <p:cNvSpPr txBox="1"/>
          <p:nvPr/>
        </p:nvSpPr>
        <p:spPr>
          <a:xfrm>
            <a:off x="6409732" y="548126"/>
            <a:ext cx="5549917" cy="830997"/>
          </a:xfrm>
          <a:prstGeom prst="rect">
            <a:avLst/>
          </a:prstGeom>
          <a:noFill/>
        </p:spPr>
        <p:txBody>
          <a:bodyPr wrap="none" rtlCol="0">
            <a:spAutoFit/>
          </a:bodyPr>
          <a:lstStyle/>
          <a:p>
            <a:pPr algn="l"/>
            <a:r>
              <a:rPr lang="en-NL" sz="4800">
                <a:latin typeface="IBM Plex Sans" charset="0"/>
                <a:ea typeface="IBM Plex Sans" charset="0"/>
                <a:cs typeface="IBM Plex Sans" charset="0"/>
              </a:rPr>
              <a:t>How sustainable is:</a:t>
            </a:r>
          </a:p>
        </p:txBody>
      </p:sp>
      <p:sp>
        <p:nvSpPr>
          <p:cNvPr id="28" name="TextBox 27">
            <a:extLst>
              <a:ext uri="{FF2B5EF4-FFF2-40B4-BE49-F238E27FC236}">
                <a16:creationId xmlns:a16="http://schemas.microsoft.com/office/drawing/2014/main" id="{5F34C490-0628-7EDA-4573-2705F3EEBAF0}"/>
              </a:ext>
            </a:extLst>
          </p:cNvPr>
          <p:cNvSpPr txBox="1"/>
          <p:nvPr/>
        </p:nvSpPr>
        <p:spPr>
          <a:xfrm>
            <a:off x="8500759" y="2090474"/>
            <a:ext cx="965329" cy="646331"/>
          </a:xfrm>
          <a:prstGeom prst="rect">
            <a:avLst/>
          </a:prstGeom>
          <a:noFill/>
        </p:spPr>
        <p:txBody>
          <a:bodyPr wrap="none" rtlCol="0">
            <a:spAutoFit/>
          </a:bodyPr>
          <a:lstStyle/>
          <a:p>
            <a:pPr algn="l"/>
            <a:r>
              <a:rPr lang="en-NL" sz="3600">
                <a:latin typeface="IBM Plex Sans" charset="0"/>
                <a:ea typeface="IBM Plex Sans" charset="0"/>
                <a:cs typeface="IBM Plex Sans" charset="0"/>
              </a:rPr>
              <a:t>The</a:t>
            </a:r>
          </a:p>
        </p:txBody>
      </p:sp>
      <p:sp>
        <p:nvSpPr>
          <p:cNvPr id="29" name="TextBox 28">
            <a:extLst>
              <a:ext uri="{FF2B5EF4-FFF2-40B4-BE49-F238E27FC236}">
                <a16:creationId xmlns:a16="http://schemas.microsoft.com/office/drawing/2014/main" id="{E096A489-8833-A31A-E527-A6C38022621A}"/>
              </a:ext>
            </a:extLst>
          </p:cNvPr>
          <p:cNvSpPr txBox="1"/>
          <p:nvPr/>
        </p:nvSpPr>
        <p:spPr>
          <a:xfrm>
            <a:off x="2454128" y="4050248"/>
            <a:ext cx="1470274" cy="646331"/>
          </a:xfrm>
          <a:prstGeom prst="rect">
            <a:avLst/>
          </a:prstGeom>
          <a:noFill/>
        </p:spPr>
        <p:txBody>
          <a:bodyPr wrap="none" rtlCol="0">
            <a:spAutoFit/>
          </a:bodyPr>
          <a:lstStyle/>
          <a:p>
            <a:pPr algn="l"/>
            <a:r>
              <a:rPr lang="en-GB" sz="3600">
                <a:latin typeface="IBM Plex Sans" charset="0"/>
                <a:ea typeface="IBM Plex Sans" charset="0"/>
                <a:cs typeface="IBM Plex Sans" charset="0"/>
              </a:rPr>
              <a:t>C</a:t>
            </a:r>
            <a:r>
              <a:rPr lang="en-NL" sz="3600">
                <a:latin typeface="IBM Plex Sans" charset="0"/>
                <a:ea typeface="IBM Plex Sans" charset="0"/>
                <a:cs typeface="IBM Plex Sans" charset="0"/>
              </a:rPr>
              <a:t>ode?</a:t>
            </a:r>
          </a:p>
        </p:txBody>
      </p:sp>
      <p:sp>
        <p:nvSpPr>
          <p:cNvPr id="30" name="TextBox 29">
            <a:extLst>
              <a:ext uri="{FF2B5EF4-FFF2-40B4-BE49-F238E27FC236}">
                <a16:creationId xmlns:a16="http://schemas.microsoft.com/office/drawing/2014/main" id="{0C88D34D-0386-ABC6-4CEC-8075B165FDF2}"/>
              </a:ext>
            </a:extLst>
          </p:cNvPr>
          <p:cNvSpPr txBox="1"/>
          <p:nvPr/>
        </p:nvSpPr>
        <p:spPr>
          <a:xfrm>
            <a:off x="14949065" y="3804640"/>
            <a:ext cx="1293944" cy="646331"/>
          </a:xfrm>
          <a:prstGeom prst="rect">
            <a:avLst/>
          </a:prstGeom>
          <a:noFill/>
        </p:spPr>
        <p:txBody>
          <a:bodyPr wrap="none" rtlCol="0">
            <a:spAutoFit/>
          </a:bodyPr>
          <a:lstStyle/>
          <a:p>
            <a:pPr algn="l"/>
            <a:r>
              <a:rPr lang="en-GB" sz="3600">
                <a:latin typeface="IBM Plex Sans" charset="0"/>
                <a:ea typeface="IBM Plex Sans" charset="0"/>
                <a:cs typeface="IBM Plex Sans" charset="0"/>
              </a:rPr>
              <a:t>W</a:t>
            </a:r>
            <a:r>
              <a:rPr lang="en-NL" sz="3600">
                <a:latin typeface="IBM Plex Sans" charset="0"/>
                <a:ea typeface="IBM Plex Sans" charset="0"/>
                <a:cs typeface="IBM Plex Sans" charset="0"/>
              </a:rPr>
              <a:t>ay?</a:t>
            </a:r>
          </a:p>
        </p:txBody>
      </p:sp>
      <p:sp>
        <p:nvSpPr>
          <p:cNvPr id="31" name="TextBox 30">
            <a:extLst>
              <a:ext uri="{FF2B5EF4-FFF2-40B4-BE49-F238E27FC236}">
                <a16:creationId xmlns:a16="http://schemas.microsoft.com/office/drawing/2014/main" id="{2CC5C020-50B3-418A-1D4E-C9A6498D5431}"/>
              </a:ext>
            </a:extLst>
          </p:cNvPr>
          <p:cNvSpPr txBox="1"/>
          <p:nvPr/>
        </p:nvSpPr>
        <p:spPr>
          <a:xfrm>
            <a:off x="8049709" y="7767611"/>
            <a:ext cx="2100255" cy="646331"/>
          </a:xfrm>
          <a:prstGeom prst="rect">
            <a:avLst/>
          </a:prstGeom>
          <a:noFill/>
        </p:spPr>
        <p:txBody>
          <a:bodyPr wrap="none" rtlCol="0">
            <a:spAutoFit/>
          </a:bodyPr>
          <a:lstStyle/>
          <a:p>
            <a:pPr algn="l"/>
            <a:r>
              <a:rPr lang="en-GB" sz="3600">
                <a:latin typeface="IBM Plex Sans" charset="0"/>
                <a:ea typeface="IBM Plex Sans" charset="0"/>
                <a:cs typeface="IBM Plex Sans" charset="0"/>
              </a:rPr>
              <a:t>y</a:t>
            </a:r>
            <a:r>
              <a:rPr lang="en-NL" sz="3600">
                <a:latin typeface="IBM Plex Sans" charset="0"/>
                <a:ea typeface="IBM Plex Sans" charset="0"/>
                <a:cs typeface="IBM Plex Sans" charset="0"/>
              </a:rPr>
              <a:t>ou write</a:t>
            </a:r>
          </a:p>
        </p:txBody>
      </p:sp>
      <p:sp>
        <p:nvSpPr>
          <p:cNvPr id="2" name="Curved Right Arrow 1">
            <a:extLst>
              <a:ext uri="{FF2B5EF4-FFF2-40B4-BE49-F238E27FC236}">
                <a16:creationId xmlns:a16="http://schemas.microsoft.com/office/drawing/2014/main" id="{6AE6E5DF-4BFC-3793-11EA-8B968CEB2604}"/>
              </a:ext>
            </a:extLst>
          </p:cNvPr>
          <p:cNvSpPr/>
          <p:nvPr/>
        </p:nvSpPr>
        <p:spPr bwMode="auto">
          <a:xfrm rot="4334683">
            <a:off x="5251472" y="603465"/>
            <a:ext cx="1336751" cy="4991955"/>
          </a:xfrm>
          <a:prstGeom prst="curvedRightArrow">
            <a:avLst>
              <a:gd name="adj1" fmla="val 25000"/>
              <a:gd name="adj2" fmla="val 50000"/>
              <a:gd name="adj3" fmla="val 56365"/>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6" name="Curved Right Arrow 5">
            <a:extLst>
              <a:ext uri="{FF2B5EF4-FFF2-40B4-BE49-F238E27FC236}">
                <a16:creationId xmlns:a16="http://schemas.microsoft.com/office/drawing/2014/main" id="{759C82CA-11FE-DDED-1C7F-28296D2EEA96}"/>
              </a:ext>
            </a:extLst>
          </p:cNvPr>
          <p:cNvSpPr/>
          <p:nvPr/>
        </p:nvSpPr>
        <p:spPr bwMode="auto">
          <a:xfrm rot="17265317" flipH="1">
            <a:off x="11731090" y="524679"/>
            <a:ext cx="1336751" cy="4991955"/>
          </a:xfrm>
          <a:prstGeom prst="curvedRightArrow">
            <a:avLst>
              <a:gd name="adj1" fmla="val 25000"/>
              <a:gd name="adj2" fmla="val 50000"/>
              <a:gd name="adj3" fmla="val 56365"/>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7" name="Curved Right Arrow 6">
            <a:extLst>
              <a:ext uri="{FF2B5EF4-FFF2-40B4-BE49-F238E27FC236}">
                <a16:creationId xmlns:a16="http://schemas.microsoft.com/office/drawing/2014/main" id="{B4513AE2-129D-45F5-BB38-6421A218B6E7}"/>
              </a:ext>
            </a:extLst>
          </p:cNvPr>
          <p:cNvSpPr/>
          <p:nvPr/>
        </p:nvSpPr>
        <p:spPr bwMode="auto">
          <a:xfrm rot="17238210">
            <a:off x="5453443" y="6390072"/>
            <a:ext cx="1336751" cy="4991955"/>
          </a:xfrm>
          <a:prstGeom prst="curvedRightArrow">
            <a:avLst>
              <a:gd name="adj1" fmla="val 25000"/>
              <a:gd name="adj2" fmla="val 50000"/>
              <a:gd name="adj3" fmla="val 56365"/>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8" name="Curved Right Arrow 7">
            <a:extLst>
              <a:ext uri="{FF2B5EF4-FFF2-40B4-BE49-F238E27FC236}">
                <a16:creationId xmlns:a16="http://schemas.microsoft.com/office/drawing/2014/main" id="{A1199A13-50E5-3C49-75BF-3E870668E60E}"/>
              </a:ext>
            </a:extLst>
          </p:cNvPr>
          <p:cNvSpPr/>
          <p:nvPr/>
        </p:nvSpPr>
        <p:spPr bwMode="auto">
          <a:xfrm rot="4361790" flipH="1">
            <a:off x="11903939" y="6410690"/>
            <a:ext cx="1336751" cy="4991955"/>
          </a:xfrm>
          <a:prstGeom prst="curvedRightArrow">
            <a:avLst>
              <a:gd name="adj1" fmla="val 25000"/>
              <a:gd name="adj2" fmla="val 50000"/>
              <a:gd name="adj3" fmla="val 56365"/>
            </a:avLst>
          </a:prstGeom>
          <a:solidFill>
            <a:srgbClr val="00B050"/>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9" name="TextBox 8">
            <a:extLst>
              <a:ext uri="{FF2B5EF4-FFF2-40B4-BE49-F238E27FC236}">
                <a16:creationId xmlns:a16="http://schemas.microsoft.com/office/drawing/2014/main" id="{F3D9F730-CFE6-DD26-CA61-C3574180BE36}"/>
              </a:ext>
            </a:extLst>
          </p:cNvPr>
          <p:cNvSpPr txBox="1"/>
          <p:nvPr/>
        </p:nvSpPr>
        <p:spPr>
          <a:xfrm>
            <a:off x="8553527" y="4169093"/>
            <a:ext cx="1451038" cy="3277820"/>
          </a:xfrm>
          <a:prstGeom prst="rect">
            <a:avLst/>
          </a:prstGeom>
          <a:noFill/>
        </p:spPr>
        <p:txBody>
          <a:bodyPr wrap="none" rtlCol="0">
            <a:spAutoFit/>
          </a:bodyPr>
          <a:lstStyle/>
          <a:p>
            <a:pPr algn="l"/>
            <a:r>
              <a:rPr lang="en-NL" sz="20700">
                <a:solidFill>
                  <a:srgbClr val="00B050"/>
                </a:solidFill>
                <a:latin typeface="IBM Plex Sans" charset="0"/>
                <a:ea typeface="IBM Plex Sans" charset="0"/>
                <a:cs typeface="IBM Plex Sans" charset="0"/>
              </a:rPr>
              <a:t>?</a:t>
            </a:r>
          </a:p>
        </p:txBody>
      </p:sp>
    </p:spTree>
    <p:extLst>
      <p:ext uri="{BB962C8B-B14F-4D97-AF65-F5344CB8AC3E}">
        <p14:creationId xmlns:p14="http://schemas.microsoft.com/office/powerpoint/2010/main" val="38477828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D564-05E4-0F5B-76A5-A3FDCE36F648}"/>
              </a:ext>
            </a:extLst>
          </p:cNvPr>
          <p:cNvSpPr>
            <a:spLocks noGrp="1"/>
          </p:cNvSpPr>
          <p:nvPr>
            <p:ph type="title"/>
          </p:nvPr>
        </p:nvSpPr>
        <p:spPr>
          <a:xfrm>
            <a:off x="420623" y="402336"/>
            <a:ext cx="13504781" cy="1609344"/>
          </a:xfrm>
        </p:spPr>
        <p:txBody>
          <a:bodyPr/>
          <a:lstStyle/>
          <a:p>
            <a:r>
              <a:rPr lang="en-US"/>
              <a:t>From waterfall to extreme programming</a:t>
            </a:r>
            <a:endParaRPr lang="en-NL"/>
          </a:p>
        </p:txBody>
      </p:sp>
      <p:sp>
        <p:nvSpPr>
          <p:cNvPr id="4" name="Slide Number Placeholder 3">
            <a:extLst>
              <a:ext uri="{FF2B5EF4-FFF2-40B4-BE49-F238E27FC236}">
                <a16:creationId xmlns:a16="http://schemas.microsoft.com/office/drawing/2014/main" id="{6AFE57C8-D3FA-5447-08A9-676A82598D40}"/>
              </a:ext>
            </a:extLst>
          </p:cNvPr>
          <p:cNvSpPr>
            <a:spLocks noGrp="1"/>
          </p:cNvSpPr>
          <p:nvPr>
            <p:ph type="sldNum" sz="quarter" idx="11"/>
          </p:nvPr>
        </p:nvSpPr>
        <p:spPr/>
        <p:txBody>
          <a:bodyPr/>
          <a:lstStyle/>
          <a:p>
            <a:fld id="{D291749D-195F-C54A-8C39-4661B08738CF}" type="slidenum">
              <a:rPr lang="en-US" smtClean="0"/>
              <a:t>24</a:t>
            </a:fld>
            <a:endParaRPr lang="en-US"/>
          </a:p>
        </p:txBody>
      </p:sp>
      <p:pic>
        <p:nvPicPr>
          <p:cNvPr id="6" name="Graphic 5" descr="Arrow circle with solid fill">
            <a:extLst>
              <a:ext uri="{FF2B5EF4-FFF2-40B4-BE49-F238E27FC236}">
                <a16:creationId xmlns:a16="http://schemas.microsoft.com/office/drawing/2014/main" id="{C392889B-A0A4-43D4-358E-6BCFA06C72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97385" y="2410695"/>
            <a:ext cx="3061932" cy="3061932"/>
          </a:xfrm>
          <a:prstGeom prst="rect">
            <a:avLst/>
          </a:prstGeom>
        </p:spPr>
      </p:pic>
      <p:pic>
        <p:nvPicPr>
          <p:cNvPr id="7" name="Picture 6" descr="Text, whiteboard&#10;&#10;Description automatically generated">
            <a:extLst>
              <a:ext uri="{FF2B5EF4-FFF2-40B4-BE49-F238E27FC236}">
                <a16:creationId xmlns:a16="http://schemas.microsoft.com/office/drawing/2014/main" id="{7293D4A4-7A35-BFD1-7FD5-44C37DEE0BCD}"/>
              </a:ext>
            </a:extLst>
          </p:cNvPr>
          <p:cNvPicPr>
            <a:picLocks noChangeAspect="1"/>
          </p:cNvPicPr>
          <p:nvPr/>
        </p:nvPicPr>
        <p:blipFill>
          <a:blip r:embed="rId5"/>
          <a:stretch>
            <a:fillRect/>
          </a:stretch>
        </p:blipFill>
        <p:spPr>
          <a:xfrm>
            <a:off x="2124906" y="5970963"/>
            <a:ext cx="14668791" cy="3300669"/>
          </a:xfrm>
          <a:prstGeom prst="rect">
            <a:avLst/>
          </a:prstGeom>
        </p:spPr>
      </p:pic>
      <p:sp>
        <p:nvSpPr>
          <p:cNvPr id="8" name="TextBox 7">
            <a:extLst>
              <a:ext uri="{FF2B5EF4-FFF2-40B4-BE49-F238E27FC236}">
                <a16:creationId xmlns:a16="http://schemas.microsoft.com/office/drawing/2014/main" id="{39DF9C83-9F2D-6E20-0991-240C4E63D668}"/>
              </a:ext>
            </a:extLst>
          </p:cNvPr>
          <p:cNvSpPr txBox="1"/>
          <p:nvPr/>
        </p:nvSpPr>
        <p:spPr>
          <a:xfrm>
            <a:off x="5562434" y="1817519"/>
            <a:ext cx="5832046" cy="646331"/>
          </a:xfrm>
          <a:prstGeom prst="rect">
            <a:avLst/>
          </a:prstGeom>
          <a:noFill/>
        </p:spPr>
        <p:txBody>
          <a:bodyPr wrap="none" rtlCol="0">
            <a:spAutoFit/>
          </a:bodyPr>
          <a:lstStyle/>
          <a:p>
            <a:pPr algn="l"/>
            <a:r>
              <a:rPr lang="en-NL" sz="3600">
                <a:latin typeface="IBM Plex Sans" charset="0"/>
                <a:ea typeface="IBM Plex Sans" charset="0"/>
                <a:cs typeface="IBM Plex Sans" charset="0"/>
              </a:rPr>
              <a:t>Which is more sustainable?</a:t>
            </a:r>
          </a:p>
        </p:txBody>
      </p:sp>
      <p:sp>
        <p:nvSpPr>
          <p:cNvPr id="9" name="Hexagon 8">
            <a:extLst>
              <a:ext uri="{FF2B5EF4-FFF2-40B4-BE49-F238E27FC236}">
                <a16:creationId xmlns:a16="http://schemas.microsoft.com/office/drawing/2014/main" id="{9B071B03-B61A-B0D4-B55D-A1F334126A16}"/>
              </a:ext>
            </a:extLst>
          </p:cNvPr>
          <p:cNvSpPr/>
          <p:nvPr/>
        </p:nvSpPr>
        <p:spPr>
          <a:xfrm>
            <a:off x="16075431" y="710291"/>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chemeClr val="accent5">
              <a:lumMod val="60000"/>
              <a:lumOff val="40000"/>
            </a:schemeClr>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Code</a:t>
            </a:r>
            <a:endParaRPr lang="en-NL" sz="2099">
              <a:solidFill>
                <a:schemeClr val="tx1"/>
              </a:solidFill>
              <a:latin typeface="Bradley Hand" pitchFamily="2" charset="77"/>
            </a:endParaRPr>
          </a:p>
        </p:txBody>
      </p:sp>
      <p:pic>
        <p:nvPicPr>
          <p:cNvPr id="2052" name="Picture 4" descr="Sherby! — lil waterfall animation 🌊✨">
            <a:extLst>
              <a:ext uri="{FF2B5EF4-FFF2-40B4-BE49-F238E27FC236}">
                <a16:creationId xmlns:a16="http://schemas.microsoft.com/office/drawing/2014/main" id="{3A519AC7-B1D3-C341-B4DF-0EE62A7D52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341" y="1512097"/>
            <a:ext cx="3994047" cy="311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382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47FC-E9FF-2A12-757A-8541C8B64306}"/>
              </a:ext>
            </a:extLst>
          </p:cNvPr>
          <p:cNvSpPr>
            <a:spLocks noGrp="1"/>
          </p:cNvSpPr>
          <p:nvPr>
            <p:ph type="title"/>
          </p:nvPr>
        </p:nvSpPr>
        <p:spPr>
          <a:xfrm>
            <a:off x="420624" y="402336"/>
            <a:ext cx="9916071" cy="1609344"/>
          </a:xfrm>
        </p:spPr>
        <p:txBody>
          <a:bodyPr/>
          <a:lstStyle/>
          <a:p>
            <a:r>
              <a:rPr lang="en-NL"/>
              <a:t>Four ‘sustainable’ design patterns </a:t>
            </a:r>
          </a:p>
        </p:txBody>
      </p:sp>
      <p:sp>
        <p:nvSpPr>
          <p:cNvPr id="4" name="Slide Number Placeholder 3">
            <a:extLst>
              <a:ext uri="{FF2B5EF4-FFF2-40B4-BE49-F238E27FC236}">
                <a16:creationId xmlns:a16="http://schemas.microsoft.com/office/drawing/2014/main" id="{30FB25D4-018E-B430-D49A-446C74B3425A}"/>
              </a:ext>
            </a:extLst>
          </p:cNvPr>
          <p:cNvSpPr>
            <a:spLocks noGrp="1"/>
          </p:cNvSpPr>
          <p:nvPr>
            <p:ph type="sldNum" sz="quarter" idx="11"/>
          </p:nvPr>
        </p:nvSpPr>
        <p:spPr/>
        <p:txBody>
          <a:bodyPr/>
          <a:lstStyle/>
          <a:p>
            <a:fld id="{59395FB3-9C97-154F-86B2-7E381B951268}" type="slidenum">
              <a:rPr lang="en-US" smtClean="0"/>
              <a:pPr/>
              <a:t>25</a:t>
            </a:fld>
            <a:endParaRPr lang="en-US"/>
          </a:p>
        </p:txBody>
      </p:sp>
      <p:grpSp>
        <p:nvGrpSpPr>
          <p:cNvPr id="18" name="Group 17">
            <a:extLst>
              <a:ext uri="{FF2B5EF4-FFF2-40B4-BE49-F238E27FC236}">
                <a16:creationId xmlns:a16="http://schemas.microsoft.com/office/drawing/2014/main" id="{FFE7F129-0C1C-A8B5-0C06-4AB1DF476C29}"/>
              </a:ext>
            </a:extLst>
          </p:cNvPr>
          <p:cNvGrpSpPr/>
          <p:nvPr/>
        </p:nvGrpSpPr>
        <p:grpSpPr>
          <a:xfrm>
            <a:off x="1360487" y="2207601"/>
            <a:ext cx="3917703" cy="2661102"/>
            <a:chOff x="1065790" y="1749998"/>
            <a:chExt cx="2611802" cy="1774068"/>
          </a:xfrm>
        </p:grpSpPr>
        <p:sp>
          <p:nvSpPr>
            <p:cNvPr id="5" name="Freeform 4">
              <a:extLst>
                <a:ext uri="{FF2B5EF4-FFF2-40B4-BE49-F238E27FC236}">
                  <a16:creationId xmlns:a16="http://schemas.microsoft.com/office/drawing/2014/main" id="{1D853FC3-E0FC-31F4-FF90-E485ADA7F1EB}"/>
                </a:ext>
              </a:extLst>
            </p:cNvPr>
            <p:cNvSpPr/>
            <p:nvPr/>
          </p:nvSpPr>
          <p:spPr bwMode="auto">
            <a:xfrm>
              <a:off x="2569912" y="1880796"/>
              <a:ext cx="1107680" cy="1643270"/>
            </a:xfrm>
            <a:custGeom>
              <a:avLst/>
              <a:gdLst>
                <a:gd name="connsiteX0" fmla="*/ 569844 w 1107680"/>
                <a:gd name="connsiteY0" fmla="*/ 0 h 1643270"/>
                <a:gd name="connsiteX1" fmla="*/ 1099931 w 1107680"/>
                <a:gd name="connsiteY1" fmla="*/ 569844 h 1643270"/>
                <a:gd name="connsiteX2" fmla="*/ 212035 w 1107680"/>
                <a:gd name="connsiteY2" fmla="*/ 1431235 h 1643270"/>
                <a:gd name="connsiteX3" fmla="*/ 0 w 1107680"/>
                <a:gd name="connsiteY3" fmla="*/ 1643270 h 1643270"/>
              </a:gdLst>
              <a:ahLst/>
              <a:cxnLst>
                <a:cxn ang="0">
                  <a:pos x="connsiteX0" y="connsiteY0"/>
                </a:cxn>
                <a:cxn ang="0">
                  <a:pos x="connsiteX1" y="connsiteY1"/>
                </a:cxn>
                <a:cxn ang="0">
                  <a:pos x="connsiteX2" y="connsiteY2"/>
                </a:cxn>
                <a:cxn ang="0">
                  <a:pos x="connsiteX3" y="connsiteY3"/>
                </a:cxn>
              </a:cxnLst>
              <a:rect l="l" t="t" r="r" b="b"/>
              <a:pathLst>
                <a:path w="1107680" h="1643270">
                  <a:moveTo>
                    <a:pt x="569844" y="0"/>
                  </a:moveTo>
                  <a:cubicBezTo>
                    <a:pt x="864705" y="165652"/>
                    <a:pt x="1159566" y="331305"/>
                    <a:pt x="1099931" y="569844"/>
                  </a:cubicBezTo>
                  <a:cubicBezTo>
                    <a:pt x="1040296" y="808383"/>
                    <a:pt x="395357" y="1252331"/>
                    <a:pt x="212035" y="1431235"/>
                  </a:cubicBezTo>
                  <a:cubicBezTo>
                    <a:pt x="28713" y="1610139"/>
                    <a:pt x="14356" y="1626704"/>
                    <a:pt x="0" y="1643270"/>
                  </a:cubicBezTo>
                </a:path>
              </a:pathLst>
            </a:custGeom>
            <a:noFill/>
            <a:ln w="19050">
              <a:solidFill>
                <a:srgbClr val="00B050"/>
              </a:solidFill>
              <a:headEnd type="none" w="med" len="med"/>
              <a:tailEnd type="triangle" w="lg" len="lg"/>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NL" sz="2700"/>
            </a:p>
          </p:txBody>
        </p:sp>
        <p:sp>
          <p:nvSpPr>
            <p:cNvPr id="6" name="Freeform 5">
              <a:extLst>
                <a:ext uri="{FF2B5EF4-FFF2-40B4-BE49-F238E27FC236}">
                  <a16:creationId xmlns:a16="http://schemas.microsoft.com/office/drawing/2014/main" id="{58732940-F095-557A-80BD-B5B09DB3EA3B}"/>
                </a:ext>
              </a:extLst>
            </p:cNvPr>
            <p:cNvSpPr/>
            <p:nvPr/>
          </p:nvSpPr>
          <p:spPr bwMode="auto">
            <a:xfrm rot="10800000">
              <a:off x="1065790" y="1749998"/>
              <a:ext cx="1107680" cy="1643270"/>
            </a:xfrm>
            <a:custGeom>
              <a:avLst/>
              <a:gdLst>
                <a:gd name="connsiteX0" fmla="*/ 569844 w 1107680"/>
                <a:gd name="connsiteY0" fmla="*/ 0 h 1643270"/>
                <a:gd name="connsiteX1" fmla="*/ 1099931 w 1107680"/>
                <a:gd name="connsiteY1" fmla="*/ 569844 h 1643270"/>
                <a:gd name="connsiteX2" fmla="*/ 212035 w 1107680"/>
                <a:gd name="connsiteY2" fmla="*/ 1431235 h 1643270"/>
                <a:gd name="connsiteX3" fmla="*/ 0 w 1107680"/>
                <a:gd name="connsiteY3" fmla="*/ 1643270 h 1643270"/>
              </a:gdLst>
              <a:ahLst/>
              <a:cxnLst>
                <a:cxn ang="0">
                  <a:pos x="connsiteX0" y="connsiteY0"/>
                </a:cxn>
                <a:cxn ang="0">
                  <a:pos x="connsiteX1" y="connsiteY1"/>
                </a:cxn>
                <a:cxn ang="0">
                  <a:pos x="connsiteX2" y="connsiteY2"/>
                </a:cxn>
                <a:cxn ang="0">
                  <a:pos x="connsiteX3" y="connsiteY3"/>
                </a:cxn>
              </a:cxnLst>
              <a:rect l="l" t="t" r="r" b="b"/>
              <a:pathLst>
                <a:path w="1107680" h="1643270">
                  <a:moveTo>
                    <a:pt x="569844" y="0"/>
                  </a:moveTo>
                  <a:cubicBezTo>
                    <a:pt x="864705" y="165652"/>
                    <a:pt x="1159566" y="331305"/>
                    <a:pt x="1099931" y="569844"/>
                  </a:cubicBezTo>
                  <a:cubicBezTo>
                    <a:pt x="1040296" y="808383"/>
                    <a:pt x="395357" y="1252331"/>
                    <a:pt x="212035" y="1431235"/>
                  </a:cubicBezTo>
                  <a:cubicBezTo>
                    <a:pt x="28713" y="1610139"/>
                    <a:pt x="14356" y="1626704"/>
                    <a:pt x="0" y="1643270"/>
                  </a:cubicBezTo>
                </a:path>
              </a:pathLst>
            </a:custGeom>
            <a:noFill/>
            <a:ln w="19050">
              <a:solidFill>
                <a:srgbClr val="00B050"/>
              </a:solidFill>
              <a:headEnd type="none" w="med" len="med"/>
              <a:tailEnd type="triangle" w="lg" len="lg"/>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NL" sz="2700"/>
            </a:p>
          </p:txBody>
        </p:sp>
        <p:sp>
          <p:nvSpPr>
            <p:cNvPr id="7" name="TextBox 6">
              <a:extLst>
                <a:ext uri="{FF2B5EF4-FFF2-40B4-BE49-F238E27FC236}">
                  <a16:creationId xmlns:a16="http://schemas.microsoft.com/office/drawing/2014/main" id="{681CCA43-8CAD-4BAA-1ED4-8E4FF5728BFD}"/>
                </a:ext>
              </a:extLst>
            </p:cNvPr>
            <p:cNvSpPr txBox="1"/>
            <p:nvPr/>
          </p:nvSpPr>
          <p:spPr>
            <a:xfrm>
              <a:off x="1691502" y="2440821"/>
              <a:ext cx="1182161" cy="492443"/>
            </a:xfrm>
            <a:prstGeom prst="rect">
              <a:avLst/>
            </a:prstGeom>
            <a:noFill/>
          </p:spPr>
          <p:txBody>
            <a:bodyPr wrap="none" rtlCol="0">
              <a:spAutoFit/>
            </a:bodyPr>
            <a:lstStyle/>
            <a:p>
              <a:pPr algn="l"/>
              <a:r>
                <a:rPr lang="en-NL" sz="4200">
                  <a:solidFill>
                    <a:srgbClr val="00B050"/>
                  </a:solidFill>
                  <a:latin typeface="Bradley Hand" pitchFamily="2" charset="77"/>
                  <a:ea typeface="IBM Plex Sans" charset="0"/>
                  <a:cs typeface="IBM Plex Sans" charset="0"/>
                </a:rPr>
                <a:t>Re-use</a:t>
              </a:r>
            </a:p>
          </p:txBody>
        </p:sp>
      </p:grpSp>
      <p:grpSp>
        <p:nvGrpSpPr>
          <p:cNvPr id="19" name="Group 18">
            <a:extLst>
              <a:ext uri="{FF2B5EF4-FFF2-40B4-BE49-F238E27FC236}">
                <a16:creationId xmlns:a16="http://schemas.microsoft.com/office/drawing/2014/main" id="{20D54FD8-9B1C-BAF3-2D7E-A6C091F0EC99}"/>
              </a:ext>
            </a:extLst>
          </p:cNvPr>
          <p:cNvGrpSpPr/>
          <p:nvPr/>
        </p:nvGrpSpPr>
        <p:grpSpPr>
          <a:xfrm>
            <a:off x="8686806" y="2600187"/>
            <a:ext cx="3816627" cy="2072127"/>
            <a:chOff x="6512322" y="2203175"/>
            <a:chExt cx="2544418" cy="1381418"/>
          </a:xfrm>
        </p:grpSpPr>
        <p:sp>
          <p:nvSpPr>
            <p:cNvPr id="8" name="Rectangle 7">
              <a:extLst>
                <a:ext uri="{FF2B5EF4-FFF2-40B4-BE49-F238E27FC236}">
                  <a16:creationId xmlns:a16="http://schemas.microsoft.com/office/drawing/2014/main" id="{5FE2A71B-DD51-41EB-735A-F17BD0B06582}"/>
                </a:ext>
              </a:extLst>
            </p:cNvPr>
            <p:cNvSpPr/>
            <p:nvPr/>
          </p:nvSpPr>
          <p:spPr bwMode="auto">
            <a:xfrm>
              <a:off x="6512322" y="3429000"/>
              <a:ext cx="2544418" cy="155593"/>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9" name="Rectangle 8">
              <a:extLst>
                <a:ext uri="{FF2B5EF4-FFF2-40B4-BE49-F238E27FC236}">
                  <a16:creationId xmlns:a16="http://schemas.microsoft.com/office/drawing/2014/main" id="{412C6103-4BA9-6AD1-6253-2399C987D082}"/>
                </a:ext>
              </a:extLst>
            </p:cNvPr>
            <p:cNvSpPr/>
            <p:nvPr/>
          </p:nvSpPr>
          <p:spPr bwMode="auto">
            <a:xfrm>
              <a:off x="6512322" y="3170583"/>
              <a:ext cx="2544418" cy="155593"/>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10" name="Rectangle 9">
              <a:extLst>
                <a:ext uri="{FF2B5EF4-FFF2-40B4-BE49-F238E27FC236}">
                  <a16:creationId xmlns:a16="http://schemas.microsoft.com/office/drawing/2014/main" id="{C06B54C8-653D-8D50-7C24-FA82DD601A2E}"/>
                </a:ext>
              </a:extLst>
            </p:cNvPr>
            <p:cNvSpPr/>
            <p:nvPr/>
          </p:nvSpPr>
          <p:spPr bwMode="auto">
            <a:xfrm>
              <a:off x="6512322" y="2203175"/>
              <a:ext cx="2544418" cy="155593"/>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11" name="Rectangle 10">
              <a:extLst>
                <a:ext uri="{FF2B5EF4-FFF2-40B4-BE49-F238E27FC236}">
                  <a16:creationId xmlns:a16="http://schemas.microsoft.com/office/drawing/2014/main" id="{3E159B98-1050-41C5-7F63-F8079F112B7B}"/>
                </a:ext>
              </a:extLst>
            </p:cNvPr>
            <p:cNvSpPr/>
            <p:nvPr/>
          </p:nvSpPr>
          <p:spPr bwMode="auto">
            <a:xfrm>
              <a:off x="6512322" y="2461592"/>
              <a:ext cx="2544418" cy="155593"/>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12" name="TextBox 11">
              <a:extLst>
                <a:ext uri="{FF2B5EF4-FFF2-40B4-BE49-F238E27FC236}">
                  <a16:creationId xmlns:a16="http://schemas.microsoft.com/office/drawing/2014/main" id="{0D3ED9E8-9B6A-3D5C-135F-E3EDA425C39B}"/>
                </a:ext>
              </a:extLst>
            </p:cNvPr>
            <p:cNvSpPr txBox="1"/>
            <p:nvPr/>
          </p:nvSpPr>
          <p:spPr>
            <a:xfrm>
              <a:off x="7018764" y="2644050"/>
              <a:ext cx="1406582" cy="492443"/>
            </a:xfrm>
            <a:prstGeom prst="rect">
              <a:avLst/>
            </a:prstGeom>
            <a:noFill/>
          </p:spPr>
          <p:txBody>
            <a:bodyPr wrap="none" rtlCol="0">
              <a:spAutoFit/>
            </a:bodyPr>
            <a:lstStyle/>
            <a:p>
              <a:pPr algn="l"/>
              <a:r>
                <a:rPr lang="en-NL" sz="4200">
                  <a:solidFill>
                    <a:srgbClr val="00B050"/>
                  </a:solidFill>
                  <a:latin typeface="Bradley Hand" pitchFamily="2" charset="77"/>
                  <a:ea typeface="IBM Plex Sans" charset="0"/>
                  <a:cs typeface="IBM Plex Sans" charset="0"/>
                </a:rPr>
                <a:t>Save-up</a:t>
              </a:r>
            </a:p>
          </p:txBody>
        </p:sp>
      </p:grpSp>
      <p:grpSp>
        <p:nvGrpSpPr>
          <p:cNvPr id="21" name="Group 20">
            <a:extLst>
              <a:ext uri="{FF2B5EF4-FFF2-40B4-BE49-F238E27FC236}">
                <a16:creationId xmlns:a16="http://schemas.microsoft.com/office/drawing/2014/main" id="{957E5B98-5BF0-9119-1323-B99771553D17}"/>
              </a:ext>
            </a:extLst>
          </p:cNvPr>
          <p:cNvGrpSpPr/>
          <p:nvPr/>
        </p:nvGrpSpPr>
        <p:grpSpPr>
          <a:xfrm>
            <a:off x="4330149" y="5573496"/>
            <a:ext cx="2158971" cy="3846252"/>
            <a:chOff x="2326295" y="3799952"/>
            <a:chExt cx="1439314" cy="2564168"/>
          </a:xfrm>
        </p:grpSpPr>
        <p:sp>
          <p:nvSpPr>
            <p:cNvPr id="13" name="Rectangle 12">
              <a:extLst>
                <a:ext uri="{FF2B5EF4-FFF2-40B4-BE49-F238E27FC236}">
                  <a16:creationId xmlns:a16="http://schemas.microsoft.com/office/drawing/2014/main" id="{3E58AD82-5AD1-4F6D-0AE8-4A124FABB249}"/>
                </a:ext>
              </a:extLst>
            </p:cNvPr>
            <p:cNvSpPr/>
            <p:nvPr/>
          </p:nvSpPr>
          <p:spPr bwMode="auto">
            <a:xfrm rot="16200000">
              <a:off x="2018978" y="5892633"/>
              <a:ext cx="770230" cy="155596"/>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14" name="Rectangle 13">
              <a:extLst>
                <a:ext uri="{FF2B5EF4-FFF2-40B4-BE49-F238E27FC236}">
                  <a16:creationId xmlns:a16="http://schemas.microsoft.com/office/drawing/2014/main" id="{5D77D704-D8E6-A86B-8C80-C8CA89A8D4EF}"/>
                </a:ext>
              </a:extLst>
            </p:cNvPr>
            <p:cNvSpPr/>
            <p:nvPr/>
          </p:nvSpPr>
          <p:spPr bwMode="auto">
            <a:xfrm rot="16200000">
              <a:off x="2140193" y="5675247"/>
              <a:ext cx="1182649" cy="155596"/>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15" name="Rectangle 14">
              <a:extLst>
                <a:ext uri="{FF2B5EF4-FFF2-40B4-BE49-F238E27FC236}">
                  <a16:creationId xmlns:a16="http://schemas.microsoft.com/office/drawing/2014/main" id="{66464E31-4928-4D77-DE19-D20A6D2F56DF}"/>
                </a:ext>
              </a:extLst>
            </p:cNvPr>
            <p:cNvSpPr/>
            <p:nvPr/>
          </p:nvSpPr>
          <p:spPr bwMode="auto">
            <a:xfrm rot="16200000">
              <a:off x="2224319" y="5464687"/>
              <a:ext cx="1643270" cy="155595"/>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16" name="Rectangle 15">
              <a:extLst>
                <a:ext uri="{FF2B5EF4-FFF2-40B4-BE49-F238E27FC236}">
                  <a16:creationId xmlns:a16="http://schemas.microsoft.com/office/drawing/2014/main" id="{7E0EBD81-E3F3-B13D-4ADE-884FB48967F5}"/>
                </a:ext>
              </a:extLst>
            </p:cNvPr>
            <p:cNvSpPr/>
            <p:nvPr/>
          </p:nvSpPr>
          <p:spPr bwMode="auto">
            <a:xfrm rot="16200000">
              <a:off x="2304977" y="5198168"/>
              <a:ext cx="2136805" cy="155598"/>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17" name="Rectangle 16">
              <a:extLst>
                <a:ext uri="{FF2B5EF4-FFF2-40B4-BE49-F238E27FC236}">
                  <a16:creationId xmlns:a16="http://schemas.microsoft.com/office/drawing/2014/main" id="{04572D17-68C6-77AF-1001-5912E0300B27}"/>
                </a:ext>
              </a:extLst>
            </p:cNvPr>
            <p:cNvSpPr/>
            <p:nvPr/>
          </p:nvSpPr>
          <p:spPr bwMode="auto">
            <a:xfrm rot="16200000">
              <a:off x="2415604" y="4994364"/>
              <a:ext cx="2544418" cy="155593"/>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20" name="TextBox 19">
              <a:extLst>
                <a:ext uri="{FF2B5EF4-FFF2-40B4-BE49-F238E27FC236}">
                  <a16:creationId xmlns:a16="http://schemas.microsoft.com/office/drawing/2014/main" id="{DC68A1AB-C62A-89A5-F739-DFA1F3ADDDD3}"/>
                </a:ext>
              </a:extLst>
            </p:cNvPr>
            <p:cNvSpPr txBox="1"/>
            <p:nvPr/>
          </p:nvSpPr>
          <p:spPr>
            <a:xfrm rot="18394522">
              <a:off x="1884903" y="4355473"/>
              <a:ext cx="1579706" cy="492443"/>
            </a:xfrm>
            <a:prstGeom prst="rect">
              <a:avLst/>
            </a:prstGeom>
            <a:noFill/>
          </p:spPr>
          <p:txBody>
            <a:bodyPr wrap="none" rtlCol="0">
              <a:spAutoFit/>
            </a:bodyPr>
            <a:lstStyle/>
            <a:p>
              <a:pPr algn="l"/>
              <a:r>
                <a:rPr lang="en-NL" sz="4200">
                  <a:solidFill>
                    <a:srgbClr val="00B050"/>
                  </a:solidFill>
                  <a:latin typeface="Bradley Hand" pitchFamily="2" charset="77"/>
                  <a:ea typeface="IBM Plex Sans" charset="0"/>
                  <a:cs typeface="IBM Plex Sans" charset="0"/>
                </a:rPr>
                <a:t>Organise</a:t>
              </a:r>
            </a:p>
          </p:txBody>
        </p:sp>
      </p:grpSp>
      <p:grpSp>
        <p:nvGrpSpPr>
          <p:cNvPr id="33" name="Group 32">
            <a:extLst>
              <a:ext uri="{FF2B5EF4-FFF2-40B4-BE49-F238E27FC236}">
                <a16:creationId xmlns:a16="http://schemas.microsoft.com/office/drawing/2014/main" id="{D7F6DDE8-44A8-B1F6-2DFF-2CA7871261EC}"/>
              </a:ext>
            </a:extLst>
          </p:cNvPr>
          <p:cNvGrpSpPr/>
          <p:nvPr/>
        </p:nvGrpSpPr>
        <p:grpSpPr>
          <a:xfrm>
            <a:off x="12503433" y="5736363"/>
            <a:ext cx="2318262" cy="3682956"/>
            <a:chOff x="6926363" y="4014707"/>
            <a:chExt cx="1545508" cy="2455304"/>
          </a:xfrm>
        </p:grpSpPr>
        <p:sp>
          <p:nvSpPr>
            <p:cNvPr id="22" name="Oval 21">
              <a:extLst>
                <a:ext uri="{FF2B5EF4-FFF2-40B4-BE49-F238E27FC236}">
                  <a16:creationId xmlns:a16="http://schemas.microsoft.com/office/drawing/2014/main" id="{D96575AD-F376-FD57-9F62-706398F9BAEB}"/>
                </a:ext>
              </a:extLst>
            </p:cNvPr>
            <p:cNvSpPr/>
            <p:nvPr/>
          </p:nvSpPr>
          <p:spPr bwMode="auto">
            <a:xfrm>
              <a:off x="7351141" y="5913523"/>
              <a:ext cx="755373" cy="45719"/>
            </a:xfrm>
            <a:prstGeom prst="ellipse">
              <a:avLst/>
            </a:prstGeom>
            <a:solidFill>
              <a:srgbClr val="00B050"/>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rgbClr val="00B050"/>
                </a:solidFill>
                <a:latin typeface="IBM Plex Sans" panose="020B0503050203000203" pitchFamily="34" charset="0"/>
              </a:endParaRPr>
            </a:p>
          </p:txBody>
        </p:sp>
        <p:cxnSp>
          <p:nvCxnSpPr>
            <p:cNvPr id="24" name="Straight Connector 23">
              <a:extLst>
                <a:ext uri="{FF2B5EF4-FFF2-40B4-BE49-F238E27FC236}">
                  <a16:creationId xmlns:a16="http://schemas.microsoft.com/office/drawing/2014/main" id="{783E42B6-1B50-0D15-9110-293B41AFFACA}"/>
                </a:ext>
              </a:extLst>
            </p:cNvPr>
            <p:cNvCxnSpPr>
              <a:stCxn id="22" idx="2"/>
            </p:cNvCxnSpPr>
            <p:nvPr/>
          </p:nvCxnSpPr>
          <p:spPr bwMode="auto">
            <a:xfrm flipH="1" flipV="1">
              <a:off x="7063413" y="4686802"/>
              <a:ext cx="287728" cy="1249581"/>
            </a:xfrm>
            <a:prstGeom prst="line">
              <a:avLst/>
            </a:prstGeom>
            <a:ln w="19050">
              <a:solidFill>
                <a:srgbClr val="00B05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8F76E58D-B97B-8D2E-1DCD-C34ABC610E4A}"/>
                </a:ext>
              </a:extLst>
            </p:cNvPr>
            <p:cNvCxnSpPr>
              <a:cxnSpLocks/>
            </p:cNvCxnSpPr>
            <p:nvPr/>
          </p:nvCxnSpPr>
          <p:spPr bwMode="auto">
            <a:xfrm flipV="1">
              <a:off x="8106514" y="4675372"/>
              <a:ext cx="229108" cy="1249581"/>
            </a:xfrm>
            <a:prstGeom prst="line">
              <a:avLst/>
            </a:prstGeom>
            <a:ln w="19050">
              <a:solidFill>
                <a:srgbClr val="00B05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90AF38EA-29DE-7BE8-2F94-C323C72BF0FE}"/>
                </a:ext>
              </a:extLst>
            </p:cNvPr>
            <p:cNvSpPr/>
            <p:nvPr/>
          </p:nvSpPr>
          <p:spPr bwMode="auto">
            <a:xfrm>
              <a:off x="7063413" y="4647046"/>
              <a:ext cx="1272209" cy="136989"/>
            </a:xfrm>
            <a:prstGeom prst="ellipse">
              <a:avLst/>
            </a:prstGeom>
            <a:solidFill>
              <a:srgbClr val="00B050"/>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28" name="Rectangle 27">
              <a:extLst>
                <a:ext uri="{FF2B5EF4-FFF2-40B4-BE49-F238E27FC236}">
                  <a16:creationId xmlns:a16="http://schemas.microsoft.com/office/drawing/2014/main" id="{70A92012-5D2C-9824-0CBD-A8C53559957C}"/>
                </a:ext>
              </a:extLst>
            </p:cNvPr>
            <p:cNvSpPr/>
            <p:nvPr/>
          </p:nvSpPr>
          <p:spPr bwMode="auto">
            <a:xfrm rot="17609220">
              <a:off x="7611117" y="4322024"/>
              <a:ext cx="770230" cy="155596"/>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29" name="Rectangle 28">
              <a:extLst>
                <a:ext uri="{FF2B5EF4-FFF2-40B4-BE49-F238E27FC236}">
                  <a16:creationId xmlns:a16="http://schemas.microsoft.com/office/drawing/2014/main" id="{29796F6F-F0E4-EC6B-CAE4-59CD9300AB5E}"/>
                </a:ext>
              </a:extLst>
            </p:cNvPr>
            <p:cNvSpPr/>
            <p:nvPr/>
          </p:nvSpPr>
          <p:spPr bwMode="auto">
            <a:xfrm rot="15023636">
              <a:off x="6993718" y="4326700"/>
              <a:ext cx="770230" cy="155596"/>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30" name="Rectangle 29">
              <a:extLst>
                <a:ext uri="{FF2B5EF4-FFF2-40B4-BE49-F238E27FC236}">
                  <a16:creationId xmlns:a16="http://schemas.microsoft.com/office/drawing/2014/main" id="{0FE0176B-BAE6-8ED0-0E0D-316FCA9308BA}"/>
                </a:ext>
              </a:extLst>
            </p:cNvPr>
            <p:cNvSpPr/>
            <p:nvPr/>
          </p:nvSpPr>
          <p:spPr bwMode="auto">
            <a:xfrm rot="18373802">
              <a:off x="7438764" y="4349603"/>
              <a:ext cx="770230" cy="155596"/>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31" name="TextBox 30">
              <a:extLst>
                <a:ext uri="{FF2B5EF4-FFF2-40B4-BE49-F238E27FC236}">
                  <a16:creationId xmlns:a16="http://schemas.microsoft.com/office/drawing/2014/main" id="{F8802417-9855-D09D-4703-D9B5739C5D9A}"/>
                </a:ext>
              </a:extLst>
            </p:cNvPr>
            <p:cNvSpPr txBox="1"/>
            <p:nvPr/>
          </p:nvSpPr>
          <p:spPr>
            <a:xfrm>
              <a:off x="6926363" y="5977568"/>
              <a:ext cx="1545508" cy="492443"/>
            </a:xfrm>
            <a:prstGeom prst="rect">
              <a:avLst/>
            </a:prstGeom>
            <a:noFill/>
          </p:spPr>
          <p:txBody>
            <a:bodyPr wrap="none" rtlCol="0">
              <a:spAutoFit/>
            </a:bodyPr>
            <a:lstStyle/>
            <a:p>
              <a:pPr algn="l"/>
              <a:r>
                <a:rPr lang="en-NL" sz="4200">
                  <a:solidFill>
                    <a:srgbClr val="00B050"/>
                  </a:solidFill>
                  <a:latin typeface="Bradley Hand" pitchFamily="2" charset="77"/>
                  <a:ea typeface="IBM Plex Sans" charset="0"/>
                  <a:cs typeface="IBM Plex Sans" charset="0"/>
                </a:rPr>
                <a:t>Clean-up</a:t>
              </a:r>
            </a:p>
          </p:txBody>
        </p:sp>
        <p:sp>
          <p:nvSpPr>
            <p:cNvPr id="32" name="TextBox 31">
              <a:extLst>
                <a:ext uri="{FF2B5EF4-FFF2-40B4-BE49-F238E27FC236}">
                  <a16:creationId xmlns:a16="http://schemas.microsoft.com/office/drawing/2014/main" id="{EF557EAB-E439-2702-1B57-D298B8C4605E}"/>
                </a:ext>
              </a:extLst>
            </p:cNvPr>
            <p:cNvSpPr txBox="1"/>
            <p:nvPr/>
          </p:nvSpPr>
          <p:spPr>
            <a:xfrm>
              <a:off x="7479836" y="5010160"/>
              <a:ext cx="427681" cy="307777"/>
            </a:xfrm>
            <a:prstGeom prst="rect">
              <a:avLst/>
            </a:prstGeom>
            <a:noFill/>
          </p:spPr>
          <p:txBody>
            <a:bodyPr wrap="none" rtlCol="0">
              <a:spAutoFit/>
            </a:bodyPr>
            <a:lstStyle/>
            <a:p>
              <a:pPr algn="l"/>
              <a:r>
                <a:rPr lang="en-NL" sz="2400">
                  <a:solidFill>
                    <a:srgbClr val="00B050"/>
                  </a:solidFill>
                  <a:latin typeface="Bradley Hand" pitchFamily="2" charset="77"/>
                  <a:ea typeface="IBM Plex Sans" charset="0"/>
                  <a:cs typeface="IBM Plex Sans" charset="0"/>
                </a:rPr>
                <a:t>bin</a:t>
              </a:r>
            </a:p>
          </p:txBody>
        </p:sp>
      </p:grpSp>
      <p:sp>
        <p:nvSpPr>
          <p:cNvPr id="35" name="Hexagon 34">
            <a:extLst>
              <a:ext uri="{FF2B5EF4-FFF2-40B4-BE49-F238E27FC236}">
                <a16:creationId xmlns:a16="http://schemas.microsoft.com/office/drawing/2014/main" id="{A0E702EB-864B-0397-256D-AFF37D9725EB}"/>
              </a:ext>
            </a:extLst>
          </p:cNvPr>
          <p:cNvSpPr/>
          <p:nvPr/>
        </p:nvSpPr>
        <p:spPr>
          <a:xfrm>
            <a:off x="16075431" y="710291"/>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chemeClr val="accent5">
              <a:lumMod val="60000"/>
              <a:lumOff val="40000"/>
            </a:schemeClr>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Code</a:t>
            </a:r>
            <a:endParaRPr lang="en-NL" sz="2099">
              <a:solidFill>
                <a:schemeClr val="tx1"/>
              </a:solidFill>
              <a:latin typeface="Bradley Hand" pitchFamily="2" charset="77"/>
            </a:endParaRPr>
          </a:p>
        </p:txBody>
      </p:sp>
      <p:pic>
        <p:nvPicPr>
          <p:cNvPr id="6148" name="Picture 4">
            <a:extLst>
              <a:ext uri="{FF2B5EF4-FFF2-40B4-BE49-F238E27FC236}">
                <a16:creationId xmlns:a16="http://schemas.microsoft.com/office/drawing/2014/main" id="{56F084BA-4CCF-A466-BE9A-B2F6852E0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422" y="1981442"/>
            <a:ext cx="824577" cy="82457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5BE6C38-B8C0-6A6C-BA4A-8AB5A86B1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09" y="1991510"/>
            <a:ext cx="824577" cy="82457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D9C49DC5-ED22-E67B-49F1-3F331873E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4425" y="6314036"/>
            <a:ext cx="878084" cy="87808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FB928E1-2333-58E2-2CC8-1A8C8F0530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2510" y="6314036"/>
            <a:ext cx="820785" cy="82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0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Oval 6148">
            <a:extLst>
              <a:ext uri="{FF2B5EF4-FFF2-40B4-BE49-F238E27FC236}">
                <a16:creationId xmlns:a16="http://schemas.microsoft.com/office/drawing/2014/main" id="{3039F47C-72E4-EAD5-5671-EC75E0069BF0}"/>
              </a:ext>
            </a:extLst>
          </p:cNvPr>
          <p:cNvSpPr/>
          <p:nvPr/>
        </p:nvSpPr>
        <p:spPr bwMode="auto">
          <a:xfrm>
            <a:off x="1582730" y="7247217"/>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2" name="Title 1">
            <a:extLst>
              <a:ext uri="{FF2B5EF4-FFF2-40B4-BE49-F238E27FC236}">
                <a16:creationId xmlns:a16="http://schemas.microsoft.com/office/drawing/2014/main" id="{C01A47FC-E9FF-2A12-757A-8541C8B64306}"/>
              </a:ext>
            </a:extLst>
          </p:cNvPr>
          <p:cNvSpPr>
            <a:spLocks noGrp="1"/>
          </p:cNvSpPr>
          <p:nvPr>
            <p:ph type="title"/>
          </p:nvPr>
        </p:nvSpPr>
        <p:spPr>
          <a:xfrm>
            <a:off x="420624" y="402336"/>
            <a:ext cx="9916071" cy="1609344"/>
          </a:xfrm>
        </p:spPr>
        <p:txBody>
          <a:bodyPr/>
          <a:lstStyle/>
          <a:p>
            <a:r>
              <a:rPr lang="en-NL"/>
              <a:t>Organise: Queing is an effective pattern to bring order in chaos</a:t>
            </a:r>
          </a:p>
        </p:txBody>
      </p:sp>
      <p:sp>
        <p:nvSpPr>
          <p:cNvPr id="4" name="Slide Number Placeholder 3">
            <a:extLst>
              <a:ext uri="{FF2B5EF4-FFF2-40B4-BE49-F238E27FC236}">
                <a16:creationId xmlns:a16="http://schemas.microsoft.com/office/drawing/2014/main" id="{30FB25D4-018E-B430-D49A-446C74B3425A}"/>
              </a:ext>
            </a:extLst>
          </p:cNvPr>
          <p:cNvSpPr>
            <a:spLocks noGrp="1"/>
          </p:cNvSpPr>
          <p:nvPr>
            <p:ph type="sldNum" sz="quarter" idx="11"/>
          </p:nvPr>
        </p:nvSpPr>
        <p:spPr/>
        <p:txBody>
          <a:bodyPr/>
          <a:lstStyle/>
          <a:p>
            <a:fld id="{59395FB3-9C97-154F-86B2-7E381B951268}" type="slidenum">
              <a:rPr lang="en-US" smtClean="0"/>
              <a:pPr/>
              <a:t>26</a:t>
            </a:fld>
            <a:endParaRPr lang="en-US"/>
          </a:p>
        </p:txBody>
      </p:sp>
      <p:grpSp>
        <p:nvGrpSpPr>
          <p:cNvPr id="21" name="Group 20">
            <a:extLst>
              <a:ext uri="{FF2B5EF4-FFF2-40B4-BE49-F238E27FC236}">
                <a16:creationId xmlns:a16="http://schemas.microsoft.com/office/drawing/2014/main" id="{957E5B98-5BF0-9119-1323-B99771553D17}"/>
              </a:ext>
            </a:extLst>
          </p:cNvPr>
          <p:cNvGrpSpPr/>
          <p:nvPr/>
        </p:nvGrpSpPr>
        <p:grpSpPr>
          <a:xfrm>
            <a:off x="14173203" y="734971"/>
            <a:ext cx="1432353" cy="2381826"/>
            <a:chOff x="2326295" y="3581968"/>
            <a:chExt cx="1439314" cy="2782152"/>
          </a:xfrm>
        </p:grpSpPr>
        <p:sp>
          <p:nvSpPr>
            <p:cNvPr id="13" name="Rectangle 12">
              <a:extLst>
                <a:ext uri="{FF2B5EF4-FFF2-40B4-BE49-F238E27FC236}">
                  <a16:creationId xmlns:a16="http://schemas.microsoft.com/office/drawing/2014/main" id="{3E58AD82-5AD1-4F6D-0AE8-4A124FABB249}"/>
                </a:ext>
              </a:extLst>
            </p:cNvPr>
            <p:cNvSpPr/>
            <p:nvPr/>
          </p:nvSpPr>
          <p:spPr bwMode="auto">
            <a:xfrm rot="16200000">
              <a:off x="2018978" y="5892633"/>
              <a:ext cx="770230" cy="155596"/>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1650">
                <a:solidFill>
                  <a:schemeClr val="bg1"/>
                </a:solidFill>
                <a:latin typeface="IBM Plex Sans" panose="020B0503050203000203" pitchFamily="34" charset="0"/>
              </a:endParaRPr>
            </a:p>
          </p:txBody>
        </p:sp>
        <p:sp>
          <p:nvSpPr>
            <p:cNvPr id="14" name="Rectangle 13">
              <a:extLst>
                <a:ext uri="{FF2B5EF4-FFF2-40B4-BE49-F238E27FC236}">
                  <a16:creationId xmlns:a16="http://schemas.microsoft.com/office/drawing/2014/main" id="{5D77D704-D8E6-A86B-8C80-C8CA89A8D4EF}"/>
                </a:ext>
              </a:extLst>
            </p:cNvPr>
            <p:cNvSpPr/>
            <p:nvPr/>
          </p:nvSpPr>
          <p:spPr bwMode="auto">
            <a:xfrm rot="16200000">
              <a:off x="2140193" y="5675247"/>
              <a:ext cx="1182649" cy="155596"/>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1650">
                <a:solidFill>
                  <a:schemeClr val="bg1"/>
                </a:solidFill>
                <a:latin typeface="IBM Plex Sans" panose="020B0503050203000203" pitchFamily="34" charset="0"/>
              </a:endParaRPr>
            </a:p>
          </p:txBody>
        </p:sp>
        <p:sp>
          <p:nvSpPr>
            <p:cNvPr id="15" name="Rectangle 14">
              <a:extLst>
                <a:ext uri="{FF2B5EF4-FFF2-40B4-BE49-F238E27FC236}">
                  <a16:creationId xmlns:a16="http://schemas.microsoft.com/office/drawing/2014/main" id="{66464E31-4928-4D77-DE19-D20A6D2F56DF}"/>
                </a:ext>
              </a:extLst>
            </p:cNvPr>
            <p:cNvSpPr/>
            <p:nvPr/>
          </p:nvSpPr>
          <p:spPr bwMode="auto">
            <a:xfrm rot="16200000">
              <a:off x="2224319" y="5464687"/>
              <a:ext cx="1643270" cy="155595"/>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1650">
                <a:solidFill>
                  <a:schemeClr val="bg1"/>
                </a:solidFill>
                <a:latin typeface="IBM Plex Sans" panose="020B0503050203000203" pitchFamily="34" charset="0"/>
              </a:endParaRPr>
            </a:p>
          </p:txBody>
        </p:sp>
        <p:sp>
          <p:nvSpPr>
            <p:cNvPr id="16" name="Rectangle 15">
              <a:extLst>
                <a:ext uri="{FF2B5EF4-FFF2-40B4-BE49-F238E27FC236}">
                  <a16:creationId xmlns:a16="http://schemas.microsoft.com/office/drawing/2014/main" id="{7E0EBD81-E3F3-B13D-4ADE-884FB48967F5}"/>
                </a:ext>
              </a:extLst>
            </p:cNvPr>
            <p:cNvSpPr/>
            <p:nvPr/>
          </p:nvSpPr>
          <p:spPr bwMode="auto">
            <a:xfrm rot="16200000">
              <a:off x="2304977" y="5198168"/>
              <a:ext cx="2136805" cy="155598"/>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1650">
                <a:solidFill>
                  <a:schemeClr val="bg1"/>
                </a:solidFill>
                <a:latin typeface="IBM Plex Sans" panose="020B0503050203000203" pitchFamily="34" charset="0"/>
              </a:endParaRPr>
            </a:p>
          </p:txBody>
        </p:sp>
        <p:sp>
          <p:nvSpPr>
            <p:cNvPr id="17" name="Rectangle 16">
              <a:extLst>
                <a:ext uri="{FF2B5EF4-FFF2-40B4-BE49-F238E27FC236}">
                  <a16:creationId xmlns:a16="http://schemas.microsoft.com/office/drawing/2014/main" id="{04572D17-68C6-77AF-1001-5912E0300B27}"/>
                </a:ext>
              </a:extLst>
            </p:cNvPr>
            <p:cNvSpPr/>
            <p:nvPr/>
          </p:nvSpPr>
          <p:spPr bwMode="auto">
            <a:xfrm rot="16200000">
              <a:off x="2415604" y="4994364"/>
              <a:ext cx="2544418" cy="155593"/>
            </a:xfrm>
            <a:prstGeom prst="rect">
              <a:avLst/>
            </a:prstGeom>
            <a:pattFill prst="divot">
              <a:fgClr>
                <a:srgbClr val="00B050"/>
              </a:fgClr>
              <a:bgClr>
                <a:schemeClr val="bg1"/>
              </a:bgClr>
            </a:pattFill>
            <a:ln w="19050">
              <a:solidFill>
                <a:srgbClr val="00B050"/>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1650">
                <a:solidFill>
                  <a:schemeClr val="bg1"/>
                </a:solidFill>
                <a:latin typeface="IBM Plex Sans" panose="020B0503050203000203" pitchFamily="34" charset="0"/>
              </a:endParaRPr>
            </a:p>
          </p:txBody>
        </p:sp>
        <p:sp>
          <p:nvSpPr>
            <p:cNvPr id="20" name="TextBox 19">
              <a:extLst>
                <a:ext uri="{FF2B5EF4-FFF2-40B4-BE49-F238E27FC236}">
                  <a16:creationId xmlns:a16="http://schemas.microsoft.com/office/drawing/2014/main" id="{DC68A1AB-C62A-89A5-F739-DFA1F3ADDDD3}"/>
                </a:ext>
              </a:extLst>
            </p:cNvPr>
            <p:cNvSpPr txBox="1"/>
            <p:nvPr/>
          </p:nvSpPr>
          <p:spPr>
            <a:xfrm rot="18394522">
              <a:off x="1655031" y="4323348"/>
              <a:ext cx="2039449" cy="556690"/>
            </a:xfrm>
            <a:prstGeom prst="rect">
              <a:avLst/>
            </a:prstGeom>
            <a:noFill/>
          </p:spPr>
          <p:txBody>
            <a:bodyPr wrap="none" rtlCol="0">
              <a:spAutoFit/>
            </a:bodyPr>
            <a:lstStyle/>
            <a:p>
              <a:pPr algn="l"/>
              <a:r>
                <a:rPr lang="en-NL" sz="3000">
                  <a:solidFill>
                    <a:srgbClr val="00B050"/>
                  </a:solidFill>
                  <a:latin typeface="Bradley Hand" pitchFamily="2" charset="77"/>
                  <a:ea typeface="IBM Plex Sans" charset="0"/>
                  <a:cs typeface="IBM Plex Sans" charset="0"/>
                </a:rPr>
                <a:t>Organise</a:t>
              </a:r>
            </a:p>
          </p:txBody>
        </p:sp>
      </p:grpSp>
      <p:sp>
        <p:nvSpPr>
          <p:cNvPr id="35" name="Hexagon 34">
            <a:extLst>
              <a:ext uri="{FF2B5EF4-FFF2-40B4-BE49-F238E27FC236}">
                <a16:creationId xmlns:a16="http://schemas.microsoft.com/office/drawing/2014/main" id="{A0E702EB-864B-0397-256D-AFF37D9725EB}"/>
              </a:ext>
            </a:extLst>
          </p:cNvPr>
          <p:cNvSpPr/>
          <p:nvPr/>
        </p:nvSpPr>
        <p:spPr>
          <a:xfrm>
            <a:off x="16075431" y="710291"/>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chemeClr val="accent5">
              <a:lumMod val="60000"/>
              <a:lumOff val="40000"/>
            </a:schemeClr>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Code</a:t>
            </a:r>
            <a:endParaRPr lang="en-NL" sz="2099">
              <a:solidFill>
                <a:schemeClr val="tx1"/>
              </a:solidFill>
              <a:latin typeface="Bradley Hand" pitchFamily="2" charset="77"/>
            </a:endParaRPr>
          </a:p>
        </p:txBody>
      </p:sp>
      <p:pic>
        <p:nvPicPr>
          <p:cNvPr id="6152" name="Picture 8">
            <a:extLst>
              <a:ext uri="{FF2B5EF4-FFF2-40B4-BE49-F238E27FC236}">
                <a16:creationId xmlns:a16="http://schemas.microsoft.com/office/drawing/2014/main" id="{D9C49DC5-ED22-E67B-49F1-3F331873E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8759" y="341687"/>
            <a:ext cx="878084" cy="55662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A5004764-938C-31B0-1E48-C73125079155}"/>
              </a:ext>
            </a:extLst>
          </p:cNvPr>
          <p:cNvSpPr/>
          <p:nvPr/>
        </p:nvSpPr>
        <p:spPr bwMode="auto">
          <a:xfrm>
            <a:off x="4767942" y="3314701"/>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23" name="Rounded Rectangle 22">
            <a:extLst>
              <a:ext uri="{FF2B5EF4-FFF2-40B4-BE49-F238E27FC236}">
                <a16:creationId xmlns:a16="http://schemas.microsoft.com/office/drawing/2014/main" id="{A15ADCDD-455A-E5DE-E7C2-28286E1C6911}"/>
              </a:ext>
            </a:extLst>
          </p:cNvPr>
          <p:cNvSpPr/>
          <p:nvPr/>
        </p:nvSpPr>
        <p:spPr bwMode="auto">
          <a:xfrm>
            <a:off x="4767942" y="4394927"/>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26" name="Rounded Rectangle 25">
            <a:extLst>
              <a:ext uri="{FF2B5EF4-FFF2-40B4-BE49-F238E27FC236}">
                <a16:creationId xmlns:a16="http://schemas.microsoft.com/office/drawing/2014/main" id="{80A3235A-2BF7-2189-5F12-406EE001E0A7}"/>
              </a:ext>
            </a:extLst>
          </p:cNvPr>
          <p:cNvSpPr/>
          <p:nvPr/>
        </p:nvSpPr>
        <p:spPr bwMode="auto">
          <a:xfrm>
            <a:off x="4767942" y="5475154"/>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34" name="Rounded Rectangle 33">
            <a:extLst>
              <a:ext uri="{FF2B5EF4-FFF2-40B4-BE49-F238E27FC236}">
                <a16:creationId xmlns:a16="http://schemas.microsoft.com/office/drawing/2014/main" id="{ED0E015A-29A1-8D81-AEA5-AD49CB307388}"/>
              </a:ext>
            </a:extLst>
          </p:cNvPr>
          <p:cNvSpPr/>
          <p:nvPr/>
        </p:nvSpPr>
        <p:spPr bwMode="auto">
          <a:xfrm>
            <a:off x="4767942" y="6555380"/>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36" name="Oval 35">
            <a:extLst>
              <a:ext uri="{FF2B5EF4-FFF2-40B4-BE49-F238E27FC236}">
                <a16:creationId xmlns:a16="http://schemas.microsoft.com/office/drawing/2014/main" id="{3E9724D0-C8E1-F3EF-C790-641DEC145C9E}"/>
              </a:ext>
            </a:extLst>
          </p:cNvPr>
          <p:cNvSpPr/>
          <p:nvPr/>
        </p:nvSpPr>
        <p:spPr bwMode="auto">
          <a:xfrm>
            <a:off x="2286000" y="3283773"/>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37" name="Oval 36">
            <a:extLst>
              <a:ext uri="{FF2B5EF4-FFF2-40B4-BE49-F238E27FC236}">
                <a16:creationId xmlns:a16="http://schemas.microsoft.com/office/drawing/2014/main" id="{8ECC7962-D2ED-2B34-E90B-2A9D9B88FE5E}"/>
              </a:ext>
            </a:extLst>
          </p:cNvPr>
          <p:cNvSpPr/>
          <p:nvPr/>
        </p:nvSpPr>
        <p:spPr bwMode="auto">
          <a:xfrm>
            <a:off x="1906524" y="4225344"/>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38" name="Oval 37">
            <a:extLst>
              <a:ext uri="{FF2B5EF4-FFF2-40B4-BE49-F238E27FC236}">
                <a16:creationId xmlns:a16="http://schemas.microsoft.com/office/drawing/2014/main" id="{9C39F430-65EF-2D17-6A6B-A64AEC124B34}"/>
              </a:ext>
            </a:extLst>
          </p:cNvPr>
          <p:cNvSpPr/>
          <p:nvPr/>
        </p:nvSpPr>
        <p:spPr bwMode="auto">
          <a:xfrm>
            <a:off x="1300409" y="3720968"/>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39" name="Oval 38">
            <a:extLst>
              <a:ext uri="{FF2B5EF4-FFF2-40B4-BE49-F238E27FC236}">
                <a16:creationId xmlns:a16="http://schemas.microsoft.com/office/drawing/2014/main" id="{A2F2D5D1-1818-A183-E2C2-E7253689460D}"/>
              </a:ext>
            </a:extLst>
          </p:cNvPr>
          <p:cNvSpPr/>
          <p:nvPr/>
        </p:nvSpPr>
        <p:spPr bwMode="auto">
          <a:xfrm>
            <a:off x="1957469" y="5273589"/>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40" name="Oval 39">
            <a:extLst>
              <a:ext uri="{FF2B5EF4-FFF2-40B4-BE49-F238E27FC236}">
                <a16:creationId xmlns:a16="http://schemas.microsoft.com/office/drawing/2014/main" id="{BEA4FC7F-2DCF-27BC-3394-8E90633D28D0}"/>
              </a:ext>
            </a:extLst>
          </p:cNvPr>
          <p:cNvSpPr/>
          <p:nvPr/>
        </p:nvSpPr>
        <p:spPr bwMode="auto">
          <a:xfrm>
            <a:off x="906560" y="5142776"/>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41" name="Oval 40">
            <a:extLst>
              <a:ext uri="{FF2B5EF4-FFF2-40B4-BE49-F238E27FC236}">
                <a16:creationId xmlns:a16="http://schemas.microsoft.com/office/drawing/2014/main" id="{38EFAA95-01C4-8237-74F8-F9DD73B6D75F}"/>
              </a:ext>
            </a:extLst>
          </p:cNvPr>
          <p:cNvSpPr/>
          <p:nvPr/>
        </p:nvSpPr>
        <p:spPr bwMode="auto">
          <a:xfrm>
            <a:off x="2220686" y="6389015"/>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42" name="Oval 41">
            <a:extLst>
              <a:ext uri="{FF2B5EF4-FFF2-40B4-BE49-F238E27FC236}">
                <a16:creationId xmlns:a16="http://schemas.microsoft.com/office/drawing/2014/main" id="{0EE9C39E-75B0-B3E0-A51E-BBB3939E1E0F}"/>
              </a:ext>
            </a:extLst>
          </p:cNvPr>
          <p:cNvSpPr/>
          <p:nvPr/>
        </p:nvSpPr>
        <p:spPr bwMode="auto">
          <a:xfrm>
            <a:off x="1235091" y="6359802"/>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43" name="Oval 42">
            <a:extLst>
              <a:ext uri="{FF2B5EF4-FFF2-40B4-BE49-F238E27FC236}">
                <a16:creationId xmlns:a16="http://schemas.microsoft.com/office/drawing/2014/main" id="{A072B195-FC03-1D25-29A9-DEC367ED1CAF}"/>
              </a:ext>
            </a:extLst>
          </p:cNvPr>
          <p:cNvSpPr/>
          <p:nvPr/>
        </p:nvSpPr>
        <p:spPr bwMode="auto">
          <a:xfrm>
            <a:off x="485939" y="7194735"/>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cxnSp>
        <p:nvCxnSpPr>
          <p:cNvPr id="45" name="Straight Arrow Connector 44">
            <a:extLst>
              <a:ext uri="{FF2B5EF4-FFF2-40B4-BE49-F238E27FC236}">
                <a16:creationId xmlns:a16="http://schemas.microsoft.com/office/drawing/2014/main" id="{92E6DFC9-E64A-2922-DD64-E60110CEEDC7}"/>
              </a:ext>
            </a:extLst>
          </p:cNvPr>
          <p:cNvCxnSpPr>
            <a:stCxn id="36" idx="6"/>
            <a:endCxn id="3" idx="1"/>
          </p:cNvCxnSpPr>
          <p:nvPr/>
        </p:nvCxnSpPr>
        <p:spPr bwMode="auto">
          <a:xfrm>
            <a:off x="2943063" y="3589298"/>
            <a:ext cx="1824879" cy="99690"/>
          </a:xfrm>
          <a:prstGeom prst="straightConnector1">
            <a:avLst/>
          </a:prstGeom>
          <a:ln w="19050">
            <a:solidFill>
              <a:schemeClr val="accent2">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3A3ADD99-7258-87A8-D40F-D0C14956E74C}"/>
              </a:ext>
            </a:extLst>
          </p:cNvPr>
          <p:cNvCxnSpPr>
            <a:cxnSpLocks/>
            <a:stCxn id="41" idx="6"/>
            <a:endCxn id="23" idx="1"/>
          </p:cNvCxnSpPr>
          <p:nvPr/>
        </p:nvCxnSpPr>
        <p:spPr bwMode="auto">
          <a:xfrm flipV="1">
            <a:off x="2877749" y="4769214"/>
            <a:ext cx="1890194" cy="1925325"/>
          </a:xfrm>
          <a:prstGeom prst="straightConnector1">
            <a:avLst/>
          </a:prstGeom>
          <a:ln w="19050">
            <a:solidFill>
              <a:schemeClr val="accent2">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2805B2C8-D2E3-3533-C84B-110F44D89D23}"/>
              </a:ext>
            </a:extLst>
          </p:cNvPr>
          <p:cNvCxnSpPr>
            <a:cxnSpLocks/>
            <a:endCxn id="34" idx="1"/>
          </p:cNvCxnSpPr>
          <p:nvPr/>
        </p:nvCxnSpPr>
        <p:spPr bwMode="auto">
          <a:xfrm>
            <a:off x="2549217" y="4572002"/>
            <a:ext cx="2218725" cy="2357666"/>
          </a:xfrm>
          <a:prstGeom prst="straightConnector1">
            <a:avLst/>
          </a:prstGeom>
          <a:ln w="19050">
            <a:solidFill>
              <a:schemeClr val="accent2">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898DBB97-38A8-4D45-FC47-B64AD770329C}"/>
              </a:ext>
            </a:extLst>
          </p:cNvPr>
          <p:cNvCxnSpPr>
            <a:cxnSpLocks/>
            <a:endCxn id="26" idx="1"/>
          </p:cNvCxnSpPr>
          <p:nvPr/>
        </p:nvCxnSpPr>
        <p:spPr bwMode="auto">
          <a:xfrm>
            <a:off x="2582855" y="5596952"/>
            <a:ext cx="2185088" cy="252489"/>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grpSp>
        <p:nvGrpSpPr>
          <p:cNvPr id="58" name="Group 57">
            <a:extLst>
              <a:ext uri="{FF2B5EF4-FFF2-40B4-BE49-F238E27FC236}">
                <a16:creationId xmlns:a16="http://schemas.microsoft.com/office/drawing/2014/main" id="{EF824DE5-3346-BDA4-E959-D35ED81E633F}"/>
              </a:ext>
            </a:extLst>
          </p:cNvPr>
          <p:cNvGrpSpPr/>
          <p:nvPr/>
        </p:nvGrpSpPr>
        <p:grpSpPr>
          <a:xfrm>
            <a:off x="1481462" y="7283271"/>
            <a:ext cx="824594" cy="522513"/>
            <a:chOff x="2834659" y="5410443"/>
            <a:chExt cx="549729" cy="348342"/>
          </a:xfrm>
        </p:grpSpPr>
        <p:cxnSp>
          <p:nvCxnSpPr>
            <p:cNvPr id="54" name="Straight Connector 53">
              <a:extLst>
                <a:ext uri="{FF2B5EF4-FFF2-40B4-BE49-F238E27FC236}">
                  <a16:creationId xmlns:a16="http://schemas.microsoft.com/office/drawing/2014/main" id="{B1170482-9406-249F-3E72-AD61452ECBA9}"/>
                </a:ext>
              </a:extLst>
            </p:cNvPr>
            <p:cNvCxnSpPr>
              <a:cxnSpLocks/>
            </p:cNvCxnSpPr>
            <p:nvPr/>
          </p:nvCxnSpPr>
          <p:spPr bwMode="auto">
            <a:xfrm flipV="1">
              <a:off x="2834659" y="5475999"/>
              <a:ext cx="549729" cy="217230"/>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753114F8-B047-893A-69DE-B2DC9B37E86D}"/>
                </a:ext>
              </a:extLst>
            </p:cNvPr>
            <p:cNvCxnSpPr>
              <a:cxnSpLocks/>
            </p:cNvCxnSpPr>
            <p:nvPr/>
          </p:nvCxnSpPr>
          <p:spPr bwMode="auto">
            <a:xfrm>
              <a:off x="2929374" y="5410443"/>
              <a:ext cx="360298" cy="348342"/>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4A88D806-94E2-1033-930B-29E833DB4E2F}"/>
              </a:ext>
            </a:extLst>
          </p:cNvPr>
          <p:cNvGrpSpPr/>
          <p:nvPr/>
        </p:nvGrpSpPr>
        <p:grpSpPr>
          <a:xfrm>
            <a:off x="1158170" y="3772652"/>
            <a:ext cx="824594" cy="522513"/>
            <a:chOff x="2834659" y="5410443"/>
            <a:chExt cx="549729" cy="348342"/>
          </a:xfrm>
        </p:grpSpPr>
        <p:cxnSp>
          <p:nvCxnSpPr>
            <p:cNvPr id="60" name="Straight Connector 59">
              <a:extLst>
                <a:ext uri="{FF2B5EF4-FFF2-40B4-BE49-F238E27FC236}">
                  <a16:creationId xmlns:a16="http://schemas.microsoft.com/office/drawing/2014/main" id="{7656C539-8EDB-8D1F-52BD-DA93A8C61236}"/>
                </a:ext>
              </a:extLst>
            </p:cNvPr>
            <p:cNvCxnSpPr>
              <a:cxnSpLocks/>
            </p:cNvCxnSpPr>
            <p:nvPr/>
          </p:nvCxnSpPr>
          <p:spPr bwMode="auto">
            <a:xfrm flipV="1">
              <a:off x="2834659" y="5475999"/>
              <a:ext cx="549729" cy="217230"/>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9D4CA07F-B079-4570-B4F5-CC2739C7A329}"/>
                </a:ext>
              </a:extLst>
            </p:cNvPr>
            <p:cNvCxnSpPr>
              <a:cxnSpLocks/>
            </p:cNvCxnSpPr>
            <p:nvPr/>
          </p:nvCxnSpPr>
          <p:spPr bwMode="auto">
            <a:xfrm>
              <a:off x="2929374" y="5410443"/>
              <a:ext cx="360298" cy="348342"/>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62" name="Group 61">
            <a:extLst>
              <a:ext uri="{FF2B5EF4-FFF2-40B4-BE49-F238E27FC236}">
                <a16:creationId xmlns:a16="http://schemas.microsoft.com/office/drawing/2014/main" id="{5CABF245-5C7F-5091-4085-C5121AB768DE}"/>
              </a:ext>
            </a:extLst>
          </p:cNvPr>
          <p:cNvGrpSpPr/>
          <p:nvPr/>
        </p:nvGrpSpPr>
        <p:grpSpPr>
          <a:xfrm>
            <a:off x="798943" y="5170923"/>
            <a:ext cx="824594" cy="522513"/>
            <a:chOff x="2834659" y="5410443"/>
            <a:chExt cx="549729" cy="348342"/>
          </a:xfrm>
        </p:grpSpPr>
        <p:cxnSp>
          <p:nvCxnSpPr>
            <p:cNvPr id="63" name="Straight Connector 62">
              <a:extLst>
                <a:ext uri="{FF2B5EF4-FFF2-40B4-BE49-F238E27FC236}">
                  <a16:creationId xmlns:a16="http://schemas.microsoft.com/office/drawing/2014/main" id="{BE959523-F469-1CB6-C015-8F7DF2EA24C6}"/>
                </a:ext>
              </a:extLst>
            </p:cNvPr>
            <p:cNvCxnSpPr>
              <a:cxnSpLocks/>
            </p:cNvCxnSpPr>
            <p:nvPr/>
          </p:nvCxnSpPr>
          <p:spPr bwMode="auto">
            <a:xfrm flipV="1">
              <a:off x="2834659" y="5475999"/>
              <a:ext cx="549729" cy="217230"/>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44" name="Straight Connector 6143">
              <a:extLst>
                <a:ext uri="{FF2B5EF4-FFF2-40B4-BE49-F238E27FC236}">
                  <a16:creationId xmlns:a16="http://schemas.microsoft.com/office/drawing/2014/main" id="{36F36495-A276-618C-C431-AFFF9C89CDA5}"/>
                </a:ext>
              </a:extLst>
            </p:cNvPr>
            <p:cNvCxnSpPr>
              <a:cxnSpLocks/>
            </p:cNvCxnSpPr>
            <p:nvPr/>
          </p:nvCxnSpPr>
          <p:spPr bwMode="auto">
            <a:xfrm>
              <a:off x="2929374" y="5410443"/>
              <a:ext cx="360298" cy="348342"/>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grpSp>
        <p:nvGrpSpPr>
          <p:cNvPr id="6145" name="Group 6144">
            <a:extLst>
              <a:ext uri="{FF2B5EF4-FFF2-40B4-BE49-F238E27FC236}">
                <a16:creationId xmlns:a16="http://schemas.microsoft.com/office/drawing/2014/main" id="{826CDDCD-6074-1F32-829D-5D0FF6CE1AEE}"/>
              </a:ext>
            </a:extLst>
          </p:cNvPr>
          <p:cNvGrpSpPr/>
          <p:nvPr/>
        </p:nvGrpSpPr>
        <p:grpSpPr>
          <a:xfrm>
            <a:off x="1170431" y="6433283"/>
            <a:ext cx="824594" cy="522513"/>
            <a:chOff x="2834659" y="5410443"/>
            <a:chExt cx="549729" cy="348342"/>
          </a:xfrm>
        </p:grpSpPr>
        <p:cxnSp>
          <p:nvCxnSpPr>
            <p:cNvPr id="6146" name="Straight Connector 6145">
              <a:extLst>
                <a:ext uri="{FF2B5EF4-FFF2-40B4-BE49-F238E27FC236}">
                  <a16:creationId xmlns:a16="http://schemas.microsoft.com/office/drawing/2014/main" id="{20A6E2DB-54DC-1BD6-CA62-A09A9E753CF0}"/>
                </a:ext>
              </a:extLst>
            </p:cNvPr>
            <p:cNvCxnSpPr>
              <a:cxnSpLocks/>
            </p:cNvCxnSpPr>
            <p:nvPr/>
          </p:nvCxnSpPr>
          <p:spPr bwMode="auto">
            <a:xfrm flipV="1">
              <a:off x="2834659" y="5475999"/>
              <a:ext cx="549729" cy="217230"/>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147" name="Straight Connector 6146">
              <a:extLst>
                <a:ext uri="{FF2B5EF4-FFF2-40B4-BE49-F238E27FC236}">
                  <a16:creationId xmlns:a16="http://schemas.microsoft.com/office/drawing/2014/main" id="{561DDF79-91D5-AD98-9CD3-D525D9C2EBC3}"/>
                </a:ext>
              </a:extLst>
            </p:cNvPr>
            <p:cNvCxnSpPr>
              <a:cxnSpLocks/>
            </p:cNvCxnSpPr>
            <p:nvPr/>
          </p:nvCxnSpPr>
          <p:spPr bwMode="auto">
            <a:xfrm>
              <a:off x="2929374" y="5410443"/>
              <a:ext cx="360298" cy="348342"/>
            </a:xfrm>
            <a:prstGeom prst="line">
              <a:avLst/>
            </a:prstGeom>
            <a:ln w="31750">
              <a:solidFill>
                <a:srgbClr val="FF0000"/>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grpSp>
      <p:cxnSp>
        <p:nvCxnSpPr>
          <p:cNvPr id="6151" name="Straight Arrow Connector 6150">
            <a:extLst>
              <a:ext uri="{FF2B5EF4-FFF2-40B4-BE49-F238E27FC236}">
                <a16:creationId xmlns:a16="http://schemas.microsoft.com/office/drawing/2014/main" id="{3CC0DEFD-2498-D9F0-9B05-5AAD55E34206}"/>
              </a:ext>
            </a:extLst>
          </p:cNvPr>
          <p:cNvCxnSpPr>
            <a:cxnSpLocks/>
            <a:stCxn id="43" idx="7"/>
          </p:cNvCxnSpPr>
          <p:nvPr/>
        </p:nvCxnSpPr>
        <p:spPr bwMode="auto">
          <a:xfrm flipV="1">
            <a:off x="1046777" y="3930877"/>
            <a:ext cx="3721166" cy="3353345"/>
          </a:xfrm>
          <a:prstGeom prst="straightConnector1">
            <a:avLst/>
          </a:prstGeom>
          <a:ln w="19050">
            <a:solidFill>
              <a:schemeClr val="accent2">
                <a:lumMod val="75000"/>
              </a:schemeClr>
            </a:solidFill>
            <a:prstDash val="sysDash"/>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6156" name="TextBox 6155">
            <a:extLst>
              <a:ext uri="{FF2B5EF4-FFF2-40B4-BE49-F238E27FC236}">
                <a16:creationId xmlns:a16="http://schemas.microsoft.com/office/drawing/2014/main" id="{74DBE833-6B61-E02F-D09B-E30B0087CA7C}"/>
              </a:ext>
            </a:extLst>
          </p:cNvPr>
          <p:cNvSpPr txBox="1"/>
          <p:nvPr/>
        </p:nvSpPr>
        <p:spPr>
          <a:xfrm>
            <a:off x="399069" y="8415829"/>
            <a:ext cx="6404343" cy="1061829"/>
          </a:xfrm>
          <a:prstGeom prst="rect">
            <a:avLst/>
          </a:prstGeom>
          <a:noFill/>
        </p:spPr>
        <p:txBody>
          <a:bodyPr wrap="square" rtlCol="0">
            <a:spAutoFit/>
          </a:bodyPr>
          <a:lstStyle/>
          <a:p>
            <a:pPr algn="l"/>
            <a:r>
              <a:rPr lang="en-NL" sz="2100">
                <a:latin typeface="IBM Plex Sans" charset="0"/>
                <a:ea typeface="IBM Plex Sans" charset="0"/>
                <a:cs typeface="IBM Plex Sans" charset="0"/>
              </a:rPr>
              <a:t>Only the first four can be handled</a:t>
            </a:r>
          </a:p>
          <a:p>
            <a:pPr algn="l"/>
            <a:r>
              <a:rPr lang="en-NL" sz="2100">
                <a:latin typeface="IBM Plex Sans" charset="0"/>
                <a:ea typeface="IBM Plex Sans" charset="0"/>
                <a:cs typeface="IBM Plex Sans" charset="0"/>
              </a:rPr>
              <a:t>The others die (retries)</a:t>
            </a:r>
          </a:p>
          <a:p>
            <a:pPr algn="l"/>
            <a:r>
              <a:rPr lang="en-NL" sz="2100">
                <a:latin typeface="IBM Plex Sans" charset="0"/>
                <a:ea typeface="IBM Plex Sans" charset="0"/>
                <a:cs typeface="IBM Plex Sans" charset="0"/>
              </a:rPr>
              <a:t>To many retries may even result in system failure</a:t>
            </a:r>
          </a:p>
        </p:txBody>
      </p:sp>
      <p:sp>
        <p:nvSpPr>
          <p:cNvPr id="6158" name="Rounded Rectangle 6157">
            <a:extLst>
              <a:ext uri="{FF2B5EF4-FFF2-40B4-BE49-F238E27FC236}">
                <a16:creationId xmlns:a16="http://schemas.microsoft.com/office/drawing/2014/main" id="{15EDF4F3-8A7F-A5F7-55B3-9A7FB6D059FE}"/>
              </a:ext>
            </a:extLst>
          </p:cNvPr>
          <p:cNvSpPr/>
          <p:nvPr/>
        </p:nvSpPr>
        <p:spPr bwMode="auto">
          <a:xfrm>
            <a:off x="10247291" y="3346681"/>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6159" name="Rounded Rectangle 6158">
            <a:extLst>
              <a:ext uri="{FF2B5EF4-FFF2-40B4-BE49-F238E27FC236}">
                <a16:creationId xmlns:a16="http://schemas.microsoft.com/office/drawing/2014/main" id="{95BE934D-D452-71C6-3F20-F80E3448C753}"/>
              </a:ext>
            </a:extLst>
          </p:cNvPr>
          <p:cNvSpPr/>
          <p:nvPr/>
        </p:nvSpPr>
        <p:spPr bwMode="auto">
          <a:xfrm>
            <a:off x="10247291" y="4426907"/>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6160" name="Rounded Rectangle 6159">
            <a:extLst>
              <a:ext uri="{FF2B5EF4-FFF2-40B4-BE49-F238E27FC236}">
                <a16:creationId xmlns:a16="http://schemas.microsoft.com/office/drawing/2014/main" id="{97AB9717-FAA9-1A95-6D4B-E87B3BCB75A1}"/>
              </a:ext>
            </a:extLst>
          </p:cNvPr>
          <p:cNvSpPr/>
          <p:nvPr/>
        </p:nvSpPr>
        <p:spPr bwMode="auto">
          <a:xfrm>
            <a:off x="10247291" y="5507134"/>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6161" name="Rounded Rectangle 6160">
            <a:extLst>
              <a:ext uri="{FF2B5EF4-FFF2-40B4-BE49-F238E27FC236}">
                <a16:creationId xmlns:a16="http://schemas.microsoft.com/office/drawing/2014/main" id="{FA2B0AE6-79DF-C399-CF48-0C8C6D29DCE9}"/>
              </a:ext>
            </a:extLst>
          </p:cNvPr>
          <p:cNvSpPr/>
          <p:nvPr/>
        </p:nvSpPr>
        <p:spPr bwMode="auto">
          <a:xfrm>
            <a:off x="10247291" y="6587360"/>
            <a:ext cx="1355271"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a:t>
            </a:r>
          </a:p>
        </p:txBody>
      </p:sp>
      <p:sp>
        <p:nvSpPr>
          <p:cNvPr id="6162" name="Oval 6161">
            <a:extLst>
              <a:ext uri="{FF2B5EF4-FFF2-40B4-BE49-F238E27FC236}">
                <a16:creationId xmlns:a16="http://schemas.microsoft.com/office/drawing/2014/main" id="{386F9D28-17AB-5114-5852-55E36379AC1A}"/>
              </a:ext>
            </a:extLst>
          </p:cNvPr>
          <p:cNvSpPr/>
          <p:nvPr/>
        </p:nvSpPr>
        <p:spPr bwMode="auto">
          <a:xfrm>
            <a:off x="7765349" y="3917661"/>
            <a:ext cx="657063" cy="611049"/>
          </a:xfrm>
          <a:prstGeom prst="ellipse">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cxnSp>
        <p:nvCxnSpPr>
          <p:cNvPr id="6170" name="Straight Arrow Connector 6169">
            <a:extLst>
              <a:ext uri="{FF2B5EF4-FFF2-40B4-BE49-F238E27FC236}">
                <a16:creationId xmlns:a16="http://schemas.microsoft.com/office/drawing/2014/main" id="{C8628388-3CD0-5947-70A8-0FAEBC42C6A9}"/>
              </a:ext>
            </a:extLst>
          </p:cNvPr>
          <p:cNvCxnSpPr>
            <a:stCxn id="6162" idx="6"/>
            <a:endCxn id="6158" idx="1"/>
          </p:cNvCxnSpPr>
          <p:nvPr/>
        </p:nvCxnSpPr>
        <p:spPr bwMode="auto">
          <a:xfrm flipV="1">
            <a:off x="8422412" y="3720968"/>
            <a:ext cx="1824879" cy="502218"/>
          </a:xfrm>
          <a:prstGeom prst="straightConnector1">
            <a:avLst/>
          </a:prstGeom>
          <a:ln w="19050">
            <a:solidFill>
              <a:schemeClr val="accent2">
                <a:lumMod val="75000"/>
              </a:schemeClr>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6188" name="TextBox 6187">
            <a:extLst>
              <a:ext uri="{FF2B5EF4-FFF2-40B4-BE49-F238E27FC236}">
                <a16:creationId xmlns:a16="http://schemas.microsoft.com/office/drawing/2014/main" id="{16612957-3A69-FB3F-6112-4010964345B1}"/>
              </a:ext>
            </a:extLst>
          </p:cNvPr>
          <p:cNvSpPr txBox="1"/>
          <p:nvPr/>
        </p:nvSpPr>
        <p:spPr>
          <a:xfrm>
            <a:off x="8073554" y="7899613"/>
            <a:ext cx="4215903" cy="1708160"/>
          </a:xfrm>
          <a:prstGeom prst="rect">
            <a:avLst/>
          </a:prstGeom>
          <a:noFill/>
        </p:spPr>
        <p:txBody>
          <a:bodyPr wrap="square" rtlCol="0">
            <a:spAutoFit/>
          </a:bodyPr>
          <a:lstStyle/>
          <a:p>
            <a:pPr algn="l"/>
            <a:r>
              <a:rPr lang="en-NL" sz="2100">
                <a:latin typeface="IBM Plex Sans" charset="0"/>
                <a:ea typeface="IBM Plex Sans" charset="0"/>
                <a:cs typeface="IBM Plex Sans" charset="0"/>
              </a:rPr>
              <a:t>More servers</a:t>
            </a:r>
          </a:p>
          <a:p>
            <a:pPr algn="l"/>
            <a:r>
              <a:rPr lang="en-NL" sz="2100">
                <a:latin typeface="IBM Plex Sans" charset="0"/>
                <a:ea typeface="IBM Plex Sans" charset="0"/>
                <a:cs typeface="IBM Plex Sans" charset="0"/>
              </a:rPr>
              <a:t>But no load </a:t>
            </a:r>
          </a:p>
          <a:p>
            <a:pPr algn="l"/>
            <a:r>
              <a:rPr lang="en-NL" sz="2100">
                <a:latin typeface="IBM Plex Sans" charset="0"/>
                <a:ea typeface="IBM Plex Sans" charset="0"/>
                <a:cs typeface="IBM Plex Sans" charset="0"/>
              </a:rPr>
              <a:t>Doing nothing, but consuming resources is not a good sustainability practice</a:t>
            </a:r>
          </a:p>
        </p:txBody>
      </p:sp>
      <p:sp>
        <p:nvSpPr>
          <p:cNvPr id="6189" name="Rounded Rectangle 6188">
            <a:extLst>
              <a:ext uri="{FF2B5EF4-FFF2-40B4-BE49-F238E27FC236}">
                <a16:creationId xmlns:a16="http://schemas.microsoft.com/office/drawing/2014/main" id="{9FC28995-ECEA-44F3-ECED-AF4FD6872144}"/>
              </a:ext>
            </a:extLst>
          </p:cNvPr>
          <p:cNvSpPr/>
          <p:nvPr/>
        </p:nvSpPr>
        <p:spPr bwMode="auto">
          <a:xfrm>
            <a:off x="14667375" y="4846529"/>
            <a:ext cx="1876365"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Serverless</a:t>
            </a:r>
          </a:p>
        </p:txBody>
      </p:sp>
      <p:sp>
        <p:nvSpPr>
          <p:cNvPr id="6190" name="Rounded Rectangle 6189">
            <a:extLst>
              <a:ext uri="{FF2B5EF4-FFF2-40B4-BE49-F238E27FC236}">
                <a16:creationId xmlns:a16="http://schemas.microsoft.com/office/drawing/2014/main" id="{6895A950-8A37-73B2-6F3C-6AD6FBCFFB20}"/>
              </a:ext>
            </a:extLst>
          </p:cNvPr>
          <p:cNvSpPr/>
          <p:nvPr/>
        </p:nvSpPr>
        <p:spPr bwMode="auto">
          <a:xfrm>
            <a:off x="14667375" y="5833661"/>
            <a:ext cx="1876365" cy="748574"/>
          </a:xfrm>
          <a:prstGeom prst="roundRect">
            <a:avLst/>
          </a:prstGeom>
          <a:solidFill>
            <a:schemeClr val="accent2"/>
          </a:solidFill>
          <a:ln w="1905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ctr" anchorCtr="0" compatLnSpc="1">
            <a:prstTxWarp prst="textNoShape">
              <a:avLst/>
            </a:prstTxWarp>
          </a:bodyPr>
          <a:lstStyle/>
          <a:p>
            <a:pPr algn="ctr" defTabSz="1371600" fontAlgn="base">
              <a:lnSpc>
                <a:spcPct val="90000"/>
              </a:lnSpc>
              <a:spcBef>
                <a:spcPct val="0"/>
              </a:spcBef>
              <a:spcAft>
                <a:spcPct val="0"/>
              </a:spcAft>
            </a:pPr>
            <a:r>
              <a:rPr lang="en-NL" sz="2100">
                <a:solidFill>
                  <a:schemeClr val="bg1"/>
                </a:solidFill>
                <a:latin typeface="IBM Plex Sans" panose="020B0503050203000203" pitchFamily="34" charset="0"/>
              </a:rPr>
              <a:t>Containers</a:t>
            </a:r>
          </a:p>
        </p:txBody>
      </p:sp>
      <p:sp>
        <p:nvSpPr>
          <p:cNvPr id="6191" name="TextBox 6190">
            <a:extLst>
              <a:ext uri="{FF2B5EF4-FFF2-40B4-BE49-F238E27FC236}">
                <a16:creationId xmlns:a16="http://schemas.microsoft.com/office/drawing/2014/main" id="{1F41F4F6-3865-D4A3-47F3-D396F2B1BAC3}"/>
              </a:ext>
            </a:extLst>
          </p:cNvPr>
          <p:cNvSpPr txBox="1"/>
          <p:nvPr/>
        </p:nvSpPr>
        <p:spPr>
          <a:xfrm>
            <a:off x="14309372" y="7121365"/>
            <a:ext cx="3657464" cy="1708160"/>
          </a:xfrm>
          <a:prstGeom prst="rect">
            <a:avLst/>
          </a:prstGeom>
          <a:noFill/>
        </p:spPr>
        <p:txBody>
          <a:bodyPr wrap="square" rtlCol="0">
            <a:spAutoFit/>
          </a:bodyPr>
          <a:lstStyle/>
          <a:p>
            <a:pPr algn="l"/>
            <a:r>
              <a:rPr lang="en-GB" sz="2100">
                <a:latin typeface="IBM Plex Sans" charset="0"/>
                <a:ea typeface="IBM Plex Sans" charset="0"/>
                <a:cs typeface="IBM Plex Sans" charset="0"/>
              </a:rPr>
              <a:t>	b</a:t>
            </a:r>
            <a:r>
              <a:rPr lang="en-NL" sz="2100">
                <a:latin typeface="IBM Plex Sans" charset="0"/>
                <a:ea typeface="IBM Plex Sans" charset="0"/>
                <a:cs typeface="IBM Plex Sans" charset="0"/>
              </a:rPr>
              <a:t>ut…</a:t>
            </a:r>
          </a:p>
          <a:p>
            <a:pPr algn="l"/>
            <a:endParaRPr lang="en-NL" sz="2100">
              <a:latin typeface="IBM Plex Sans" charset="0"/>
              <a:ea typeface="IBM Plex Sans" charset="0"/>
              <a:cs typeface="IBM Plex Sans" charset="0"/>
            </a:endParaRPr>
          </a:p>
          <a:p>
            <a:pPr algn="l"/>
            <a:endParaRPr lang="en-NL" sz="2100">
              <a:latin typeface="IBM Plex Sans" charset="0"/>
              <a:ea typeface="IBM Plex Sans" charset="0"/>
              <a:cs typeface="IBM Plex Sans" charset="0"/>
            </a:endParaRPr>
          </a:p>
          <a:p>
            <a:pPr algn="l"/>
            <a:r>
              <a:rPr lang="en-NL" sz="2100">
                <a:latin typeface="IBM Plex Sans" charset="0"/>
                <a:ea typeface="IBM Plex Sans" charset="0"/>
                <a:cs typeface="IBM Plex Sans" charset="0"/>
              </a:rPr>
              <a:t>Requires Startup resources every time it is triggered</a:t>
            </a:r>
          </a:p>
        </p:txBody>
      </p:sp>
      <p:sp>
        <p:nvSpPr>
          <p:cNvPr id="6192" name="TextBox 6191">
            <a:extLst>
              <a:ext uri="{FF2B5EF4-FFF2-40B4-BE49-F238E27FC236}">
                <a16:creationId xmlns:a16="http://schemas.microsoft.com/office/drawing/2014/main" id="{12EC9148-7A44-0CE1-8135-DA162C2BB257}"/>
              </a:ext>
            </a:extLst>
          </p:cNvPr>
          <p:cNvSpPr txBox="1"/>
          <p:nvPr/>
        </p:nvSpPr>
        <p:spPr>
          <a:xfrm>
            <a:off x="14429852" y="3912896"/>
            <a:ext cx="3657464" cy="415498"/>
          </a:xfrm>
          <a:prstGeom prst="rect">
            <a:avLst/>
          </a:prstGeom>
          <a:noFill/>
        </p:spPr>
        <p:txBody>
          <a:bodyPr wrap="square" rtlCol="0">
            <a:spAutoFit/>
          </a:bodyPr>
          <a:lstStyle/>
          <a:p>
            <a:pPr algn="l"/>
            <a:r>
              <a:rPr lang="en-NL" sz="2100">
                <a:latin typeface="IBM Plex Sans" charset="0"/>
                <a:ea typeface="IBM Plex Sans" charset="0"/>
                <a:cs typeface="IBM Plex Sans" charset="0"/>
              </a:rPr>
              <a:t>A good solution could be:</a:t>
            </a:r>
          </a:p>
        </p:txBody>
      </p:sp>
      <p:sp>
        <p:nvSpPr>
          <p:cNvPr id="6193" name="Rectangle 6192">
            <a:extLst>
              <a:ext uri="{FF2B5EF4-FFF2-40B4-BE49-F238E27FC236}">
                <a16:creationId xmlns:a16="http://schemas.microsoft.com/office/drawing/2014/main" id="{1DF42314-8F2F-973C-A2B6-AC40FCC1407B}"/>
              </a:ext>
            </a:extLst>
          </p:cNvPr>
          <p:cNvSpPr/>
          <p:nvPr/>
        </p:nvSpPr>
        <p:spPr bwMode="auto">
          <a:xfrm>
            <a:off x="200685" y="2879945"/>
            <a:ext cx="6428715" cy="6945689"/>
          </a:xfrm>
          <a:prstGeom prst="rect">
            <a:avLst/>
          </a:prstGeom>
          <a:noFill/>
          <a:ln w="1270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6194" name="Rectangle 6193">
            <a:extLst>
              <a:ext uri="{FF2B5EF4-FFF2-40B4-BE49-F238E27FC236}">
                <a16:creationId xmlns:a16="http://schemas.microsoft.com/office/drawing/2014/main" id="{E248885A-19B0-63A3-7D3D-C17F2B8491D6}"/>
              </a:ext>
            </a:extLst>
          </p:cNvPr>
          <p:cNvSpPr/>
          <p:nvPr/>
        </p:nvSpPr>
        <p:spPr bwMode="auto">
          <a:xfrm>
            <a:off x="7172995" y="2879945"/>
            <a:ext cx="6345602" cy="6959715"/>
          </a:xfrm>
          <a:prstGeom prst="rect">
            <a:avLst/>
          </a:prstGeom>
          <a:noFill/>
          <a:ln w="1270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6195" name="Rectangle 6194">
            <a:extLst>
              <a:ext uri="{FF2B5EF4-FFF2-40B4-BE49-F238E27FC236}">
                <a16:creationId xmlns:a16="http://schemas.microsoft.com/office/drawing/2014/main" id="{E4E8B177-2E54-F136-5982-9B8090519883}"/>
              </a:ext>
            </a:extLst>
          </p:cNvPr>
          <p:cNvSpPr/>
          <p:nvPr/>
        </p:nvSpPr>
        <p:spPr bwMode="auto">
          <a:xfrm>
            <a:off x="14008304" y="3382419"/>
            <a:ext cx="4094700" cy="6443214"/>
          </a:xfrm>
          <a:prstGeom prst="rect">
            <a:avLst/>
          </a:prstGeom>
          <a:noFill/>
          <a:ln w="1270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Tree>
    <p:extLst>
      <p:ext uri="{BB962C8B-B14F-4D97-AF65-F5344CB8AC3E}">
        <p14:creationId xmlns:p14="http://schemas.microsoft.com/office/powerpoint/2010/main" val="91394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3E2C-81C5-2460-8373-1CD615AC1292}"/>
              </a:ext>
            </a:extLst>
          </p:cNvPr>
          <p:cNvSpPr>
            <a:spLocks noGrp="1"/>
          </p:cNvSpPr>
          <p:nvPr>
            <p:ph type="title"/>
          </p:nvPr>
        </p:nvSpPr>
        <p:spPr/>
        <p:txBody>
          <a:bodyPr>
            <a:normAutofit fontScale="90000"/>
          </a:bodyPr>
          <a:lstStyle/>
          <a:p>
            <a:r>
              <a:rPr lang="en-NL">
                <a:solidFill>
                  <a:schemeClr val="tx1"/>
                </a:solidFill>
              </a:rPr>
              <a:t>EcoCode is Open Source validation and defines 115 best coding practices</a:t>
            </a:r>
          </a:p>
        </p:txBody>
      </p:sp>
      <p:sp>
        <p:nvSpPr>
          <p:cNvPr id="4" name="Footer Placeholder 3">
            <a:extLst>
              <a:ext uri="{FF2B5EF4-FFF2-40B4-BE49-F238E27FC236}">
                <a16:creationId xmlns:a16="http://schemas.microsoft.com/office/drawing/2014/main" id="{817E7A84-F91E-A13D-94EF-4D7D91AFCEC6}"/>
              </a:ext>
            </a:extLst>
          </p:cNvPr>
          <p:cNvSpPr>
            <a:spLocks noGrp="1"/>
          </p:cNvSpPr>
          <p:nvPr>
            <p:ph type="ftr" sz="quarter" idx="11"/>
          </p:nvPr>
        </p:nvSpPr>
        <p:spPr/>
        <p:txBody>
          <a:bodyPr/>
          <a:lstStyle/>
          <a:p>
            <a:endParaRPr lang="en-NL"/>
          </a:p>
        </p:txBody>
      </p:sp>
      <p:sp>
        <p:nvSpPr>
          <p:cNvPr id="3" name="Slide Number Placeholder 2">
            <a:extLst>
              <a:ext uri="{FF2B5EF4-FFF2-40B4-BE49-F238E27FC236}">
                <a16:creationId xmlns:a16="http://schemas.microsoft.com/office/drawing/2014/main" id="{99B1EF7E-74CC-E6FE-99D2-68D028031D41}"/>
              </a:ext>
            </a:extLst>
          </p:cNvPr>
          <p:cNvSpPr>
            <a:spLocks noGrp="1"/>
          </p:cNvSpPr>
          <p:nvPr>
            <p:ph type="sldNum" sz="quarter" idx="12"/>
          </p:nvPr>
        </p:nvSpPr>
        <p:spPr/>
        <p:txBody>
          <a:bodyPr/>
          <a:lstStyle/>
          <a:p>
            <a:fld id="{00000000-1234-1234-1234-123412341234}" type="slidenum">
              <a:rPr lang="en-US" smtClean="0"/>
              <a:pPr/>
              <a:t>27</a:t>
            </a:fld>
            <a:endParaRPr lang="en-US"/>
          </a:p>
        </p:txBody>
      </p:sp>
      <p:sp>
        <p:nvSpPr>
          <p:cNvPr id="5" name="TextBox 4">
            <a:extLst>
              <a:ext uri="{FF2B5EF4-FFF2-40B4-BE49-F238E27FC236}">
                <a16:creationId xmlns:a16="http://schemas.microsoft.com/office/drawing/2014/main" id="{5F50A260-D09C-CF42-D1E4-A940C040FEDA}"/>
              </a:ext>
            </a:extLst>
          </p:cNvPr>
          <p:cNvSpPr txBox="1"/>
          <p:nvPr/>
        </p:nvSpPr>
        <p:spPr>
          <a:xfrm>
            <a:off x="712682" y="2316783"/>
            <a:ext cx="12467615" cy="553998"/>
          </a:xfrm>
          <a:prstGeom prst="rect">
            <a:avLst/>
          </a:prstGeom>
          <a:noFill/>
        </p:spPr>
        <p:txBody>
          <a:bodyPr wrap="square" rtlCol="0">
            <a:spAutoFit/>
          </a:bodyPr>
          <a:lstStyle/>
          <a:p>
            <a:pPr algn="l"/>
            <a:r>
              <a:rPr lang="en-GB" sz="3000" i="1">
                <a:solidFill>
                  <a:srgbClr val="3C3C3C"/>
                </a:solidFill>
                <a:latin typeface="Nunito Sans" pitchFamily="2" charset="77"/>
              </a:rPr>
              <a:t>Example: Use lazy load</a:t>
            </a:r>
          </a:p>
        </p:txBody>
      </p:sp>
      <p:sp>
        <p:nvSpPr>
          <p:cNvPr id="6" name="Rectangle 5">
            <a:extLst>
              <a:ext uri="{FF2B5EF4-FFF2-40B4-BE49-F238E27FC236}">
                <a16:creationId xmlns:a16="http://schemas.microsoft.com/office/drawing/2014/main" id="{E79A9EF4-4653-89E1-ADA2-565311A45BA8}"/>
              </a:ext>
            </a:extLst>
          </p:cNvPr>
          <p:cNvSpPr/>
          <p:nvPr/>
        </p:nvSpPr>
        <p:spPr bwMode="auto">
          <a:xfrm>
            <a:off x="605768" y="2190032"/>
            <a:ext cx="12574529" cy="726918"/>
          </a:xfrm>
          <a:prstGeom prst="rect">
            <a:avLst/>
          </a:prstGeom>
          <a:noFill/>
          <a:ln w="12700">
            <a:solidFill>
              <a:schemeClr val="accent2"/>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54000" tIns="54000" rIns="54000" bIns="54000" numCol="1" rtlCol="0" anchor="t" anchorCtr="0" compatLnSpc="1">
            <a:prstTxWarp prst="textNoShape">
              <a:avLst/>
            </a:prstTxWarp>
          </a:bodyPr>
          <a:lstStyle/>
          <a:p>
            <a:pPr defTabSz="1371600" fontAlgn="base">
              <a:lnSpc>
                <a:spcPct val="90000"/>
              </a:lnSpc>
              <a:spcBef>
                <a:spcPct val="0"/>
              </a:spcBef>
              <a:spcAft>
                <a:spcPct val="0"/>
              </a:spcAft>
            </a:pPr>
            <a:endParaRPr lang="en-NL" sz="2100">
              <a:solidFill>
                <a:schemeClr val="bg1"/>
              </a:solidFill>
              <a:latin typeface="IBM Plex Sans" panose="020B0503050203000203" pitchFamily="34" charset="0"/>
            </a:endParaRPr>
          </a:p>
        </p:txBody>
      </p:sp>
      <p:sp>
        <p:nvSpPr>
          <p:cNvPr id="8" name="TextBox 7">
            <a:extLst>
              <a:ext uri="{FF2B5EF4-FFF2-40B4-BE49-F238E27FC236}">
                <a16:creationId xmlns:a16="http://schemas.microsoft.com/office/drawing/2014/main" id="{F13592E2-34B2-D054-FAA7-0C23CE2DE552}"/>
              </a:ext>
            </a:extLst>
          </p:cNvPr>
          <p:cNvSpPr txBox="1"/>
          <p:nvPr/>
        </p:nvSpPr>
        <p:spPr>
          <a:xfrm>
            <a:off x="605768" y="3241108"/>
            <a:ext cx="12566703" cy="1754326"/>
          </a:xfrm>
          <a:prstGeom prst="rect">
            <a:avLst/>
          </a:prstGeom>
          <a:noFill/>
        </p:spPr>
        <p:txBody>
          <a:bodyPr wrap="square">
            <a:spAutoFit/>
          </a:bodyPr>
          <a:lstStyle/>
          <a:p>
            <a:r>
              <a:rPr lang="en-GB" sz="2700"/>
              <a:t>When a user does not consult the entire web page, by default all the resources (images, videos, </a:t>
            </a:r>
            <a:r>
              <a:rPr lang="en-GB" sz="2700" err="1"/>
              <a:t>iframes</a:t>
            </a:r>
            <a:r>
              <a:rPr lang="en-GB" sz="2700"/>
              <a:t>, etc.) located outside the visited area, below the waterline, are unnecessarily loaded. To avoid this, it is possible to use the lazy loading technique which consists in loading an element only when its location becomes visible on the screen.</a:t>
            </a:r>
            <a:endParaRPr lang="en-NL" sz="2700"/>
          </a:p>
        </p:txBody>
      </p:sp>
      <p:sp>
        <p:nvSpPr>
          <p:cNvPr id="11" name="TextBox 10">
            <a:extLst>
              <a:ext uri="{FF2B5EF4-FFF2-40B4-BE49-F238E27FC236}">
                <a16:creationId xmlns:a16="http://schemas.microsoft.com/office/drawing/2014/main" id="{C10AE34A-19BA-4040-A6B3-714CD1071E83}"/>
              </a:ext>
            </a:extLst>
          </p:cNvPr>
          <p:cNvSpPr txBox="1"/>
          <p:nvPr/>
        </p:nvSpPr>
        <p:spPr>
          <a:xfrm>
            <a:off x="704856" y="5876325"/>
            <a:ext cx="10777395" cy="923330"/>
          </a:xfrm>
          <a:prstGeom prst="rect">
            <a:avLst/>
          </a:prstGeom>
          <a:solidFill>
            <a:schemeClr val="bg1">
              <a:lumMod val="85000"/>
            </a:schemeClr>
          </a:solidFill>
        </p:spPr>
        <p:txBody>
          <a:bodyPr wrap="square">
            <a:spAutoFit/>
          </a:bodyPr>
          <a:lstStyle/>
          <a:p>
            <a:r>
              <a:rPr lang="en-NL" sz="2700"/>
              <a:t>&lt;img src="image.jpg" alt="..." loading="lazy"&gt;</a:t>
            </a:r>
          </a:p>
          <a:p>
            <a:r>
              <a:rPr lang="en-NL" sz="2700"/>
              <a:t>&lt;iframe src="video-player.html" title="..." loading="lazy"&gt;&lt;/iframe&gt;</a:t>
            </a:r>
          </a:p>
        </p:txBody>
      </p:sp>
      <p:sp>
        <p:nvSpPr>
          <p:cNvPr id="13" name="TextBox 12">
            <a:extLst>
              <a:ext uri="{FF2B5EF4-FFF2-40B4-BE49-F238E27FC236}">
                <a16:creationId xmlns:a16="http://schemas.microsoft.com/office/drawing/2014/main" id="{35A99394-236C-BB7D-603E-9971DC0EC526}"/>
              </a:ext>
            </a:extLst>
          </p:cNvPr>
          <p:cNvSpPr txBox="1"/>
          <p:nvPr/>
        </p:nvSpPr>
        <p:spPr>
          <a:xfrm>
            <a:off x="653144" y="8472835"/>
            <a:ext cx="9375864" cy="346249"/>
          </a:xfrm>
          <a:prstGeom prst="rect">
            <a:avLst/>
          </a:prstGeom>
          <a:noFill/>
        </p:spPr>
        <p:txBody>
          <a:bodyPr wrap="square">
            <a:spAutoFit/>
          </a:bodyPr>
          <a:lstStyle/>
          <a:p>
            <a:r>
              <a:rPr lang="en-NL" sz="1650"/>
              <a:t>https://github.com/cnumr/best-practices?tab=readme-ov-file</a:t>
            </a:r>
          </a:p>
        </p:txBody>
      </p:sp>
      <p:sp>
        <p:nvSpPr>
          <p:cNvPr id="14" name="TextBox 13">
            <a:extLst>
              <a:ext uri="{FF2B5EF4-FFF2-40B4-BE49-F238E27FC236}">
                <a16:creationId xmlns:a16="http://schemas.microsoft.com/office/drawing/2014/main" id="{4669826C-014F-F74A-E072-24DC8A641B5B}"/>
              </a:ext>
            </a:extLst>
          </p:cNvPr>
          <p:cNvSpPr txBox="1"/>
          <p:nvPr/>
        </p:nvSpPr>
        <p:spPr>
          <a:xfrm>
            <a:off x="13243214" y="7607948"/>
            <a:ext cx="4454561" cy="1338828"/>
          </a:xfrm>
          <a:prstGeom prst="rect">
            <a:avLst/>
          </a:prstGeom>
          <a:noFill/>
        </p:spPr>
        <p:txBody>
          <a:bodyPr wrap="square">
            <a:spAutoFit/>
          </a:bodyPr>
          <a:lstStyle/>
          <a:p>
            <a:r>
              <a:rPr lang="en-NL" sz="2700"/>
              <a:t>Pages are in French, but when using Firefox, select menu to translate French to English </a:t>
            </a:r>
          </a:p>
        </p:txBody>
      </p:sp>
      <p:pic>
        <p:nvPicPr>
          <p:cNvPr id="16" name="Picture 15" descr="A screenshot of a computer&#10;&#10;Description automatically generated">
            <a:extLst>
              <a:ext uri="{FF2B5EF4-FFF2-40B4-BE49-F238E27FC236}">
                <a16:creationId xmlns:a16="http://schemas.microsoft.com/office/drawing/2014/main" id="{627404A3-528E-1930-29B3-61D9D4455FE9}"/>
              </a:ext>
            </a:extLst>
          </p:cNvPr>
          <p:cNvPicPr>
            <a:picLocks noChangeAspect="1"/>
          </p:cNvPicPr>
          <p:nvPr/>
        </p:nvPicPr>
        <p:blipFill>
          <a:blip r:embed="rId2"/>
          <a:stretch>
            <a:fillRect/>
          </a:stretch>
        </p:blipFill>
        <p:spPr>
          <a:xfrm>
            <a:off x="13376910" y="5055248"/>
            <a:ext cx="3905250" cy="2552700"/>
          </a:xfrm>
          <a:prstGeom prst="rect">
            <a:avLst/>
          </a:prstGeom>
        </p:spPr>
      </p:pic>
      <p:cxnSp>
        <p:nvCxnSpPr>
          <p:cNvPr id="18" name="Straight Arrow Connector 17">
            <a:extLst>
              <a:ext uri="{FF2B5EF4-FFF2-40B4-BE49-F238E27FC236}">
                <a16:creationId xmlns:a16="http://schemas.microsoft.com/office/drawing/2014/main" id="{CC28A10E-30A0-F956-14F4-6EAD782048B3}"/>
              </a:ext>
            </a:extLst>
          </p:cNvPr>
          <p:cNvCxnSpPr>
            <a:cxnSpLocks/>
          </p:cNvCxnSpPr>
          <p:nvPr/>
        </p:nvCxnSpPr>
        <p:spPr bwMode="auto">
          <a:xfrm flipV="1">
            <a:off x="8170817" y="6922148"/>
            <a:ext cx="235131" cy="685800"/>
          </a:xfrm>
          <a:prstGeom prst="straightConnector1">
            <a:avLst/>
          </a:prstGeom>
          <a:ln w="38100">
            <a:solidFill>
              <a:srgbClr val="FF0000"/>
            </a:solidFill>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7" name="Hexagon 6">
            <a:extLst>
              <a:ext uri="{FF2B5EF4-FFF2-40B4-BE49-F238E27FC236}">
                <a16:creationId xmlns:a16="http://schemas.microsoft.com/office/drawing/2014/main" id="{6D2A7DE4-1DE0-DEBB-E372-18C2C32C682A}"/>
              </a:ext>
            </a:extLst>
          </p:cNvPr>
          <p:cNvSpPr/>
          <p:nvPr/>
        </p:nvSpPr>
        <p:spPr>
          <a:xfrm>
            <a:off x="16075431" y="710291"/>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chemeClr val="accent5">
              <a:lumMod val="60000"/>
              <a:lumOff val="40000"/>
            </a:schemeClr>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Code</a:t>
            </a:r>
            <a:endParaRPr lang="en-NL" sz="2099">
              <a:solidFill>
                <a:schemeClr val="tx1"/>
              </a:solidFill>
              <a:latin typeface="Bradley Hand" pitchFamily="2" charset="77"/>
            </a:endParaRPr>
          </a:p>
        </p:txBody>
      </p:sp>
    </p:spTree>
    <p:extLst>
      <p:ext uri="{BB962C8B-B14F-4D97-AF65-F5344CB8AC3E}">
        <p14:creationId xmlns:p14="http://schemas.microsoft.com/office/powerpoint/2010/main" val="3363729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3F26-CFAB-AA93-C2CD-686B0864EE10}"/>
              </a:ext>
            </a:extLst>
          </p:cNvPr>
          <p:cNvSpPr>
            <a:spLocks noGrp="1"/>
          </p:cNvSpPr>
          <p:nvPr>
            <p:ph type="title"/>
          </p:nvPr>
        </p:nvSpPr>
        <p:spPr/>
        <p:txBody>
          <a:bodyPr/>
          <a:lstStyle/>
          <a:p>
            <a:pPr algn="ctr"/>
            <a:br>
              <a:rPr lang="en-NL" sz="4801"/>
            </a:br>
            <a:br>
              <a:rPr lang="en-NL" sz="4801"/>
            </a:br>
            <a:br>
              <a:rPr lang="en-NL" sz="4801"/>
            </a:br>
            <a:br>
              <a:rPr lang="en-NL" sz="4801"/>
            </a:br>
            <a:br>
              <a:rPr lang="en-NL" sz="4801"/>
            </a:br>
            <a:endParaRPr lang="en-NL"/>
          </a:p>
        </p:txBody>
      </p:sp>
      <p:sp>
        <p:nvSpPr>
          <p:cNvPr id="5" name="Slide Number Placeholder 4">
            <a:extLst>
              <a:ext uri="{FF2B5EF4-FFF2-40B4-BE49-F238E27FC236}">
                <a16:creationId xmlns:a16="http://schemas.microsoft.com/office/drawing/2014/main" id="{5F37A4BC-700B-C9AA-5B66-A9C343D8172F}"/>
              </a:ext>
            </a:extLst>
          </p:cNvPr>
          <p:cNvSpPr>
            <a:spLocks noGrp="1"/>
          </p:cNvSpPr>
          <p:nvPr>
            <p:ph type="sldNum" sz="quarter" idx="11"/>
          </p:nvPr>
        </p:nvSpPr>
        <p:spPr/>
        <p:txBody>
          <a:bodyPr/>
          <a:lstStyle/>
          <a:p>
            <a:fld id="{59395FB3-9C97-154F-86B2-7E381B951268}" type="slidenum">
              <a:rPr lang="en-US" smtClean="0"/>
              <a:pPr/>
              <a:t>28</a:t>
            </a:fld>
            <a:endParaRPr lang="en-US"/>
          </a:p>
        </p:txBody>
      </p:sp>
      <p:sp>
        <p:nvSpPr>
          <p:cNvPr id="11" name="Text Placeholder 10">
            <a:extLst>
              <a:ext uri="{FF2B5EF4-FFF2-40B4-BE49-F238E27FC236}">
                <a16:creationId xmlns:a16="http://schemas.microsoft.com/office/drawing/2014/main" id="{41E3F69C-02C8-04FE-D6A9-B62C08F8CD33}"/>
              </a:ext>
            </a:extLst>
          </p:cNvPr>
          <p:cNvSpPr>
            <a:spLocks noGrp="1"/>
          </p:cNvSpPr>
          <p:nvPr>
            <p:ph type="body" sz="quarter" idx="12"/>
          </p:nvPr>
        </p:nvSpPr>
        <p:spPr>
          <a:xfrm>
            <a:off x="9423887" y="402336"/>
            <a:ext cx="8247888" cy="8589264"/>
          </a:xfrm>
        </p:spPr>
        <p:txBody>
          <a:bodyPr/>
          <a:lstStyle/>
          <a:p>
            <a:pPr algn="ctr"/>
            <a:endParaRPr lang="en-NL" sz="3600"/>
          </a:p>
          <a:p>
            <a:pPr algn="ctr"/>
            <a:endParaRPr lang="en-NL" sz="3600"/>
          </a:p>
          <a:p>
            <a:pPr algn="ctr"/>
            <a:endParaRPr lang="en-NL" sz="3600"/>
          </a:p>
          <a:p>
            <a:pPr algn="ctr"/>
            <a:endParaRPr lang="en-NL" sz="3600"/>
          </a:p>
          <a:p>
            <a:pPr algn="ctr"/>
            <a:endParaRPr lang="en-NL" sz="3600"/>
          </a:p>
          <a:p>
            <a:pPr algn="ctr"/>
            <a:r>
              <a:rPr lang="en-NL" sz="3600">
                <a:solidFill>
                  <a:schemeClr val="tx1"/>
                </a:solidFill>
              </a:rPr>
              <a:t>Responsible Data Usage</a:t>
            </a:r>
            <a:endParaRPr lang="en-NL">
              <a:solidFill>
                <a:schemeClr val="tx1"/>
              </a:solidFill>
            </a:endParaRPr>
          </a:p>
        </p:txBody>
      </p:sp>
      <p:sp>
        <p:nvSpPr>
          <p:cNvPr id="6" name="Hexagon 5">
            <a:extLst>
              <a:ext uri="{FF2B5EF4-FFF2-40B4-BE49-F238E27FC236}">
                <a16:creationId xmlns:a16="http://schemas.microsoft.com/office/drawing/2014/main" id="{F2B13C7E-73B7-5A93-3F4D-E30F0DD519FB}"/>
              </a:ext>
            </a:extLst>
          </p:cNvPr>
          <p:cNvSpPr/>
          <p:nvPr/>
        </p:nvSpPr>
        <p:spPr>
          <a:xfrm>
            <a:off x="16001934" y="515132"/>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rgbClr val="D6712D"/>
          </a:solidFill>
          <a:ln>
            <a:solidFill>
              <a:srgbClr val="D6712D"/>
            </a:solidFill>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tx1"/>
                </a:solidFill>
                <a:latin typeface="Bradley Hand" pitchFamily="2" charset="77"/>
              </a:rPr>
              <a:t>Responsible</a:t>
            </a:r>
          </a:p>
          <a:p>
            <a:pPr algn="ctr"/>
            <a:r>
              <a:rPr lang="en-NL" sz="1500">
                <a:solidFill>
                  <a:schemeClr val="tx1"/>
                </a:solidFill>
                <a:latin typeface="Bradley Hand" pitchFamily="2" charset="77"/>
              </a:rPr>
              <a:t>Data Usage</a:t>
            </a:r>
            <a:endParaRPr lang="en-NL" sz="2099">
              <a:solidFill>
                <a:schemeClr val="tx1"/>
              </a:solidFill>
              <a:latin typeface="Bradley Hand" pitchFamily="2" charset="77"/>
            </a:endParaRPr>
          </a:p>
        </p:txBody>
      </p:sp>
      <p:pic>
        <p:nvPicPr>
          <p:cNvPr id="3" name="Picture 2">
            <a:extLst>
              <a:ext uri="{FF2B5EF4-FFF2-40B4-BE49-F238E27FC236}">
                <a16:creationId xmlns:a16="http://schemas.microsoft.com/office/drawing/2014/main" id="{FBA81A76-5BC4-A2FB-6A3C-614EF7DEA009}"/>
              </a:ext>
            </a:extLst>
          </p:cNvPr>
          <p:cNvPicPr>
            <a:picLocks noChangeAspect="1"/>
          </p:cNvPicPr>
          <p:nvPr/>
        </p:nvPicPr>
        <p:blipFill>
          <a:blip r:embed="rId3"/>
          <a:stretch>
            <a:fillRect/>
          </a:stretch>
        </p:blipFill>
        <p:spPr>
          <a:xfrm>
            <a:off x="1003581" y="728907"/>
            <a:ext cx="6701514" cy="8589264"/>
          </a:xfrm>
          <a:prstGeom prst="rect">
            <a:avLst/>
          </a:prstGeom>
        </p:spPr>
      </p:pic>
    </p:spTree>
    <p:extLst>
      <p:ext uri="{BB962C8B-B14F-4D97-AF65-F5344CB8AC3E}">
        <p14:creationId xmlns:p14="http://schemas.microsoft.com/office/powerpoint/2010/main" val="820045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3F26-CFAB-AA93-C2CD-686B0864EE10}"/>
              </a:ext>
            </a:extLst>
          </p:cNvPr>
          <p:cNvSpPr>
            <a:spLocks noGrp="1"/>
          </p:cNvSpPr>
          <p:nvPr>
            <p:ph type="title"/>
          </p:nvPr>
        </p:nvSpPr>
        <p:spPr/>
        <p:txBody>
          <a:bodyPr/>
          <a:lstStyle/>
          <a:p>
            <a:pPr algn="ctr"/>
            <a:br>
              <a:rPr lang="en-NL" sz="4801"/>
            </a:br>
            <a:br>
              <a:rPr lang="en-NL" sz="4801"/>
            </a:br>
            <a:br>
              <a:rPr lang="en-NL" sz="4801"/>
            </a:br>
            <a:br>
              <a:rPr lang="en-NL" sz="4801"/>
            </a:br>
            <a:br>
              <a:rPr lang="en-NL" sz="4801"/>
            </a:br>
            <a:endParaRPr lang="en-NL"/>
          </a:p>
        </p:txBody>
      </p:sp>
      <p:sp>
        <p:nvSpPr>
          <p:cNvPr id="5" name="Slide Number Placeholder 4">
            <a:extLst>
              <a:ext uri="{FF2B5EF4-FFF2-40B4-BE49-F238E27FC236}">
                <a16:creationId xmlns:a16="http://schemas.microsoft.com/office/drawing/2014/main" id="{5F37A4BC-700B-C9AA-5B66-A9C343D8172F}"/>
              </a:ext>
            </a:extLst>
          </p:cNvPr>
          <p:cNvSpPr>
            <a:spLocks noGrp="1"/>
          </p:cNvSpPr>
          <p:nvPr>
            <p:ph type="sldNum" sz="quarter" idx="11"/>
          </p:nvPr>
        </p:nvSpPr>
        <p:spPr/>
        <p:txBody>
          <a:bodyPr/>
          <a:lstStyle/>
          <a:p>
            <a:fld id="{59395FB3-9C97-154F-86B2-7E381B951268}" type="slidenum">
              <a:rPr lang="en-US" smtClean="0"/>
              <a:pPr/>
              <a:t>29</a:t>
            </a:fld>
            <a:endParaRPr lang="en-US"/>
          </a:p>
        </p:txBody>
      </p:sp>
      <p:sp>
        <p:nvSpPr>
          <p:cNvPr id="11" name="Text Placeholder 10">
            <a:extLst>
              <a:ext uri="{FF2B5EF4-FFF2-40B4-BE49-F238E27FC236}">
                <a16:creationId xmlns:a16="http://schemas.microsoft.com/office/drawing/2014/main" id="{41E3F69C-02C8-04FE-D6A9-B62C08F8CD33}"/>
              </a:ext>
            </a:extLst>
          </p:cNvPr>
          <p:cNvSpPr>
            <a:spLocks noGrp="1"/>
          </p:cNvSpPr>
          <p:nvPr>
            <p:ph type="body" sz="quarter" idx="12"/>
          </p:nvPr>
        </p:nvSpPr>
        <p:spPr>
          <a:xfrm>
            <a:off x="9423887" y="402336"/>
            <a:ext cx="8247888" cy="8589264"/>
          </a:xfrm>
        </p:spPr>
        <p:txBody>
          <a:bodyPr/>
          <a:lstStyle/>
          <a:p>
            <a:pPr algn="ctr"/>
            <a:endParaRPr lang="en-NL" sz="3600"/>
          </a:p>
          <a:p>
            <a:pPr algn="ctr"/>
            <a:endParaRPr lang="en-NL" sz="3600"/>
          </a:p>
          <a:p>
            <a:pPr algn="ctr"/>
            <a:endParaRPr lang="en-NL" sz="3600"/>
          </a:p>
          <a:p>
            <a:pPr algn="ctr"/>
            <a:endParaRPr lang="en-NL" sz="3600"/>
          </a:p>
          <a:p>
            <a:pPr algn="ctr"/>
            <a:endParaRPr lang="en-NL" sz="3600"/>
          </a:p>
          <a:p>
            <a:pPr algn="ctr"/>
            <a:r>
              <a:rPr lang="en-NL" sz="3600">
                <a:solidFill>
                  <a:schemeClr val="tx1"/>
                </a:solidFill>
              </a:rPr>
              <a:t>Responsible Systems</a:t>
            </a:r>
            <a:endParaRPr lang="en-NL">
              <a:solidFill>
                <a:schemeClr val="tx1"/>
              </a:solidFill>
            </a:endParaRPr>
          </a:p>
        </p:txBody>
      </p:sp>
      <p:sp>
        <p:nvSpPr>
          <p:cNvPr id="3" name="Hexagon 2">
            <a:extLst>
              <a:ext uri="{FF2B5EF4-FFF2-40B4-BE49-F238E27FC236}">
                <a16:creationId xmlns:a16="http://schemas.microsoft.com/office/drawing/2014/main" id="{B4A7946F-2C9E-6B70-7B94-0528A4B80024}"/>
              </a:ext>
            </a:extLst>
          </p:cNvPr>
          <p:cNvSpPr/>
          <p:nvPr/>
        </p:nvSpPr>
        <p:spPr>
          <a:xfrm>
            <a:off x="15438259" y="328970"/>
            <a:ext cx="1780211" cy="1457310"/>
          </a:xfrm>
          <a:custGeom>
            <a:avLst/>
            <a:gdLst>
              <a:gd name="connsiteX0" fmla="*/ 0 w 1780211"/>
              <a:gd name="connsiteY0" fmla="*/ 728655 h 1457310"/>
              <a:gd name="connsiteX1" fmla="*/ 182164 w 1780211"/>
              <a:gd name="connsiteY1" fmla="*/ 364328 h 1457310"/>
              <a:gd name="connsiteX2" fmla="*/ 364328 w 1780211"/>
              <a:gd name="connsiteY2" fmla="*/ 0 h 1457310"/>
              <a:gd name="connsiteX3" fmla="*/ 911137 w 1780211"/>
              <a:gd name="connsiteY3" fmla="*/ 0 h 1457310"/>
              <a:gd name="connsiteX4" fmla="*/ 1415884 w 1780211"/>
              <a:gd name="connsiteY4" fmla="*/ 0 h 1457310"/>
              <a:gd name="connsiteX5" fmla="*/ 1587118 w 1780211"/>
              <a:gd name="connsiteY5" fmla="*/ 342468 h 1457310"/>
              <a:gd name="connsiteX6" fmla="*/ 1780211 w 1780211"/>
              <a:gd name="connsiteY6" fmla="*/ 728655 h 1457310"/>
              <a:gd name="connsiteX7" fmla="*/ 1601691 w 1780211"/>
              <a:gd name="connsiteY7" fmla="*/ 1085696 h 1457310"/>
              <a:gd name="connsiteX8" fmla="*/ 1415884 w 1780211"/>
              <a:gd name="connsiteY8" fmla="*/ 1457310 h 1457310"/>
              <a:gd name="connsiteX9" fmla="*/ 879590 w 1780211"/>
              <a:gd name="connsiteY9" fmla="*/ 1457310 h 1457310"/>
              <a:gd name="connsiteX10" fmla="*/ 364328 w 1780211"/>
              <a:gd name="connsiteY10" fmla="*/ 1457310 h 1457310"/>
              <a:gd name="connsiteX11" fmla="*/ 178521 w 1780211"/>
              <a:gd name="connsiteY11" fmla="*/ 1085696 h 1457310"/>
              <a:gd name="connsiteX12" fmla="*/ 0 w 1780211"/>
              <a:gd name="connsiteY12" fmla="*/ 728655 h 145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211" h="1457310" fill="none" extrusionOk="0">
                <a:moveTo>
                  <a:pt x="0" y="728655"/>
                </a:moveTo>
                <a:cubicBezTo>
                  <a:pt x="34903" y="618115"/>
                  <a:pt x="134117" y="536450"/>
                  <a:pt x="182164" y="364328"/>
                </a:cubicBezTo>
                <a:cubicBezTo>
                  <a:pt x="230211" y="192206"/>
                  <a:pt x="316390" y="196602"/>
                  <a:pt x="364328" y="0"/>
                </a:cubicBezTo>
                <a:cubicBezTo>
                  <a:pt x="522106" y="-59066"/>
                  <a:pt x="710970" y="39808"/>
                  <a:pt x="911137" y="0"/>
                </a:cubicBezTo>
                <a:cubicBezTo>
                  <a:pt x="1111304" y="-39808"/>
                  <a:pt x="1265594" y="25499"/>
                  <a:pt x="1415884" y="0"/>
                </a:cubicBezTo>
                <a:cubicBezTo>
                  <a:pt x="1485367" y="95244"/>
                  <a:pt x="1513002" y="239511"/>
                  <a:pt x="1587118" y="342468"/>
                </a:cubicBezTo>
                <a:cubicBezTo>
                  <a:pt x="1661234" y="445425"/>
                  <a:pt x="1656060" y="589941"/>
                  <a:pt x="1780211" y="728655"/>
                </a:cubicBezTo>
                <a:cubicBezTo>
                  <a:pt x="1738076" y="825727"/>
                  <a:pt x="1666715" y="921833"/>
                  <a:pt x="1601691" y="1085696"/>
                </a:cubicBezTo>
                <a:cubicBezTo>
                  <a:pt x="1536667" y="1249559"/>
                  <a:pt x="1450081" y="1322982"/>
                  <a:pt x="1415884" y="1457310"/>
                </a:cubicBezTo>
                <a:cubicBezTo>
                  <a:pt x="1223358" y="1490236"/>
                  <a:pt x="1084641" y="1433597"/>
                  <a:pt x="879590" y="1457310"/>
                </a:cubicBezTo>
                <a:cubicBezTo>
                  <a:pt x="674539" y="1481023"/>
                  <a:pt x="473544" y="1447045"/>
                  <a:pt x="364328" y="1457310"/>
                </a:cubicBezTo>
                <a:cubicBezTo>
                  <a:pt x="285916" y="1355154"/>
                  <a:pt x="254986" y="1174684"/>
                  <a:pt x="178521" y="1085696"/>
                </a:cubicBezTo>
                <a:cubicBezTo>
                  <a:pt x="102055" y="996708"/>
                  <a:pt x="100965" y="825244"/>
                  <a:pt x="0" y="728655"/>
                </a:cubicBezTo>
                <a:close/>
              </a:path>
              <a:path w="1780211" h="1457310" stroke="0" extrusionOk="0">
                <a:moveTo>
                  <a:pt x="0" y="728655"/>
                </a:moveTo>
                <a:cubicBezTo>
                  <a:pt x="51044" y="557309"/>
                  <a:pt x="112339" y="522790"/>
                  <a:pt x="182164" y="364328"/>
                </a:cubicBezTo>
                <a:cubicBezTo>
                  <a:pt x="251989" y="205866"/>
                  <a:pt x="327333" y="138070"/>
                  <a:pt x="364328" y="0"/>
                </a:cubicBezTo>
                <a:cubicBezTo>
                  <a:pt x="491601" y="-24229"/>
                  <a:pt x="734514" y="20778"/>
                  <a:pt x="911137" y="0"/>
                </a:cubicBezTo>
                <a:cubicBezTo>
                  <a:pt x="1087760" y="-20778"/>
                  <a:pt x="1190770" y="25876"/>
                  <a:pt x="1415884" y="0"/>
                </a:cubicBezTo>
                <a:cubicBezTo>
                  <a:pt x="1505407" y="142603"/>
                  <a:pt x="1507847" y="224965"/>
                  <a:pt x="1601691" y="371614"/>
                </a:cubicBezTo>
                <a:cubicBezTo>
                  <a:pt x="1695535" y="518263"/>
                  <a:pt x="1682598" y="640210"/>
                  <a:pt x="1780211" y="728655"/>
                </a:cubicBezTo>
                <a:cubicBezTo>
                  <a:pt x="1755471" y="839830"/>
                  <a:pt x="1666975" y="930658"/>
                  <a:pt x="1590761" y="1107556"/>
                </a:cubicBezTo>
                <a:cubicBezTo>
                  <a:pt x="1514547" y="1284454"/>
                  <a:pt x="1446571" y="1294040"/>
                  <a:pt x="1415884" y="1457310"/>
                </a:cubicBezTo>
                <a:cubicBezTo>
                  <a:pt x="1238408" y="1494843"/>
                  <a:pt x="1112012" y="1417088"/>
                  <a:pt x="890106" y="1457310"/>
                </a:cubicBezTo>
                <a:cubicBezTo>
                  <a:pt x="668200" y="1497532"/>
                  <a:pt x="499683" y="1415949"/>
                  <a:pt x="364328" y="1457310"/>
                </a:cubicBezTo>
                <a:cubicBezTo>
                  <a:pt x="272692" y="1276325"/>
                  <a:pt x="281938" y="1259092"/>
                  <a:pt x="174877" y="1078409"/>
                </a:cubicBezTo>
                <a:cubicBezTo>
                  <a:pt x="67816" y="897726"/>
                  <a:pt x="74906" y="839552"/>
                  <a:pt x="0" y="728655"/>
                </a:cubicBezTo>
                <a:close/>
              </a:path>
            </a:pathLst>
          </a:custGeom>
          <a:solidFill>
            <a:srgbClr val="00649D"/>
          </a:solidFill>
          <a:ln>
            <a:solidFill>
              <a:schemeClr val="bg1"/>
            </a:solidFill>
            <a:extLst>
              <a:ext uri="{C807C97D-BFC1-408E-A445-0C87EB9F89A2}">
                <ask:lineSketchStyleProps xmlns:ask="http://schemas.microsoft.com/office/drawing/2018/sketchyshapes" sd="4053367119">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350">
                <a:solidFill>
                  <a:schemeClr val="bg1"/>
                </a:solidFill>
                <a:latin typeface="Bradley Hand" pitchFamily="2" charset="77"/>
              </a:rPr>
              <a:t>Responsible </a:t>
            </a:r>
          </a:p>
          <a:p>
            <a:pPr algn="ctr"/>
            <a:r>
              <a:rPr lang="en-NL" sz="1350">
                <a:solidFill>
                  <a:schemeClr val="bg1"/>
                </a:solidFill>
                <a:latin typeface="Bradley Hand" pitchFamily="2" charset="77"/>
              </a:rPr>
              <a:t>Systems</a:t>
            </a:r>
          </a:p>
        </p:txBody>
      </p:sp>
      <p:pic>
        <p:nvPicPr>
          <p:cNvPr id="4" name="Picture 3">
            <a:extLst>
              <a:ext uri="{FF2B5EF4-FFF2-40B4-BE49-F238E27FC236}">
                <a16:creationId xmlns:a16="http://schemas.microsoft.com/office/drawing/2014/main" id="{325DBBB9-4383-EAC9-C71D-F4909573F759}"/>
              </a:ext>
            </a:extLst>
          </p:cNvPr>
          <p:cNvPicPr>
            <a:picLocks noChangeAspect="1"/>
          </p:cNvPicPr>
          <p:nvPr/>
        </p:nvPicPr>
        <p:blipFill>
          <a:blip r:embed="rId3"/>
          <a:stretch>
            <a:fillRect/>
          </a:stretch>
        </p:blipFill>
        <p:spPr>
          <a:xfrm>
            <a:off x="2098877" y="1490867"/>
            <a:ext cx="4317825" cy="6840266"/>
          </a:xfrm>
          <a:prstGeom prst="rect">
            <a:avLst/>
          </a:prstGeom>
        </p:spPr>
      </p:pic>
    </p:spTree>
    <p:extLst>
      <p:ext uri="{BB962C8B-B14F-4D97-AF65-F5344CB8AC3E}">
        <p14:creationId xmlns:p14="http://schemas.microsoft.com/office/powerpoint/2010/main" val="2596892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3" name="Freeform 3"/>
          <p:cNvSpPr/>
          <p:nvPr/>
        </p:nvSpPr>
        <p:spPr>
          <a:xfrm rot="-2418769">
            <a:off x="10898835" y="-2142787"/>
            <a:ext cx="9150766" cy="11374981"/>
          </a:xfrm>
          <a:custGeom>
            <a:avLst/>
            <a:gdLst/>
            <a:ahLst/>
            <a:cxnLst/>
            <a:rect l="l" t="t" r="r" b="b"/>
            <a:pathLst>
              <a:path w="9150766" h="11374981">
                <a:moveTo>
                  <a:pt x="0" y="0"/>
                </a:moveTo>
                <a:lnTo>
                  <a:pt x="9150766" y="0"/>
                </a:lnTo>
                <a:lnTo>
                  <a:pt x="9150766" y="11374981"/>
                </a:lnTo>
                <a:lnTo>
                  <a:pt x="0" y="11374981"/>
                </a:lnTo>
                <a:lnTo>
                  <a:pt x="0" y="0"/>
                </a:lnTo>
                <a:close/>
              </a:path>
            </a:pathLst>
          </a:custGeom>
          <a:blipFill>
            <a:blip r:embed="rId2"/>
            <a:stretch>
              <a:fillRect/>
            </a:stretch>
          </a:blipFill>
        </p:spPr>
        <p:txBody>
          <a:bodyPr/>
          <a:lstStyle/>
          <a:p>
            <a:endParaRPr lang="nl-NL"/>
          </a:p>
        </p:txBody>
      </p:sp>
      <p:sp>
        <p:nvSpPr>
          <p:cNvPr id="4" name="TextBox 4"/>
          <p:cNvSpPr txBox="1"/>
          <p:nvPr/>
        </p:nvSpPr>
        <p:spPr>
          <a:xfrm>
            <a:off x="3920340" y="1241633"/>
            <a:ext cx="6654900" cy="1291507"/>
          </a:xfrm>
          <a:prstGeom prst="rect">
            <a:avLst/>
          </a:prstGeom>
        </p:spPr>
        <p:txBody>
          <a:bodyPr wrap="square" lIns="0" tIns="0" rIns="0" bIns="0" rtlCol="0" anchor="t">
            <a:spAutoFit/>
          </a:bodyPr>
          <a:lstStyle/>
          <a:p>
            <a:pPr>
              <a:lnSpc>
                <a:spcPts val="11040"/>
              </a:lnSpc>
            </a:pPr>
            <a:r>
              <a:rPr lang="en-US" sz="8000" spc="784">
                <a:solidFill>
                  <a:srgbClr val="35744F"/>
                </a:solidFill>
                <a:latin typeface="Arial Bold"/>
                <a:cs typeface="Arial Bold"/>
              </a:rPr>
              <a:t>Programma</a:t>
            </a:r>
          </a:p>
        </p:txBody>
      </p:sp>
      <p:sp>
        <p:nvSpPr>
          <p:cNvPr id="5" name="TextBox 5"/>
          <p:cNvSpPr txBox="1"/>
          <p:nvPr/>
        </p:nvSpPr>
        <p:spPr>
          <a:xfrm>
            <a:off x="3920340" y="3062841"/>
            <a:ext cx="10420230" cy="481863"/>
          </a:xfrm>
          <a:prstGeom prst="rect">
            <a:avLst/>
          </a:prstGeom>
        </p:spPr>
        <p:txBody>
          <a:bodyPr wrap="square" lIns="0" tIns="0" rIns="0" bIns="0" rtlCol="0" anchor="t">
            <a:spAutoFit/>
          </a:bodyPr>
          <a:lstStyle/>
          <a:p>
            <a:pPr>
              <a:lnSpc>
                <a:spcPts val="4140"/>
              </a:lnSpc>
            </a:pPr>
            <a:r>
              <a:rPr lang="en-US" sz="3000" spc="294">
                <a:solidFill>
                  <a:srgbClr val="35744F"/>
                </a:solidFill>
                <a:latin typeface="Arial"/>
                <a:cs typeface="Arial"/>
              </a:rPr>
              <a:t>Welkom </a:t>
            </a:r>
            <a:r>
              <a:rPr lang="en-US" sz="3000" spc="294" err="1">
                <a:solidFill>
                  <a:srgbClr val="35744F"/>
                </a:solidFill>
                <a:latin typeface="Arial"/>
                <a:cs typeface="Arial"/>
              </a:rPr>
              <a:t>en</a:t>
            </a:r>
            <a:r>
              <a:rPr lang="en-US" sz="3000" spc="294">
                <a:solidFill>
                  <a:srgbClr val="35744F"/>
                </a:solidFill>
                <a:latin typeface="Arial"/>
                <a:cs typeface="Arial"/>
              </a:rPr>
              <a:t> </a:t>
            </a:r>
            <a:r>
              <a:rPr lang="en-US" sz="3000" spc="294" err="1">
                <a:solidFill>
                  <a:srgbClr val="35744F"/>
                </a:solidFill>
                <a:latin typeface="Arial"/>
                <a:cs typeface="Arial"/>
              </a:rPr>
              <a:t>introductie</a:t>
            </a:r>
            <a:r>
              <a:rPr lang="en-US" sz="3000" spc="294">
                <a:solidFill>
                  <a:srgbClr val="35744F"/>
                </a:solidFill>
                <a:latin typeface="Arial"/>
                <a:cs typeface="Arial"/>
              </a:rPr>
              <a:t> op het </a:t>
            </a:r>
            <a:r>
              <a:rPr lang="en-US" sz="3000" spc="294" err="1">
                <a:solidFill>
                  <a:srgbClr val="35744F"/>
                </a:solidFill>
                <a:latin typeface="Arial"/>
                <a:cs typeface="Arial"/>
              </a:rPr>
              <a:t>programma</a:t>
            </a:r>
            <a:endParaRPr lang="en-US" sz="3000" spc="294" err="1">
              <a:solidFill>
                <a:srgbClr val="35744F"/>
              </a:solidFill>
              <a:latin typeface="Arial"/>
            </a:endParaRPr>
          </a:p>
        </p:txBody>
      </p:sp>
      <p:sp>
        <p:nvSpPr>
          <p:cNvPr id="6" name="TextBox 6"/>
          <p:cNvSpPr txBox="1"/>
          <p:nvPr/>
        </p:nvSpPr>
        <p:spPr>
          <a:xfrm>
            <a:off x="3920340" y="3857058"/>
            <a:ext cx="13142447" cy="481863"/>
          </a:xfrm>
          <a:prstGeom prst="rect">
            <a:avLst/>
          </a:prstGeom>
        </p:spPr>
        <p:txBody>
          <a:bodyPr wrap="square" lIns="0" tIns="0" rIns="0" bIns="0" rtlCol="0" anchor="t">
            <a:spAutoFit/>
          </a:bodyPr>
          <a:lstStyle/>
          <a:p>
            <a:pPr>
              <a:lnSpc>
                <a:spcPts val="4140"/>
              </a:lnSpc>
            </a:pPr>
            <a:r>
              <a:rPr lang="en-US" sz="3000" spc="294">
                <a:solidFill>
                  <a:srgbClr val="35744F"/>
                </a:solidFill>
                <a:latin typeface="Arial"/>
                <a:cs typeface="Arial"/>
              </a:rPr>
              <a:t>Korte </a:t>
            </a:r>
            <a:r>
              <a:rPr lang="en-US" sz="3000" spc="294" err="1">
                <a:solidFill>
                  <a:srgbClr val="35744F"/>
                </a:solidFill>
                <a:latin typeface="Arial"/>
                <a:cs typeface="Arial"/>
              </a:rPr>
              <a:t>introductie</a:t>
            </a:r>
            <a:r>
              <a:rPr lang="en-US" sz="3000" spc="294">
                <a:solidFill>
                  <a:srgbClr val="35744F"/>
                </a:solidFill>
                <a:latin typeface="Arial"/>
                <a:cs typeface="Arial"/>
              </a:rPr>
              <a:t> over de NCDD door Hannah </a:t>
            </a:r>
            <a:r>
              <a:rPr lang="en-US" sz="3000" spc="294" err="1">
                <a:solidFill>
                  <a:srgbClr val="35744F"/>
                </a:solidFill>
                <a:latin typeface="Arial"/>
                <a:cs typeface="Arial"/>
              </a:rPr>
              <a:t>Boute</a:t>
            </a:r>
          </a:p>
        </p:txBody>
      </p:sp>
      <p:sp>
        <p:nvSpPr>
          <p:cNvPr id="7" name="TextBox 7"/>
          <p:cNvSpPr txBox="1"/>
          <p:nvPr/>
        </p:nvSpPr>
        <p:spPr>
          <a:xfrm>
            <a:off x="2544262" y="3020012"/>
            <a:ext cx="937219" cy="781050"/>
          </a:xfrm>
          <a:prstGeom prst="rect">
            <a:avLst/>
          </a:prstGeom>
        </p:spPr>
        <p:txBody>
          <a:bodyPr lIns="0" tIns="0" rIns="0" bIns="0" rtlCol="0" anchor="t">
            <a:spAutoFit/>
          </a:bodyPr>
          <a:lstStyle/>
          <a:p>
            <a:pPr algn="ctr">
              <a:lnSpc>
                <a:spcPts val="5400"/>
              </a:lnSpc>
            </a:pPr>
            <a:r>
              <a:rPr lang="en-US" sz="4500" spc="369">
                <a:solidFill>
                  <a:srgbClr val="35744F"/>
                </a:solidFill>
                <a:latin typeface="Arial Bold"/>
              </a:rPr>
              <a:t>01</a:t>
            </a:r>
          </a:p>
        </p:txBody>
      </p:sp>
      <p:sp>
        <p:nvSpPr>
          <p:cNvPr id="8" name="TextBox 8"/>
          <p:cNvSpPr txBox="1"/>
          <p:nvPr/>
        </p:nvSpPr>
        <p:spPr>
          <a:xfrm>
            <a:off x="2544262" y="3817132"/>
            <a:ext cx="937219" cy="781050"/>
          </a:xfrm>
          <a:prstGeom prst="rect">
            <a:avLst/>
          </a:prstGeom>
        </p:spPr>
        <p:txBody>
          <a:bodyPr lIns="0" tIns="0" rIns="0" bIns="0" rtlCol="0" anchor="t">
            <a:spAutoFit/>
          </a:bodyPr>
          <a:lstStyle/>
          <a:p>
            <a:pPr algn="ctr">
              <a:lnSpc>
                <a:spcPts val="5400"/>
              </a:lnSpc>
            </a:pPr>
            <a:r>
              <a:rPr lang="en-US" sz="4500" spc="369">
                <a:solidFill>
                  <a:srgbClr val="35744F"/>
                </a:solidFill>
                <a:latin typeface="Arial Bold"/>
              </a:rPr>
              <a:t>02</a:t>
            </a:r>
          </a:p>
        </p:txBody>
      </p:sp>
      <p:sp>
        <p:nvSpPr>
          <p:cNvPr id="9" name="TextBox 9"/>
          <p:cNvSpPr txBox="1"/>
          <p:nvPr/>
        </p:nvSpPr>
        <p:spPr>
          <a:xfrm>
            <a:off x="2544262" y="4698289"/>
            <a:ext cx="937219" cy="781050"/>
          </a:xfrm>
          <a:prstGeom prst="rect">
            <a:avLst/>
          </a:prstGeom>
        </p:spPr>
        <p:txBody>
          <a:bodyPr lIns="0" tIns="0" rIns="0" bIns="0" rtlCol="0" anchor="t">
            <a:spAutoFit/>
          </a:bodyPr>
          <a:lstStyle/>
          <a:p>
            <a:pPr algn="ctr">
              <a:lnSpc>
                <a:spcPts val="5400"/>
              </a:lnSpc>
            </a:pPr>
            <a:r>
              <a:rPr lang="en-US" sz="4500" spc="369">
                <a:solidFill>
                  <a:srgbClr val="35744F"/>
                </a:solidFill>
                <a:latin typeface="Arial Bold"/>
              </a:rPr>
              <a:t>03</a:t>
            </a:r>
          </a:p>
        </p:txBody>
      </p:sp>
      <p:sp>
        <p:nvSpPr>
          <p:cNvPr id="10" name="TextBox 10"/>
          <p:cNvSpPr txBox="1"/>
          <p:nvPr/>
        </p:nvSpPr>
        <p:spPr>
          <a:xfrm>
            <a:off x="2544262" y="5495408"/>
            <a:ext cx="937219" cy="781050"/>
          </a:xfrm>
          <a:prstGeom prst="rect">
            <a:avLst/>
          </a:prstGeom>
        </p:spPr>
        <p:txBody>
          <a:bodyPr lIns="0" tIns="0" rIns="0" bIns="0" rtlCol="0" anchor="t">
            <a:spAutoFit/>
          </a:bodyPr>
          <a:lstStyle/>
          <a:p>
            <a:pPr algn="ctr">
              <a:lnSpc>
                <a:spcPts val="5400"/>
              </a:lnSpc>
            </a:pPr>
            <a:r>
              <a:rPr lang="en-US" sz="4500" spc="369">
                <a:solidFill>
                  <a:srgbClr val="35744F"/>
                </a:solidFill>
                <a:latin typeface="Arial Bold"/>
              </a:rPr>
              <a:t>04</a:t>
            </a:r>
          </a:p>
        </p:txBody>
      </p:sp>
      <p:sp>
        <p:nvSpPr>
          <p:cNvPr id="11" name="TextBox 11"/>
          <p:cNvSpPr txBox="1"/>
          <p:nvPr/>
        </p:nvSpPr>
        <p:spPr>
          <a:xfrm>
            <a:off x="2563863" y="6287785"/>
            <a:ext cx="937219" cy="781050"/>
          </a:xfrm>
          <a:prstGeom prst="rect">
            <a:avLst/>
          </a:prstGeom>
        </p:spPr>
        <p:txBody>
          <a:bodyPr lIns="0" tIns="0" rIns="0" bIns="0" rtlCol="0" anchor="t">
            <a:spAutoFit/>
          </a:bodyPr>
          <a:lstStyle/>
          <a:p>
            <a:pPr algn="ctr">
              <a:lnSpc>
                <a:spcPts val="5400"/>
              </a:lnSpc>
            </a:pPr>
            <a:r>
              <a:rPr lang="en-US" sz="4500" spc="369">
                <a:solidFill>
                  <a:srgbClr val="35744F"/>
                </a:solidFill>
                <a:latin typeface="Arial Bold"/>
              </a:rPr>
              <a:t>05</a:t>
            </a:r>
          </a:p>
        </p:txBody>
      </p:sp>
      <p:sp>
        <p:nvSpPr>
          <p:cNvPr id="12" name="TextBox 12"/>
          <p:cNvSpPr txBox="1"/>
          <p:nvPr/>
        </p:nvSpPr>
        <p:spPr>
          <a:xfrm>
            <a:off x="2563863" y="7118749"/>
            <a:ext cx="937219" cy="781050"/>
          </a:xfrm>
          <a:prstGeom prst="rect">
            <a:avLst/>
          </a:prstGeom>
        </p:spPr>
        <p:txBody>
          <a:bodyPr lIns="0" tIns="0" rIns="0" bIns="0" rtlCol="0" anchor="t">
            <a:spAutoFit/>
          </a:bodyPr>
          <a:lstStyle/>
          <a:p>
            <a:pPr algn="ctr">
              <a:lnSpc>
                <a:spcPts val="5400"/>
              </a:lnSpc>
            </a:pPr>
            <a:r>
              <a:rPr lang="en-US" sz="4500" spc="369">
                <a:solidFill>
                  <a:srgbClr val="35744F"/>
                </a:solidFill>
                <a:latin typeface="Arial Bold"/>
              </a:rPr>
              <a:t>06</a:t>
            </a:r>
          </a:p>
        </p:txBody>
      </p:sp>
      <p:sp>
        <p:nvSpPr>
          <p:cNvPr id="13" name="TextBox 13"/>
          <p:cNvSpPr txBox="1"/>
          <p:nvPr/>
        </p:nvSpPr>
        <p:spPr>
          <a:xfrm>
            <a:off x="2563863" y="7969042"/>
            <a:ext cx="937219" cy="781050"/>
          </a:xfrm>
          <a:prstGeom prst="rect">
            <a:avLst/>
          </a:prstGeom>
        </p:spPr>
        <p:txBody>
          <a:bodyPr lIns="0" tIns="0" rIns="0" bIns="0" rtlCol="0" anchor="t">
            <a:spAutoFit/>
          </a:bodyPr>
          <a:lstStyle/>
          <a:p>
            <a:pPr algn="ctr">
              <a:lnSpc>
                <a:spcPts val="5400"/>
              </a:lnSpc>
            </a:pPr>
            <a:r>
              <a:rPr lang="en-US" sz="4500" spc="369">
                <a:solidFill>
                  <a:srgbClr val="35744F"/>
                </a:solidFill>
                <a:latin typeface="Arial Bold"/>
              </a:rPr>
              <a:t>07</a:t>
            </a:r>
          </a:p>
        </p:txBody>
      </p:sp>
      <p:sp>
        <p:nvSpPr>
          <p:cNvPr id="14" name="TextBox 14"/>
          <p:cNvSpPr txBox="1"/>
          <p:nvPr/>
        </p:nvSpPr>
        <p:spPr>
          <a:xfrm>
            <a:off x="3920340" y="4686300"/>
            <a:ext cx="7814460" cy="481863"/>
          </a:xfrm>
          <a:prstGeom prst="rect">
            <a:avLst/>
          </a:prstGeom>
        </p:spPr>
        <p:txBody>
          <a:bodyPr wrap="square" lIns="0" tIns="0" rIns="0" bIns="0" rtlCol="0" anchor="t">
            <a:spAutoFit/>
          </a:bodyPr>
          <a:lstStyle/>
          <a:p>
            <a:pPr marL="0" lvl="0" indent="0" algn="l">
              <a:lnSpc>
                <a:spcPts val="4140"/>
              </a:lnSpc>
              <a:spcBef>
                <a:spcPct val="0"/>
              </a:spcBef>
            </a:pPr>
            <a:r>
              <a:rPr lang="en-US" sz="3000" spc="294">
                <a:solidFill>
                  <a:srgbClr val="35744F"/>
                </a:solidFill>
                <a:latin typeface="Arial"/>
              </a:rPr>
              <a:t>IBM’s </a:t>
            </a:r>
            <a:r>
              <a:rPr lang="en-US" sz="3000" spc="294" err="1">
                <a:solidFill>
                  <a:srgbClr val="35744F"/>
                </a:solidFill>
                <a:latin typeface="Arial"/>
              </a:rPr>
              <a:t>betrokkenheid</a:t>
            </a:r>
            <a:r>
              <a:rPr lang="en-US" sz="3000" spc="294">
                <a:solidFill>
                  <a:srgbClr val="35744F"/>
                </a:solidFill>
                <a:latin typeface="Arial"/>
              </a:rPr>
              <a:t> </a:t>
            </a:r>
            <a:r>
              <a:rPr lang="en-US" sz="3000" spc="294" err="1">
                <a:solidFill>
                  <a:srgbClr val="35744F"/>
                </a:solidFill>
                <a:latin typeface="Arial"/>
              </a:rPr>
              <a:t>bij</a:t>
            </a:r>
            <a:r>
              <a:rPr lang="en-US" sz="3000" spc="294">
                <a:solidFill>
                  <a:srgbClr val="35744F"/>
                </a:solidFill>
                <a:latin typeface="Arial"/>
              </a:rPr>
              <a:t> </a:t>
            </a:r>
            <a:r>
              <a:rPr lang="en-US" sz="3000" spc="294" err="1">
                <a:solidFill>
                  <a:srgbClr val="35744F"/>
                </a:solidFill>
                <a:latin typeface="Arial"/>
              </a:rPr>
              <a:t>duurzaamheid</a:t>
            </a:r>
            <a:endParaRPr lang="en-US" sz="3000" spc="294">
              <a:solidFill>
                <a:srgbClr val="35744F"/>
              </a:solidFill>
              <a:latin typeface="Arial"/>
            </a:endParaRPr>
          </a:p>
        </p:txBody>
      </p:sp>
      <p:sp>
        <p:nvSpPr>
          <p:cNvPr id="15" name="TextBox 15"/>
          <p:cNvSpPr txBox="1"/>
          <p:nvPr/>
        </p:nvSpPr>
        <p:spPr>
          <a:xfrm>
            <a:off x="3920340" y="5540341"/>
            <a:ext cx="8957460" cy="481863"/>
          </a:xfrm>
          <a:prstGeom prst="rect">
            <a:avLst/>
          </a:prstGeom>
        </p:spPr>
        <p:txBody>
          <a:bodyPr wrap="square" lIns="0" tIns="0" rIns="0" bIns="0" rtlCol="0" anchor="t">
            <a:spAutoFit/>
          </a:bodyPr>
          <a:lstStyle/>
          <a:p>
            <a:pPr marL="0" lvl="0" indent="0" algn="l">
              <a:lnSpc>
                <a:spcPts val="4140"/>
              </a:lnSpc>
              <a:spcBef>
                <a:spcPct val="0"/>
              </a:spcBef>
            </a:pPr>
            <a:r>
              <a:rPr lang="en-US" sz="3000" spc="294" err="1">
                <a:solidFill>
                  <a:srgbClr val="35744F"/>
                </a:solidFill>
                <a:latin typeface="Arial"/>
              </a:rPr>
              <a:t>Responsible.Computing</a:t>
            </a:r>
            <a:r>
              <a:rPr lang="en-US" sz="3000" spc="294">
                <a:solidFill>
                  <a:srgbClr val="35744F"/>
                </a:solidFill>
                <a:latin typeface="Arial"/>
              </a:rPr>
              <a:t>() </a:t>
            </a:r>
            <a:r>
              <a:rPr lang="en-US" sz="3000" spc="294" err="1">
                <a:solidFill>
                  <a:srgbClr val="35744F"/>
                </a:solidFill>
                <a:latin typeface="Arial"/>
              </a:rPr>
              <a:t>raamwerk</a:t>
            </a:r>
            <a:endParaRPr lang="en-US" sz="3000" spc="294">
              <a:solidFill>
                <a:srgbClr val="35744F"/>
              </a:solidFill>
              <a:latin typeface="Arial"/>
            </a:endParaRPr>
          </a:p>
        </p:txBody>
      </p:sp>
      <p:sp>
        <p:nvSpPr>
          <p:cNvPr id="16" name="TextBox 16"/>
          <p:cNvSpPr txBox="1"/>
          <p:nvPr/>
        </p:nvSpPr>
        <p:spPr>
          <a:xfrm>
            <a:off x="3920340" y="6418392"/>
            <a:ext cx="12005460" cy="481863"/>
          </a:xfrm>
          <a:prstGeom prst="rect">
            <a:avLst/>
          </a:prstGeom>
        </p:spPr>
        <p:txBody>
          <a:bodyPr wrap="square" lIns="0" tIns="0" rIns="0" bIns="0" rtlCol="0" anchor="t">
            <a:spAutoFit/>
          </a:bodyPr>
          <a:lstStyle/>
          <a:p>
            <a:pPr marL="0" lvl="0" indent="0" algn="l">
              <a:lnSpc>
                <a:spcPts val="4140"/>
              </a:lnSpc>
              <a:spcBef>
                <a:spcPct val="0"/>
              </a:spcBef>
            </a:pPr>
            <a:r>
              <a:rPr lang="en-US" sz="3000" spc="294" err="1">
                <a:solidFill>
                  <a:srgbClr val="35744F"/>
                </a:solidFill>
                <a:latin typeface="Arial"/>
              </a:rPr>
              <a:t>Responsible.Datacenters</a:t>
            </a:r>
            <a:r>
              <a:rPr lang="en-US" sz="3000" spc="294">
                <a:solidFill>
                  <a:srgbClr val="35744F"/>
                </a:solidFill>
                <a:latin typeface="Arial"/>
              </a:rPr>
              <a:t>() </a:t>
            </a:r>
            <a:r>
              <a:rPr lang="en-US" sz="3000" spc="294" err="1">
                <a:solidFill>
                  <a:srgbClr val="35744F"/>
                </a:solidFill>
                <a:latin typeface="Arial"/>
              </a:rPr>
              <a:t>en</a:t>
            </a:r>
            <a:r>
              <a:rPr lang="en-US" sz="3000" spc="294">
                <a:solidFill>
                  <a:srgbClr val="35744F"/>
                </a:solidFill>
                <a:latin typeface="Arial"/>
              </a:rPr>
              <a:t> </a:t>
            </a:r>
            <a:r>
              <a:rPr lang="en-US" sz="3000" spc="294" err="1">
                <a:solidFill>
                  <a:srgbClr val="35744F"/>
                </a:solidFill>
                <a:latin typeface="Arial"/>
              </a:rPr>
              <a:t>Responsible.Infrastructuur</a:t>
            </a:r>
            <a:r>
              <a:rPr lang="en-US" sz="3000" spc="294">
                <a:solidFill>
                  <a:srgbClr val="35744F"/>
                </a:solidFill>
                <a:latin typeface="Arial"/>
              </a:rPr>
              <a:t>()</a:t>
            </a:r>
          </a:p>
        </p:txBody>
      </p:sp>
      <p:sp>
        <p:nvSpPr>
          <p:cNvPr id="17" name="TextBox 17"/>
          <p:cNvSpPr txBox="1"/>
          <p:nvPr/>
        </p:nvSpPr>
        <p:spPr>
          <a:xfrm>
            <a:off x="3920340" y="7210768"/>
            <a:ext cx="8805060" cy="481863"/>
          </a:xfrm>
          <a:prstGeom prst="rect">
            <a:avLst/>
          </a:prstGeom>
        </p:spPr>
        <p:txBody>
          <a:bodyPr wrap="square" lIns="0" tIns="0" rIns="0" bIns="0" rtlCol="0" anchor="t">
            <a:spAutoFit/>
          </a:bodyPr>
          <a:lstStyle/>
          <a:p>
            <a:pPr marL="0" lvl="0" indent="0" algn="l">
              <a:lnSpc>
                <a:spcPts val="4140"/>
              </a:lnSpc>
              <a:spcBef>
                <a:spcPct val="0"/>
              </a:spcBef>
            </a:pPr>
            <a:r>
              <a:rPr lang="en-US" sz="3000" spc="294" err="1">
                <a:solidFill>
                  <a:srgbClr val="35744F"/>
                </a:solidFill>
                <a:latin typeface="Arial"/>
              </a:rPr>
              <a:t>Responsible.Coding</a:t>
            </a:r>
            <a:r>
              <a:rPr lang="en-US" sz="3000" spc="294">
                <a:solidFill>
                  <a:srgbClr val="35744F"/>
                </a:solidFill>
                <a:latin typeface="Arial"/>
              </a:rPr>
              <a:t>() (aka Green coding)</a:t>
            </a:r>
          </a:p>
        </p:txBody>
      </p:sp>
      <p:sp>
        <p:nvSpPr>
          <p:cNvPr id="18" name="TextBox 18"/>
          <p:cNvSpPr txBox="1"/>
          <p:nvPr/>
        </p:nvSpPr>
        <p:spPr>
          <a:xfrm>
            <a:off x="3920340" y="8055149"/>
            <a:ext cx="6076629" cy="1007648"/>
          </a:xfrm>
          <a:prstGeom prst="rect">
            <a:avLst/>
          </a:prstGeom>
        </p:spPr>
        <p:txBody>
          <a:bodyPr lIns="0" tIns="0" rIns="0" bIns="0" rtlCol="0" anchor="t">
            <a:spAutoFit/>
          </a:bodyPr>
          <a:lstStyle/>
          <a:p>
            <a:pPr marL="0" lvl="0" indent="0" algn="l">
              <a:lnSpc>
                <a:spcPts val="4140"/>
              </a:lnSpc>
              <a:spcBef>
                <a:spcPct val="0"/>
              </a:spcBef>
            </a:pPr>
            <a:r>
              <a:rPr lang="en-US" sz="3000" spc="294">
                <a:solidFill>
                  <a:srgbClr val="35744F"/>
                </a:solidFill>
                <a:latin typeface="Arial"/>
              </a:rPr>
              <a:t>Game: The heat is on</a:t>
            </a:r>
          </a:p>
          <a:p>
            <a:pPr>
              <a:lnSpc>
                <a:spcPts val="4140"/>
              </a:lnSpc>
              <a:spcBef>
                <a:spcPct val="0"/>
              </a:spcBef>
            </a:pPr>
            <a:endParaRPr lang="en-US" sz="3000" spc="294">
              <a:solidFill>
                <a:srgbClr val="35744F"/>
              </a:solidFill>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3F26-CFAB-AA93-C2CD-686B0864EE10}"/>
              </a:ext>
            </a:extLst>
          </p:cNvPr>
          <p:cNvSpPr>
            <a:spLocks noGrp="1"/>
          </p:cNvSpPr>
          <p:nvPr>
            <p:ph type="title"/>
          </p:nvPr>
        </p:nvSpPr>
        <p:spPr/>
        <p:txBody>
          <a:bodyPr/>
          <a:lstStyle/>
          <a:p>
            <a:pPr algn="ctr"/>
            <a:br>
              <a:rPr lang="en-NL" sz="4801"/>
            </a:br>
            <a:br>
              <a:rPr lang="en-NL" sz="4801"/>
            </a:br>
            <a:br>
              <a:rPr lang="en-NL" sz="4801"/>
            </a:br>
            <a:br>
              <a:rPr lang="en-NL" sz="4801"/>
            </a:br>
            <a:br>
              <a:rPr lang="en-NL" sz="4801"/>
            </a:br>
            <a:endParaRPr lang="en-NL"/>
          </a:p>
        </p:txBody>
      </p:sp>
      <p:sp>
        <p:nvSpPr>
          <p:cNvPr id="5" name="Slide Number Placeholder 4">
            <a:extLst>
              <a:ext uri="{FF2B5EF4-FFF2-40B4-BE49-F238E27FC236}">
                <a16:creationId xmlns:a16="http://schemas.microsoft.com/office/drawing/2014/main" id="{5F37A4BC-700B-C9AA-5B66-A9C343D8172F}"/>
              </a:ext>
            </a:extLst>
          </p:cNvPr>
          <p:cNvSpPr>
            <a:spLocks noGrp="1"/>
          </p:cNvSpPr>
          <p:nvPr>
            <p:ph type="sldNum" sz="quarter" idx="11"/>
          </p:nvPr>
        </p:nvSpPr>
        <p:spPr/>
        <p:txBody>
          <a:bodyPr/>
          <a:lstStyle/>
          <a:p>
            <a:fld id="{59395FB3-9C97-154F-86B2-7E381B951268}" type="slidenum">
              <a:rPr lang="en-US" smtClean="0"/>
              <a:pPr/>
              <a:t>30</a:t>
            </a:fld>
            <a:endParaRPr lang="en-US"/>
          </a:p>
        </p:txBody>
      </p:sp>
      <p:sp>
        <p:nvSpPr>
          <p:cNvPr id="11" name="Text Placeholder 10">
            <a:extLst>
              <a:ext uri="{FF2B5EF4-FFF2-40B4-BE49-F238E27FC236}">
                <a16:creationId xmlns:a16="http://schemas.microsoft.com/office/drawing/2014/main" id="{41E3F69C-02C8-04FE-D6A9-B62C08F8CD33}"/>
              </a:ext>
            </a:extLst>
          </p:cNvPr>
          <p:cNvSpPr>
            <a:spLocks noGrp="1"/>
          </p:cNvSpPr>
          <p:nvPr>
            <p:ph type="body" sz="quarter" idx="12"/>
          </p:nvPr>
        </p:nvSpPr>
        <p:spPr>
          <a:xfrm>
            <a:off x="9423887" y="402336"/>
            <a:ext cx="8247888" cy="8589264"/>
          </a:xfrm>
        </p:spPr>
        <p:txBody>
          <a:bodyPr/>
          <a:lstStyle/>
          <a:p>
            <a:pPr algn="ctr"/>
            <a:endParaRPr lang="en-NL" sz="3600"/>
          </a:p>
          <a:p>
            <a:pPr algn="ctr"/>
            <a:endParaRPr lang="en-NL" sz="3600"/>
          </a:p>
          <a:p>
            <a:pPr algn="ctr"/>
            <a:endParaRPr lang="en-NL" sz="3600"/>
          </a:p>
          <a:p>
            <a:pPr algn="ctr"/>
            <a:endParaRPr lang="en-NL" sz="3600"/>
          </a:p>
          <a:p>
            <a:pPr algn="ctr"/>
            <a:endParaRPr lang="en-NL" sz="3600"/>
          </a:p>
          <a:p>
            <a:pPr algn="ctr"/>
            <a:r>
              <a:rPr lang="en-NL" sz="3600">
                <a:solidFill>
                  <a:schemeClr val="tx1"/>
                </a:solidFill>
              </a:rPr>
              <a:t>Responsible Impact</a:t>
            </a:r>
            <a:endParaRPr lang="en-NL">
              <a:solidFill>
                <a:schemeClr val="tx1"/>
              </a:solidFill>
            </a:endParaRPr>
          </a:p>
        </p:txBody>
      </p:sp>
      <p:sp>
        <p:nvSpPr>
          <p:cNvPr id="3" name="Hexagon 2">
            <a:extLst>
              <a:ext uri="{FF2B5EF4-FFF2-40B4-BE49-F238E27FC236}">
                <a16:creationId xmlns:a16="http://schemas.microsoft.com/office/drawing/2014/main" id="{BE1124E7-862C-EE1F-97FC-4B5EFCD342C6}"/>
              </a:ext>
            </a:extLst>
          </p:cNvPr>
          <p:cNvSpPr/>
          <p:nvPr/>
        </p:nvSpPr>
        <p:spPr>
          <a:xfrm>
            <a:off x="15615248" y="726563"/>
            <a:ext cx="1876365" cy="1560536"/>
          </a:xfrm>
          <a:custGeom>
            <a:avLst/>
            <a:gdLst>
              <a:gd name="connsiteX0" fmla="*/ 0 w 1876365"/>
              <a:gd name="connsiteY0" fmla="*/ 780268 h 1560536"/>
              <a:gd name="connsiteX1" fmla="*/ 187264 w 1876365"/>
              <a:gd name="connsiteY1" fmla="*/ 405739 h 1560536"/>
              <a:gd name="connsiteX2" fmla="*/ 390134 w 1876365"/>
              <a:gd name="connsiteY2" fmla="*/ 0 h 1560536"/>
              <a:gd name="connsiteX3" fmla="*/ 927222 w 1876365"/>
              <a:gd name="connsiteY3" fmla="*/ 0 h 1560536"/>
              <a:gd name="connsiteX4" fmla="*/ 1486231 w 1876365"/>
              <a:gd name="connsiteY4" fmla="*/ 0 h 1560536"/>
              <a:gd name="connsiteX5" fmla="*/ 1673495 w 1876365"/>
              <a:gd name="connsiteY5" fmla="*/ 374529 h 1560536"/>
              <a:gd name="connsiteX6" fmla="*/ 1876365 w 1876365"/>
              <a:gd name="connsiteY6" fmla="*/ 780268 h 1560536"/>
              <a:gd name="connsiteX7" fmla="*/ 1689101 w 1876365"/>
              <a:gd name="connsiteY7" fmla="*/ 1154797 h 1560536"/>
              <a:gd name="connsiteX8" fmla="*/ 1486231 w 1876365"/>
              <a:gd name="connsiteY8" fmla="*/ 1560536 h 1560536"/>
              <a:gd name="connsiteX9" fmla="*/ 971065 w 1876365"/>
              <a:gd name="connsiteY9" fmla="*/ 1560536 h 1560536"/>
              <a:gd name="connsiteX10" fmla="*/ 390134 w 1876365"/>
              <a:gd name="connsiteY10" fmla="*/ 1560536 h 1560536"/>
              <a:gd name="connsiteX11" fmla="*/ 191166 w 1876365"/>
              <a:gd name="connsiteY11" fmla="*/ 1162599 h 1560536"/>
              <a:gd name="connsiteX12" fmla="*/ 0 w 1876365"/>
              <a:gd name="connsiteY12" fmla="*/ 780268 h 156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6365" h="1560536" fill="none" extrusionOk="0">
                <a:moveTo>
                  <a:pt x="0" y="780268"/>
                </a:moveTo>
                <a:cubicBezTo>
                  <a:pt x="79520" y="616214"/>
                  <a:pt x="163394" y="546091"/>
                  <a:pt x="187264" y="405739"/>
                </a:cubicBezTo>
                <a:cubicBezTo>
                  <a:pt x="211135" y="265387"/>
                  <a:pt x="341338" y="214342"/>
                  <a:pt x="390134" y="0"/>
                </a:cubicBezTo>
                <a:cubicBezTo>
                  <a:pt x="594778" y="-33792"/>
                  <a:pt x="736113" y="59954"/>
                  <a:pt x="927222" y="0"/>
                </a:cubicBezTo>
                <a:cubicBezTo>
                  <a:pt x="1118331" y="-59954"/>
                  <a:pt x="1270269" y="4251"/>
                  <a:pt x="1486231" y="0"/>
                </a:cubicBezTo>
                <a:cubicBezTo>
                  <a:pt x="1597500" y="156628"/>
                  <a:pt x="1587111" y="261105"/>
                  <a:pt x="1673495" y="374529"/>
                </a:cubicBezTo>
                <a:cubicBezTo>
                  <a:pt x="1759880" y="487952"/>
                  <a:pt x="1732453" y="606429"/>
                  <a:pt x="1876365" y="780268"/>
                </a:cubicBezTo>
                <a:cubicBezTo>
                  <a:pt x="1836471" y="876817"/>
                  <a:pt x="1747010" y="973747"/>
                  <a:pt x="1689101" y="1154797"/>
                </a:cubicBezTo>
                <a:cubicBezTo>
                  <a:pt x="1631192" y="1335847"/>
                  <a:pt x="1528092" y="1405226"/>
                  <a:pt x="1486231" y="1560536"/>
                </a:cubicBezTo>
                <a:cubicBezTo>
                  <a:pt x="1346665" y="1563974"/>
                  <a:pt x="1178176" y="1555362"/>
                  <a:pt x="971065" y="1560536"/>
                </a:cubicBezTo>
                <a:cubicBezTo>
                  <a:pt x="763954" y="1565710"/>
                  <a:pt x="617609" y="1520541"/>
                  <a:pt x="390134" y="1560536"/>
                </a:cubicBezTo>
                <a:cubicBezTo>
                  <a:pt x="277046" y="1438400"/>
                  <a:pt x="277009" y="1306489"/>
                  <a:pt x="191166" y="1162599"/>
                </a:cubicBezTo>
                <a:cubicBezTo>
                  <a:pt x="105323" y="1018709"/>
                  <a:pt x="64116" y="898233"/>
                  <a:pt x="0" y="780268"/>
                </a:cubicBezTo>
                <a:close/>
              </a:path>
              <a:path w="1876365" h="1560536" stroke="0" extrusionOk="0">
                <a:moveTo>
                  <a:pt x="0" y="780268"/>
                </a:moveTo>
                <a:cubicBezTo>
                  <a:pt x="70917" y="593218"/>
                  <a:pt x="176956" y="517080"/>
                  <a:pt x="191166" y="397937"/>
                </a:cubicBezTo>
                <a:cubicBezTo>
                  <a:pt x="205376" y="278794"/>
                  <a:pt x="315350" y="159796"/>
                  <a:pt x="390134" y="0"/>
                </a:cubicBezTo>
                <a:cubicBezTo>
                  <a:pt x="670136" y="-31686"/>
                  <a:pt x="692683" y="42565"/>
                  <a:pt x="960104" y="0"/>
                </a:cubicBezTo>
                <a:cubicBezTo>
                  <a:pt x="1227525" y="-42565"/>
                  <a:pt x="1271610" y="38743"/>
                  <a:pt x="1486231" y="0"/>
                </a:cubicBezTo>
                <a:cubicBezTo>
                  <a:pt x="1572994" y="126236"/>
                  <a:pt x="1574723" y="262804"/>
                  <a:pt x="1673495" y="374529"/>
                </a:cubicBezTo>
                <a:cubicBezTo>
                  <a:pt x="1772267" y="486254"/>
                  <a:pt x="1784846" y="679392"/>
                  <a:pt x="1876365" y="780268"/>
                </a:cubicBezTo>
                <a:cubicBezTo>
                  <a:pt x="1811787" y="946913"/>
                  <a:pt x="1722789" y="975888"/>
                  <a:pt x="1689101" y="1154797"/>
                </a:cubicBezTo>
                <a:cubicBezTo>
                  <a:pt x="1655413" y="1333706"/>
                  <a:pt x="1567254" y="1375854"/>
                  <a:pt x="1486231" y="1560536"/>
                </a:cubicBezTo>
                <a:cubicBezTo>
                  <a:pt x="1304274" y="1599028"/>
                  <a:pt x="1099968" y="1560497"/>
                  <a:pt x="916261" y="1560536"/>
                </a:cubicBezTo>
                <a:cubicBezTo>
                  <a:pt x="732554" y="1560575"/>
                  <a:pt x="530821" y="1517707"/>
                  <a:pt x="390134" y="1560536"/>
                </a:cubicBezTo>
                <a:cubicBezTo>
                  <a:pt x="272239" y="1423658"/>
                  <a:pt x="287975" y="1304989"/>
                  <a:pt x="206771" y="1193810"/>
                </a:cubicBezTo>
                <a:cubicBezTo>
                  <a:pt x="125567" y="1082631"/>
                  <a:pt x="111426" y="896520"/>
                  <a:pt x="0" y="780268"/>
                </a:cubicBezTo>
                <a:close/>
              </a:path>
            </a:pathLst>
          </a:custGeom>
          <a:solidFill>
            <a:srgbClr val="702FA0"/>
          </a:solidFill>
          <a:ln>
            <a:extLst>
              <a:ext uri="{C807C97D-BFC1-408E-A445-0C87EB9F89A2}">
                <ask:lineSketchStyleProps xmlns:ask="http://schemas.microsoft.com/office/drawing/2018/sketchyshapes" sd="1219033472">
                  <a:prstGeom prst="hexagon">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500">
                <a:solidFill>
                  <a:schemeClr val="bg1"/>
                </a:solidFill>
                <a:latin typeface="Bradley Hand" pitchFamily="2" charset="77"/>
              </a:rPr>
              <a:t>Responsible</a:t>
            </a:r>
          </a:p>
          <a:p>
            <a:pPr algn="ctr"/>
            <a:r>
              <a:rPr lang="en-NL" sz="1500">
                <a:solidFill>
                  <a:schemeClr val="bg1"/>
                </a:solidFill>
                <a:latin typeface="Bradley Hand" pitchFamily="2" charset="77"/>
              </a:rPr>
              <a:t>Impact</a:t>
            </a:r>
            <a:endParaRPr lang="en-NL" sz="2099">
              <a:solidFill>
                <a:schemeClr val="bg1"/>
              </a:solidFill>
              <a:latin typeface="Bradley Hand" pitchFamily="2" charset="77"/>
            </a:endParaRPr>
          </a:p>
        </p:txBody>
      </p:sp>
      <p:pic>
        <p:nvPicPr>
          <p:cNvPr id="3074" name="Picture 2" descr="Viking slot machine, Thor slot machine - &quot;Thor: Stormlord&quot;: Thor's hammer  vector">
            <a:extLst>
              <a:ext uri="{FF2B5EF4-FFF2-40B4-BE49-F238E27FC236}">
                <a16:creationId xmlns:a16="http://schemas.microsoft.com/office/drawing/2014/main" id="{F733F879-53EF-20D2-4EDE-F62240568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540" y="2287098"/>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110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B178D5-E36E-685A-059B-913707BE737C}"/>
              </a:ext>
            </a:extLst>
          </p:cNvPr>
          <p:cNvPicPr>
            <a:picLocks noChangeAspect="1"/>
          </p:cNvPicPr>
          <p:nvPr/>
        </p:nvPicPr>
        <p:blipFill>
          <a:blip r:embed="rId3"/>
          <a:stretch>
            <a:fillRect/>
          </a:stretch>
        </p:blipFill>
        <p:spPr>
          <a:xfrm>
            <a:off x="2" y="673"/>
            <a:ext cx="18316931" cy="10285661"/>
          </a:xfrm>
          <a:prstGeom prst="rect">
            <a:avLst/>
          </a:prstGeom>
        </p:spPr>
      </p:pic>
      <p:pic>
        <p:nvPicPr>
          <p:cNvPr id="3" name="Picture 2">
            <a:extLst>
              <a:ext uri="{FF2B5EF4-FFF2-40B4-BE49-F238E27FC236}">
                <a16:creationId xmlns:a16="http://schemas.microsoft.com/office/drawing/2014/main" id="{3BFFF0BD-1B3B-9E50-5115-CFA7480E6C53}"/>
              </a:ext>
            </a:extLst>
          </p:cNvPr>
          <p:cNvPicPr>
            <a:picLocks noChangeAspect="1"/>
          </p:cNvPicPr>
          <p:nvPr/>
        </p:nvPicPr>
        <p:blipFill>
          <a:blip r:embed="rId4"/>
          <a:stretch>
            <a:fillRect/>
          </a:stretch>
        </p:blipFill>
        <p:spPr>
          <a:xfrm>
            <a:off x="14118862" y="671"/>
            <a:ext cx="4169141" cy="6253712"/>
          </a:xfrm>
          <a:prstGeom prst="rect">
            <a:avLst/>
          </a:prstGeom>
        </p:spPr>
      </p:pic>
      <p:sp>
        <p:nvSpPr>
          <p:cNvPr id="2" name="Title 1">
            <a:extLst>
              <a:ext uri="{FF2B5EF4-FFF2-40B4-BE49-F238E27FC236}">
                <a16:creationId xmlns:a16="http://schemas.microsoft.com/office/drawing/2014/main" id="{C50C43F9-C5BB-D901-D323-2E2910CC7013}"/>
              </a:ext>
            </a:extLst>
          </p:cNvPr>
          <p:cNvSpPr>
            <a:spLocks noGrp="1"/>
          </p:cNvSpPr>
          <p:nvPr>
            <p:ph type="title"/>
          </p:nvPr>
        </p:nvSpPr>
        <p:spPr>
          <a:xfrm>
            <a:off x="5658098" y="8984728"/>
            <a:ext cx="12128825" cy="782126"/>
          </a:xfrm>
          <a:solidFill>
            <a:schemeClr val="dk1"/>
          </a:solidFill>
        </p:spPr>
        <p:txBody>
          <a:bodyPr>
            <a:normAutofit/>
          </a:bodyPr>
          <a:lstStyle/>
          <a:p>
            <a:r>
              <a:rPr lang="en-NL"/>
              <a:t>Become sustainable through gamification </a:t>
            </a:r>
          </a:p>
        </p:txBody>
      </p:sp>
    </p:spTree>
    <p:extLst>
      <p:ext uri="{BB962C8B-B14F-4D97-AF65-F5344CB8AC3E}">
        <p14:creationId xmlns:p14="http://schemas.microsoft.com/office/powerpoint/2010/main" val="1710321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8716C-6CF1-AF0E-127E-CF5231CB45E4}"/>
              </a:ext>
            </a:extLst>
          </p:cNvPr>
          <p:cNvSpPr>
            <a:spLocks noGrp="1"/>
          </p:cNvSpPr>
          <p:nvPr>
            <p:ph type="title"/>
          </p:nvPr>
        </p:nvSpPr>
        <p:spPr>
          <a:xfrm>
            <a:off x="420624" y="402336"/>
            <a:ext cx="8603880" cy="1609344"/>
          </a:xfrm>
        </p:spPr>
        <p:txBody>
          <a:bodyPr/>
          <a:lstStyle/>
          <a:p>
            <a:r>
              <a:rPr lang="en-NL"/>
              <a:t>Play the game “The heat is on”</a:t>
            </a:r>
          </a:p>
        </p:txBody>
      </p:sp>
      <p:sp>
        <p:nvSpPr>
          <p:cNvPr id="3" name="Text Placeholder 2">
            <a:extLst>
              <a:ext uri="{FF2B5EF4-FFF2-40B4-BE49-F238E27FC236}">
                <a16:creationId xmlns:a16="http://schemas.microsoft.com/office/drawing/2014/main" id="{529DEF6B-24DA-9273-9D43-AC0DC6703D8C}"/>
              </a:ext>
            </a:extLst>
          </p:cNvPr>
          <p:cNvSpPr>
            <a:spLocks noGrp="1"/>
          </p:cNvSpPr>
          <p:nvPr>
            <p:ph type="body" sz="quarter" idx="13"/>
          </p:nvPr>
        </p:nvSpPr>
        <p:spPr/>
        <p:txBody>
          <a:bodyPr/>
          <a:lstStyle/>
          <a:p>
            <a:r>
              <a:rPr lang="en-NL"/>
              <a:t>Grow through the maturity model:</a:t>
            </a:r>
          </a:p>
          <a:p>
            <a:endParaRPr lang="en-NL"/>
          </a:p>
          <a:p>
            <a:pPr marL="685800" indent="-685800">
              <a:buFont typeface="+mj-lt"/>
              <a:buAutoNum type="arabicPeriod"/>
            </a:pPr>
            <a:r>
              <a:rPr lang="en-NL"/>
              <a:t>Define your IT metrics</a:t>
            </a:r>
          </a:p>
          <a:p>
            <a:pPr marL="685800" indent="-685800">
              <a:buFont typeface="+mj-lt"/>
              <a:buAutoNum type="arabicPeriod"/>
            </a:pPr>
            <a:r>
              <a:rPr lang="en-NL"/>
              <a:t>Measure your IT metrics</a:t>
            </a:r>
          </a:p>
          <a:p>
            <a:pPr marL="685800" indent="-685800">
              <a:buFont typeface="+mj-lt"/>
              <a:buAutoNum type="arabicPeriod"/>
            </a:pPr>
            <a:r>
              <a:rPr lang="en-NL"/>
              <a:t>Make a strategy</a:t>
            </a:r>
          </a:p>
          <a:p>
            <a:pPr marL="685800" indent="-685800">
              <a:buFont typeface="+mj-lt"/>
              <a:buAutoNum type="arabicPeriod"/>
            </a:pPr>
            <a:r>
              <a:rPr lang="en-NL"/>
              <a:t>Make a communication plan</a:t>
            </a:r>
          </a:p>
          <a:p>
            <a:pPr marL="685800" indent="-685800">
              <a:buFont typeface="+mj-lt"/>
              <a:buAutoNum type="arabicPeriod"/>
            </a:pPr>
            <a:r>
              <a:rPr lang="en-NL"/>
              <a:t>Adopt manifesto for behavior</a:t>
            </a:r>
          </a:p>
          <a:p>
            <a:pPr marL="685800" indent="-685800">
              <a:buFont typeface="+mj-lt"/>
              <a:buAutoNum type="arabicPeriod"/>
            </a:pPr>
            <a:r>
              <a:rPr lang="en-NL"/>
              <a:t>Implement sustainability patterns</a:t>
            </a:r>
          </a:p>
          <a:p>
            <a:pPr marL="685800" indent="-685800">
              <a:buFont typeface="+mj-lt"/>
              <a:buAutoNum type="arabicPeriod"/>
            </a:pPr>
            <a:r>
              <a:rPr lang="en-GB"/>
              <a:t>M</a:t>
            </a:r>
            <a:r>
              <a:rPr lang="en-NL"/>
              <a:t>easure and report (transparant)</a:t>
            </a:r>
          </a:p>
        </p:txBody>
      </p:sp>
      <p:sp>
        <p:nvSpPr>
          <p:cNvPr id="4" name="Content Placeholder 3">
            <a:extLst>
              <a:ext uri="{FF2B5EF4-FFF2-40B4-BE49-F238E27FC236}">
                <a16:creationId xmlns:a16="http://schemas.microsoft.com/office/drawing/2014/main" id="{E92EF004-FFDB-2B7D-3C16-9F5348F936B3}"/>
              </a:ext>
            </a:extLst>
          </p:cNvPr>
          <p:cNvSpPr>
            <a:spLocks noGrp="1"/>
          </p:cNvSpPr>
          <p:nvPr>
            <p:ph sz="quarter" idx="17"/>
          </p:nvPr>
        </p:nvSpPr>
        <p:spPr/>
        <p:txBody>
          <a:bodyPr/>
          <a:lstStyle/>
          <a:p>
            <a:r>
              <a:rPr lang="en-NL"/>
              <a:t>Start the game (round 1):</a:t>
            </a:r>
          </a:p>
          <a:p>
            <a:r>
              <a:rPr lang="en-NL"/>
              <a:t>Agree on ‘what is sustainabilty?’</a:t>
            </a:r>
          </a:p>
          <a:p>
            <a:r>
              <a:rPr lang="en-NL"/>
              <a:t>Where do we start?</a:t>
            </a:r>
          </a:p>
          <a:p>
            <a:r>
              <a:rPr lang="en-NL"/>
              <a:t>Create insights and measure IT metrics.</a:t>
            </a:r>
          </a:p>
          <a:p>
            <a:endParaRPr lang="en-NL"/>
          </a:p>
        </p:txBody>
      </p:sp>
      <p:sp>
        <p:nvSpPr>
          <p:cNvPr id="5" name="Content Placeholder 4">
            <a:extLst>
              <a:ext uri="{FF2B5EF4-FFF2-40B4-BE49-F238E27FC236}">
                <a16:creationId xmlns:a16="http://schemas.microsoft.com/office/drawing/2014/main" id="{C4BBEFB5-EC6F-3566-60B2-C69595D21A7D}"/>
              </a:ext>
            </a:extLst>
          </p:cNvPr>
          <p:cNvSpPr>
            <a:spLocks noGrp="1"/>
          </p:cNvSpPr>
          <p:nvPr>
            <p:ph sz="quarter" idx="18"/>
          </p:nvPr>
        </p:nvSpPr>
        <p:spPr/>
        <p:txBody>
          <a:bodyPr>
            <a:normAutofit lnSpcReduction="10000"/>
          </a:bodyPr>
          <a:lstStyle/>
          <a:p>
            <a:r>
              <a:rPr lang="en-NL"/>
              <a:t>Make the next step (round 2):</a:t>
            </a:r>
          </a:p>
          <a:p>
            <a:r>
              <a:rPr lang="en-NL"/>
              <a:t>Develop your sustainability IT strategy.</a:t>
            </a:r>
          </a:p>
          <a:p>
            <a:r>
              <a:rPr lang="en-NL"/>
              <a:t>Start the communication.</a:t>
            </a:r>
          </a:p>
          <a:p>
            <a:r>
              <a:rPr lang="en-GB"/>
              <a:t>M</a:t>
            </a:r>
            <a:r>
              <a:rPr lang="en-NL"/>
              <a:t>ake your professionals sustainable.</a:t>
            </a:r>
          </a:p>
        </p:txBody>
      </p:sp>
      <p:sp>
        <p:nvSpPr>
          <p:cNvPr id="6" name="Content Placeholder 5">
            <a:extLst>
              <a:ext uri="{FF2B5EF4-FFF2-40B4-BE49-F238E27FC236}">
                <a16:creationId xmlns:a16="http://schemas.microsoft.com/office/drawing/2014/main" id="{34D9F753-ABD3-7A90-D0A1-D86B60E5851F}"/>
              </a:ext>
            </a:extLst>
          </p:cNvPr>
          <p:cNvSpPr>
            <a:spLocks noGrp="1"/>
          </p:cNvSpPr>
          <p:nvPr>
            <p:ph sz="quarter" idx="19"/>
          </p:nvPr>
        </p:nvSpPr>
        <p:spPr/>
        <p:txBody>
          <a:bodyPr/>
          <a:lstStyle/>
          <a:p>
            <a:r>
              <a:rPr lang="en-NL"/>
              <a:t>Game completed</a:t>
            </a:r>
          </a:p>
          <a:p>
            <a:r>
              <a:rPr lang="en-NL"/>
              <a:t>Move to a conscious competent organisation:</a:t>
            </a:r>
          </a:p>
          <a:p>
            <a:r>
              <a:rPr lang="en-NL"/>
              <a:t>Implement sustainability patterns.</a:t>
            </a:r>
          </a:p>
          <a:p>
            <a:r>
              <a:rPr lang="en-NL"/>
              <a:t>Measure your successes and report transparantly.</a:t>
            </a:r>
          </a:p>
          <a:p>
            <a:r>
              <a:rPr lang="en-NL"/>
              <a:t>Create the basis for a DNA change.</a:t>
            </a:r>
          </a:p>
          <a:p>
            <a:endParaRPr lang="en-NL"/>
          </a:p>
        </p:txBody>
      </p:sp>
      <p:sp>
        <p:nvSpPr>
          <p:cNvPr id="8" name="Slide Number Placeholder 7">
            <a:extLst>
              <a:ext uri="{FF2B5EF4-FFF2-40B4-BE49-F238E27FC236}">
                <a16:creationId xmlns:a16="http://schemas.microsoft.com/office/drawing/2014/main" id="{21B0AEE5-E3F4-B1C9-16D7-DAFDE9B72F75}"/>
              </a:ext>
            </a:extLst>
          </p:cNvPr>
          <p:cNvSpPr>
            <a:spLocks noGrp="1"/>
          </p:cNvSpPr>
          <p:nvPr>
            <p:ph type="sldNum" sz="quarter" idx="11"/>
          </p:nvPr>
        </p:nvSpPr>
        <p:spPr/>
        <p:txBody>
          <a:bodyPr/>
          <a:lstStyle/>
          <a:p>
            <a:fld id="{59395FB3-9C97-154F-86B2-7E381B951268}" type="slidenum">
              <a:rPr lang="en-US" smtClean="0"/>
              <a:pPr/>
              <a:t>32</a:t>
            </a:fld>
            <a:endParaRPr lang="en-US"/>
          </a:p>
        </p:txBody>
      </p:sp>
    </p:spTree>
    <p:extLst>
      <p:ext uri="{BB962C8B-B14F-4D97-AF65-F5344CB8AC3E}">
        <p14:creationId xmlns:p14="http://schemas.microsoft.com/office/powerpoint/2010/main" val="4280271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97E065D-3152-A8D3-33B1-EE1FEA543380}"/>
              </a:ext>
            </a:extLst>
          </p:cNvPr>
          <p:cNvSpPr>
            <a:spLocks noGrp="1"/>
          </p:cNvSpPr>
          <p:nvPr>
            <p:ph type="sldNum" sz="quarter" idx="12"/>
          </p:nvPr>
        </p:nvSpPr>
        <p:spPr/>
        <p:txBody>
          <a:bodyPr/>
          <a:lstStyle/>
          <a:p>
            <a:fld id="{59395FB3-9C97-154F-86B2-7E381B951268}" type="slidenum">
              <a:rPr lang="en-US" smtClean="0"/>
              <a:pPr/>
              <a:t>33</a:t>
            </a:fld>
            <a:endParaRPr lang="en-US"/>
          </a:p>
        </p:txBody>
      </p:sp>
      <p:sp>
        <p:nvSpPr>
          <p:cNvPr id="9" name="TextBox 8">
            <a:extLst>
              <a:ext uri="{FF2B5EF4-FFF2-40B4-BE49-F238E27FC236}">
                <a16:creationId xmlns:a16="http://schemas.microsoft.com/office/drawing/2014/main" id="{620E93A7-8FD7-DE0A-44E1-FDA771F5C323}"/>
              </a:ext>
            </a:extLst>
          </p:cNvPr>
          <p:cNvSpPr txBox="1"/>
          <p:nvPr/>
        </p:nvSpPr>
        <p:spPr>
          <a:xfrm>
            <a:off x="3752069" y="1563646"/>
            <a:ext cx="11832497" cy="1962076"/>
          </a:xfrm>
          <a:prstGeom prst="rect">
            <a:avLst/>
          </a:prstGeom>
          <a:noFill/>
        </p:spPr>
        <p:txBody>
          <a:bodyPr wrap="square">
            <a:spAutoFit/>
          </a:bodyPr>
          <a:lstStyle/>
          <a:p>
            <a:br>
              <a:rPr lang="en-GB" sz="4050">
                <a:solidFill>
                  <a:srgbClr val="000000"/>
                </a:solidFill>
                <a:latin typeface="Proxima Nova" panose="02000506030000020004" pitchFamily="2" charset="0"/>
              </a:rPr>
            </a:br>
            <a:endParaRPr lang="en-GB" sz="4050">
              <a:solidFill>
                <a:srgbClr val="000000"/>
              </a:solidFill>
              <a:latin typeface="Proxima Nova" panose="02000506030000020004" pitchFamily="2" charset="0"/>
            </a:endParaRPr>
          </a:p>
          <a:p>
            <a:r>
              <a:rPr lang="en-GB" sz="4050" u="sng">
                <a:solidFill>
                  <a:srgbClr val="000000"/>
                </a:solidFill>
                <a:latin typeface="Proxima Nova" panose="02000506030000020004" pitchFamily="2" charset="0"/>
                <a:hlinkClick r:id="rId3"/>
              </a:rPr>
              <a:t>https://github.com/OrangeSeries/Sustainability</a:t>
            </a:r>
            <a:endParaRPr lang="en-GB" sz="4050">
              <a:solidFill>
                <a:srgbClr val="000000"/>
              </a:solidFill>
              <a:latin typeface="Proxima Nova" panose="02000506030000020004" pitchFamily="2" charset="0"/>
            </a:endParaRPr>
          </a:p>
        </p:txBody>
      </p:sp>
      <p:pic>
        <p:nvPicPr>
          <p:cNvPr id="10" name="Picture 9">
            <a:extLst>
              <a:ext uri="{FF2B5EF4-FFF2-40B4-BE49-F238E27FC236}">
                <a16:creationId xmlns:a16="http://schemas.microsoft.com/office/drawing/2014/main" id="{2EAC5442-B3D5-607B-B7C6-BC18D5B2C48C}"/>
              </a:ext>
            </a:extLst>
          </p:cNvPr>
          <p:cNvPicPr>
            <a:picLocks noChangeAspect="1"/>
          </p:cNvPicPr>
          <p:nvPr/>
        </p:nvPicPr>
        <p:blipFill>
          <a:blip r:embed="rId4"/>
          <a:stretch>
            <a:fillRect/>
          </a:stretch>
        </p:blipFill>
        <p:spPr>
          <a:xfrm>
            <a:off x="7432054" y="4229309"/>
            <a:ext cx="3423893" cy="3423893"/>
          </a:xfrm>
          <a:prstGeom prst="rect">
            <a:avLst/>
          </a:prstGeom>
        </p:spPr>
      </p:pic>
      <p:sp>
        <p:nvSpPr>
          <p:cNvPr id="2" name="TextBox 1">
            <a:extLst>
              <a:ext uri="{FF2B5EF4-FFF2-40B4-BE49-F238E27FC236}">
                <a16:creationId xmlns:a16="http://schemas.microsoft.com/office/drawing/2014/main" id="{577AC638-38E0-C037-AEA8-59753FDC08DF}"/>
              </a:ext>
            </a:extLst>
          </p:cNvPr>
          <p:cNvSpPr txBox="1"/>
          <p:nvPr/>
        </p:nvSpPr>
        <p:spPr>
          <a:xfrm>
            <a:off x="207348" y="784333"/>
            <a:ext cx="3454792" cy="2031325"/>
          </a:xfrm>
          <a:prstGeom prst="rect">
            <a:avLst/>
          </a:prstGeom>
          <a:noFill/>
        </p:spPr>
        <p:txBody>
          <a:bodyPr wrap="none" rtlCol="0">
            <a:spAutoFit/>
          </a:bodyPr>
          <a:lstStyle/>
          <a:p>
            <a:pPr algn="l"/>
            <a:r>
              <a:rPr lang="en-NL" sz="2100">
                <a:latin typeface="IBM Plex Sans" charset="0"/>
                <a:ea typeface="IBM Plex Sans" charset="0"/>
                <a:cs typeface="IBM Plex Sans" charset="0"/>
              </a:rPr>
              <a:t>Contact:</a:t>
            </a:r>
          </a:p>
          <a:p>
            <a:pPr algn="l"/>
            <a:r>
              <a:rPr lang="en-NL" sz="2100">
                <a:latin typeface="IBM Plex Sans" charset="0"/>
                <a:ea typeface="IBM Plex Sans" charset="0"/>
                <a:cs typeface="IBM Plex Sans" charset="0"/>
                <a:hlinkClick r:id="rId5"/>
              </a:rPr>
              <a:t>meijerr@nl.ibm.com</a:t>
            </a:r>
            <a:endParaRPr lang="en-NL" sz="2100">
              <a:latin typeface="IBM Plex Sans" charset="0"/>
              <a:ea typeface="IBM Plex Sans" charset="0"/>
              <a:cs typeface="IBM Plex Sans" charset="0"/>
            </a:endParaRPr>
          </a:p>
          <a:p>
            <a:pPr algn="l"/>
            <a:r>
              <a:rPr lang="en-NL" sz="2100">
                <a:latin typeface="IBM Plex Sans" charset="0"/>
                <a:ea typeface="IBM Plex Sans" charset="0"/>
                <a:cs typeface="IBM Plex Sans" charset="0"/>
                <a:hlinkClick r:id="rId6"/>
              </a:rPr>
              <a:t>schravesande@nl.ibm.com</a:t>
            </a:r>
            <a:endParaRPr lang="en-NL" sz="2100">
              <a:latin typeface="IBM Plex Sans" charset="0"/>
              <a:ea typeface="IBM Plex Sans" charset="0"/>
              <a:cs typeface="IBM Plex Sans" charset="0"/>
            </a:endParaRPr>
          </a:p>
          <a:p>
            <a:pPr algn="l"/>
            <a:r>
              <a:rPr lang="en-NL" sz="2100">
                <a:latin typeface="IBM Plex Sans" charset="0"/>
                <a:ea typeface="IBM Plex Sans" charset="0"/>
                <a:cs typeface="IBM Plex Sans" charset="0"/>
                <a:hlinkClick r:id="rId7"/>
              </a:rPr>
              <a:t>lailafettah@nl.ibm.com</a:t>
            </a:r>
            <a:endParaRPr lang="en-NL" sz="2100">
              <a:latin typeface="IBM Plex Sans" charset="0"/>
              <a:ea typeface="IBM Plex Sans" charset="0"/>
              <a:cs typeface="IBM Plex Sans" charset="0"/>
            </a:endParaRPr>
          </a:p>
          <a:p>
            <a:pPr algn="l"/>
            <a:endParaRPr lang="en-NL" sz="2100">
              <a:latin typeface="IBM Plex Sans" charset="0"/>
              <a:ea typeface="IBM Plex Sans" charset="0"/>
              <a:cs typeface="IBM Plex Sans" charset="0"/>
            </a:endParaRPr>
          </a:p>
          <a:p>
            <a:pPr algn="l"/>
            <a:endParaRPr lang="en-NL" sz="2100">
              <a:latin typeface="IBM Plex Sans" charset="0"/>
              <a:ea typeface="IBM Plex Sans" charset="0"/>
              <a:cs typeface="IBM Plex Sans" charset="0"/>
            </a:endParaRPr>
          </a:p>
        </p:txBody>
      </p:sp>
      <p:sp>
        <p:nvSpPr>
          <p:cNvPr id="3" name="TextBox 2">
            <a:extLst>
              <a:ext uri="{FF2B5EF4-FFF2-40B4-BE49-F238E27FC236}">
                <a16:creationId xmlns:a16="http://schemas.microsoft.com/office/drawing/2014/main" id="{963C29F6-6517-579A-C249-42A05D278011}"/>
              </a:ext>
            </a:extLst>
          </p:cNvPr>
          <p:cNvSpPr txBox="1"/>
          <p:nvPr/>
        </p:nvSpPr>
        <p:spPr>
          <a:xfrm>
            <a:off x="762000" y="8724900"/>
            <a:ext cx="13815605" cy="369332"/>
          </a:xfrm>
          <a:prstGeom prst="rect">
            <a:avLst/>
          </a:prstGeom>
          <a:noFill/>
        </p:spPr>
        <p:txBody>
          <a:bodyPr wrap="square">
            <a:spAutoFit/>
          </a:bodyPr>
          <a:lstStyle/>
          <a:p>
            <a:r>
              <a:rPr lang="en-NL"/>
              <a:t>https://stateof.greensoftware.foundation/en/</a:t>
            </a:r>
          </a:p>
        </p:txBody>
      </p:sp>
      <p:sp>
        <p:nvSpPr>
          <p:cNvPr id="4" name="TextBox 3">
            <a:extLst>
              <a:ext uri="{FF2B5EF4-FFF2-40B4-BE49-F238E27FC236}">
                <a16:creationId xmlns:a16="http://schemas.microsoft.com/office/drawing/2014/main" id="{4C9D0045-6B3F-8DA9-CAA9-A56D5BD46C32}"/>
              </a:ext>
            </a:extLst>
          </p:cNvPr>
          <p:cNvSpPr txBox="1"/>
          <p:nvPr/>
        </p:nvSpPr>
        <p:spPr>
          <a:xfrm>
            <a:off x="762000" y="8420100"/>
            <a:ext cx="14802426" cy="369332"/>
          </a:xfrm>
          <a:prstGeom prst="rect">
            <a:avLst/>
          </a:prstGeom>
          <a:noFill/>
        </p:spPr>
        <p:txBody>
          <a:bodyPr wrap="square">
            <a:spAutoFit/>
          </a:bodyPr>
          <a:lstStyle/>
          <a:p>
            <a:r>
              <a:rPr lang="en-NL"/>
              <a:t>https://sustainabilitymag.com/magazine/sustainability-magazine-april-2024?page=34</a:t>
            </a:r>
          </a:p>
        </p:txBody>
      </p:sp>
    </p:spTree>
    <p:extLst>
      <p:ext uri="{BB962C8B-B14F-4D97-AF65-F5344CB8AC3E}">
        <p14:creationId xmlns:p14="http://schemas.microsoft.com/office/powerpoint/2010/main" val="2711403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DED9"/>
        </a:solidFill>
        <a:effectLst/>
      </p:bgPr>
    </p:bg>
    <p:spTree>
      <p:nvGrpSpPr>
        <p:cNvPr id="1" name=""/>
        <p:cNvGrpSpPr/>
        <p:nvPr/>
      </p:nvGrpSpPr>
      <p:grpSpPr>
        <a:xfrm>
          <a:off x="0" y="0"/>
          <a:ext cx="0" cy="0"/>
          <a:chOff x="0" y="0"/>
          <a:chExt cx="0" cy="0"/>
        </a:xfrm>
      </p:grpSpPr>
      <p:sp>
        <p:nvSpPr>
          <p:cNvPr id="6" name="TextBox 6"/>
          <p:cNvSpPr txBox="1"/>
          <p:nvPr/>
        </p:nvSpPr>
        <p:spPr>
          <a:xfrm>
            <a:off x="5112734" y="6299794"/>
            <a:ext cx="8062531" cy="538480"/>
          </a:xfrm>
          <a:prstGeom prst="rect">
            <a:avLst/>
          </a:prstGeom>
        </p:spPr>
        <p:txBody>
          <a:bodyPr lIns="0" tIns="0" rIns="0" bIns="0" rtlCol="0" anchor="t">
            <a:spAutoFit/>
          </a:bodyPr>
          <a:lstStyle/>
          <a:p>
            <a:pPr algn="ctr">
              <a:lnSpc>
                <a:spcPts val="3920"/>
              </a:lnSpc>
            </a:pPr>
            <a:r>
              <a:rPr lang="en-US" sz="2800" spc="140">
                <a:solidFill>
                  <a:srgbClr val="35744F"/>
                </a:solidFill>
                <a:latin typeface="Arial Bold"/>
              </a:rPr>
              <a:t>Nationale Coalitie Duurzame Digitalisering</a:t>
            </a:r>
          </a:p>
        </p:txBody>
      </p:sp>
      <p:sp>
        <p:nvSpPr>
          <p:cNvPr id="7" name="TextBox 7"/>
          <p:cNvSpPr txBox="1"/>
          <p:nvPr/>
        </p:nvSpPr>
        <p:spPr>
          <a:xfrm>
            <a:off x="3765899" y="4938353"/>
            <a:ext cx="10756200" cy="1630681"/>
          </a:xfrm>
          <a:prstGeom prst="rect">
            <a:avLst/>
          </a:prstGeom>
        </p:spPr>
        <p:txBody>
          <a:bodyPr lIns="0" tIns="0" rIns="0" bIns="0" rtlCol="0" anchor="t">
            <a:spAutoFit/>
          </a:bodyPr>
          <a:lstStyle/>
          <a:p>
            <a:pPr algn="ctr">
              <a:lnSpc>
                <a:spcPts val="10560"/>
              </a:lnSpc>
            </a:pPr>
            <a:r>
              <a:rPr lang="en-US" sz="11000">
                <a:solidFill>
                  <a:srgbClr val="35744F"/>
                </a:solidFill>
                <a:latin typeface="Arial Bold"/>
              </a:rPr>
              <a:t>THANK YOU</a:t>
            </a:r>
          </a:p>
        </p:txBody>
      </p:sp>
      <p:sp>
        <p:nvSpPr>
          <p:cNvPr id="8" name="Freeform 8"/>
          <p:cNvSpPr/>
          <p:nvPr/>
        </p:nvSpPr>
        <p:spPr>
          <a:xfrm>
            <a:off x="11570232" y="-38100"/>
            <a:ext cx="6793968" cy="6569249"/>
          </a:xfrm>
          <a:custGeom>
            <a:avLst/>
            <a:gdLst/>
            <a:ahLst/>
            <a:cxnLst/>
            <a:rect l="l" t="t" r="r" b="b"/>
            <a:pathLst>
              <a:path w="6793968" h="6569249">
                <a:moveTo>
                  <a:pt x="0" y="0"/>
                </a:moveTo>
                <a:lnTo>
                  <a:pt x="6793968" y="0"/>
                </a:lnTo>
                <a:lnTo>
                  <a:pt x="6793968" y="6569249"/>
                </a:lnTo>
                <a:lnTo>
                  <a:pt x="0" y="6569249"/>
                </a:lnTo>
                <a:lnTo>
                  <a:pt x="0" y="0"/>
                </a:lnTo>
                <a:close/>
              </a:path>
            </a:pathLst>
          </a:custGeom>
          <a:blipFill>
            <a:blip r:embed="rId2"/>
            <a:stretch>
              <a:fillRect l="-236826" b="-95923"/>
            </a:stretch>
          </a:blipFill>
        </p:spPr>
        <p:txBody>
          <a:bodyPr/>
          <a:lstStyle/>
          <a:p>
            <a:endParaRPr lang="nl-N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821118" y="4520165"/>
            <a:ext cx="8960290" cy="3213732"/>
          </a:xfrm>
          <a:prstGeom prst="rect">
            <a:avLst/>
          </a:prstGeom>
        </p:spPr>
        <p:txBody>
          <a:bodyPr lIns="0" tIns="0" rIns="0" bIns="0" rtlCol="0" anchor="t">
            <a:spAutoFit/>
          </a:bodyPr>
          <a:lstStyle/>
          <a:p>
            <a:pPr algn="r">
              <a:lnSpc>
                <a:spcPts val="7919"/>
              </a:lnSpc>
            </a:pPr>
            <a:r>
              <a:rPr lang="en-US" sz="7999" spc="279">
                <a:solidFill>
                  <a:srgbClr val="35744F"/>
                </a:solidFill>
                <a:latin typeface="Arial Bold"/>
              </a:rPr>
              <a:t>HUIS VAN DUURZAME DIGITALISERING</a:t>
            </a:r>
          </a:p>
        </p:txBody>
      </p:sp>
      <p:sp>
        <p:nvSpPr>
          <p:cNvPr id="22" name="Freeform 22"/>
          <p:cNvSpPr/>
          <p:nvPr/>
        </p:nvSpPr>
        <p:spPr>
          <a:xfrm rot="-8926018">
            <a:off x="-3695469" y="-5267432"/>
            <a:ext cx="9448337" cy="11744881"/>
          </a:xfrm>
          <a:custGeom>
            <a:avLst/>
            <a:gdLst/>
            <a:ahLst/>
            <a:cxnLst/>
            <a:rect l="l" t="t" r="r" b="b"/>
            <a:pathLst>
              <a:path w="9448337" h="11744881">
                <a:moveTo>
                  <a:pt x="0" y="0"/>
                </a:moveTo>
                <a:lnTo>
                  <a:pt x="9448338" y="0"/>
                </a:lnTo>
                <a:lnTo>
                  <a:pt x="9448338" y="11744881"/>
                </a:lnTo>
                <a:lnTo>
                  <a:pt x="0" y="11744881"/>
                </a:lnTo>
                <a:lnTo>
                  <a:pt x="0" y="0"/>
                </a:lnTo>
                <a:close/>
              </a:path>
            </a:pathLst>
          </a:custGeom>
          <a:blipFill>
            <a:blip r:embed="rId2"/>
            <a:stretch>
              <a:fillRect/>
            </a:stretch>
          </a:blipFill>
        </p:spPr>
        <p:txBody>
          <a:bodyPr/>
          <a:lstStyle/>
          <a:p>
            <a:endParaRPr lang="nl-NL"/>
          </a:p>
        </p:txBody>
      </p:sp>
      <p:pic>
        <p:nvPicPr>
          <p:cNvPr id="26" name="Afbeelding 25" descr="Afbeelding met tekst, visitekaartje, schermopname, logo&#10;&#10;Automatisch gegenereerde beschrijving">
            <a:extLst>
              <a:ext uri="{FF2B5EF4-FFF2-40B4-BE49-F238E27FC236}">
                <a16:creationId xmlns:a16="http://schemas.microsoft.com/office/drawing/2014/main" id="{01597604-9A0A-EF4D-BFCD-B506798C8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723900"/>
            <a:ext cx="8560861" cy="792778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6" name="Title 5">
            <a:extLst>
              <a:ext uri="{FF2B5EF4-FFF2-40B4-BE49-F238E27FC236}">
                <a16:creationId xmlns:a16="http://schemas.microsoft.com/office/drawing/2014/main" id="{3B781902-09EC-B273-A4C4-036DB9878D79}"/>
              </a:ext>
            </a:extLst>
          </p:cNvPr>
          <p:cNvSpPr>
            <a:spLocks noGrp="1"/>
          </p:cNvSpPr>
          <p:nvPr>
            <p:ph type="title"/>
          </p:nvPr>
        </p:nvSpPr>
        <p:spPr>
          <a:xfrm>
            <a:off x="457200" y="274638"/>
            <a:ext cx="2817743" cy="918216"/>
          </a:xfrm>
        </p:spPr>
        <p:txBody>
          <a:bodyPr/>
          <a:lstStyle/>
          <a:p>
            <a:r>
              <a:rPr lang="en-NL"/>
              <a:t>Why IBM?</a:t>
            </a:r>
          </a:p>
        </p:txBody>
      </p:sp>
      <p:sp>
        <p:nvSpPr>
          <p:cNvPr id="2" name="TextBox 1">
            <a:extLst>
              <a:ext uri="{FF2B5EF4-FFF2-40B4-BE49-F238E27FC236}">
                <a16:creationId xmlns:a16="http://schemas.microsoft.com/office/drawing/2014/main" id="{17EBEA92-489C-4505-2640-8149AF076286}"/>
              </a:ext>
            </a:extLst>
          </p:cNvPr>
          <p:cNvSpPr txBox="1"/>
          <p:nvPr/>
        </p:nvSpPr>
        <p:spPr>
          <a:xfrm>
            <a:off x="5472953" y="1012771"/>
            <a:ext cx="10067040" cy="3323987"/>
          </a:xfrm>
          <a:prstGeom prst="rect">
            <a:avLst/>
          </a:prstGeom>
          <a:noFill/>
        </p:spPr>
        <p:txBody>
          <a:bodyPr wrap="square" rtlCol="0">
            <a:spAutoFit/>
          </a:bodyPr>
          <a:lstStyle/>
          <a:p>
            <a:r>
              <a:rPr lang="en-NL" sz="3000"/>
              <a:t>We want to be a relevant partner in the sustainability discussion!</a:t>
            </a:r>
          </a:p>
          <a:p>
            <a:endParaRPr lang="en-NL" sz="3000"/>
          </a:p>
          <a:p>
            <a:pPr marL="557156" indent="-557156">
              <a:buFont typeface="+mj-lt"/>
              <a:buAutoNum type="arabicPeriod"/>
            </a:pPr>
            <a:r>
              <a:rPr lang="en-NL" sz="3000"/>
              <a:t>It is in our DNA</a:t>
            </a:r>
          </a:p>
          <a:p>
            <a:pPr marL="557156" indent="-557156">
              <a:buFont typeface="+mj-lt"/>
              <a:buAutoNum type="arabicPeriod"/>
            </a:pPr>
            <a:r>
              <a:rPr lang="en-NL" sz="3000"/>
              <a:t>We have technology</a:t>
            </a:r>
          </a:p>
          <a:p>
            <a:pPr marL="557156" indent="-557156">
              <a:buFont typeface="+mj-lt"/>
              <a:buAutoNum type="arabicPeriod"/>
            </a:pPr>
            <a:r>
              <a:rPr lang="en-NL" sz="3000"/>
              <a:t>We have a point of view</a:t>
            </a:r>
          </a:p>
          <a:p>
            <a:endParaRPr lang="en-NL" sz="3000"/>
          </a:p>
        </p:txBody>
      </p:sp>
      <p:pic>
        <p:nvPicPr>
          <p:cNvPr id="3" name="Picture 2">
            <a:extLst>
              <a:ext uri="{FF2B5EF4-FFF2-40B4-BE49-F238E27FC236}">
                <a16:creationId xmlns:a16="http://schemas.microsoft.com/office/drawing/2014/main" id="{E23E522B-CD15-BD47-021A-FE8D043B1FDC}"/>
              </a:ext>
            </a:extLst>
          </p:cNvPr>
          <p:cNvPicPr>
            <a:picLocks noChangeAspect="1"/>
          </p:cNvPicPr>
          <p:nvPr/>
        </p:nvPicPr>
        <p:blipFill>
          <a:blip r:embed="rId3"/>
          <a:stretch>
            <a:fillRect/>
          </a:stretch>
        </p:blipFill>
        <p:spPr>
          <a:xfrm>
            <a:off x="417815" y="1192856"/>
            <a:ext cx="4923443" cy="6111114"/>
          </a:xfrm>
          <a:prstGeom prst="rect">
            <a:avLst/>
          </a:prstGeom>
        </p:spPr>
      </p:pic>
      <p:pic>
        <p:nvPicPr>
          <p:cNvPr id="7170" name="Picture 2" descr="Turbonomic Press Releases">
            <a:extLst>
              <a:ext uri="{FF2B5EF4-FFF2-40B4-BE49-F238E27FC236}">
                <a16:creationId xmlns:a16="http://schemas.microsoft.com/office/drawing/2014/main" id="{020B8D9A-2CB0-6048-D093-32F410092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15" y="7484631"/>
            <a:ext cx="2857128" cy="160951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BM debuts new generation of energy-friendly LinuxONE servers - SiliconANGLE">
            <a:extLst>
              <a:ext uri="{FF2B5EF4-FFF2-40B4-BE49-F238E27FC236}">
                <a16:creationId xmlns:a16="http://schemas.microsoft.com/office/drawing/2014/main" id="{D3E2C8B2-3768-99CE-E022-91FB1066E1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979" y="7456061"/>
            <a:ext cx="2799986" cy="163808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BM Power Systems - Power8, Power9 and Power10 | OpenPOWER@UNICAMP">
            <a:extLst>
              <a:ext uri="{FF2B5EF4-FFF2-40B4-BE49-F238E27FC236}">
                <a16:creationId xmlns:a16="http://schemas.microsoft.com/office/drawing/2014/main" id="{6AF57B1D-3F95-FBF9-1228-827B408BB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999" y="7813202"/>
            <a:ext cx="3780932" cy="952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07CFFE-1BE8-146D-5E21-F08063A94F41}"/>
              </a:ext>
            </a:extLst>
          </p:cNvPr>
          <p:cNvSpPr txBox="1"/>
          <p:nvPr/>
        </p:nvSpPr>
        <p:spPr>
          <a:xfrm>
            <a:off x="5796521" y="5429326"/>
            <a:ext cx="6139509" cy="738664"/>
          </a:xfrm>
          <a:prstGeom prst="rect">
            <a:avLst/>
          </a:prstGeom>
          <a:noFill/>
        </p:spPr>
        <p:txBody>
          <a:bodyPr wrap="square" rtlCol="0">
            <a:spAutoFit/>
          </a:bodyPr>
          <a:lstStyle/>
          <a:p>
            <a:pPr algn="l"/>
            <a:r>
              <a:rPr lang="en-NL" sz="2100">
                <a:latin typeface="IBM Plex Sans" charset="0"/>
                <a:ea typeface="IBM Plex Sans" charset="0"/>
                <a:cs typeface="IBM Plex Sans" charset="0"/>
              </a:rPr>
              <a:t>And of course our CSO reports annualy on our sustainability achievements in our ESG reports. </a:t>
            </a:r>
          </a:p>
        </p:txBody>
      </p:sp>
      <p:pic>
        <p:nvPicPr>
          <p:cNvPr id="5" name="Picture 4">
            <a:extLst>
              <a:ext uri="{FF2B5EF4-FFF2-40B4-BE49-F238E27FC236}">
                <a16:creationId xmlns:a16="http://schemas.microsoft.com/office/drawing/2014/main" id="{ACEC43FC-99D2-8A3A-D451-614AF39EC6CB}"/>
              </a:ext>
            </a:extLst>
          </p:cNvPr>
          <p:cNvPicPr>
            <a:picLocks noChangeAspect="1"/>
          </p:cNvPicPr>
          <p:nvPr/>
        </p:nvPicPr>
        <p:blipFill>
          <a:blip r:embed="rId7"/>
          <a:stretch>
            <a:fillRect/>
          </a:stretch>
        </p:blipFill>
        <p:spPr>
          <a:xfrm>
            <a:off x="15826680" y="600258"/>
            <a:ext cx="1891608" cy="1617822"/>
          </a:xfrm>
          <a:prstGeom prst="rect">
            <a:avLst/>
          </a:prstGeom>
        </p:spPr>
      </p:pic>
      <p:pic>
        <p:nvPicPr>
          <p:cNvPr id="7" name="Picture 6" descr="A yellow and white poster&#10;&#10;Description automatically generated with medium confidence">
            <a:extLst>
              <a:ext uri="{FF2B5EF4-FFF2-40B4-BE49-F238E27FC236}">
                <a16:creationId xmlns:a16="http://schemas.microsoft.com/office/drawing/2014/main" id="{EEF67B39-C5CC-F5F3-9265-F44D1C92AB12}"/>
              </a:ext>
            </a:extLst>
          </p:cNvPr>
          <p:cNvPicPr>
            <a:picLocks noChangeAspect="1"/>
          </p:cNvPicPr>
          <p:nvPr/>
        </p:nvPicPr>
        <p:blipFill>
          <a:blip r:embed="rId8"/>
          <a:stretch>
            <a:fillRect/>
          </a:stretch>
        </p:blipFill>
        <p:spPr>
          <a:xfrm>
            <a:off x="12508102" y="2290275"/>
            <a:ext cx="4923443" cy="6803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IBM Acquires Envizi to Help Organizations Accelerate Sustainability  Initiatives and Achieve Environmental Goals">
            <a:extLst>
              <a:ext uri="{FF2B5EF4-FFF2-40B4-BE49-F238E27FC236}">
                <a16:creationId xmlns:a16="http://schemas.microsoft.com/office/drawing/2014/main" id="{41DB43CE-D0E0-3DF9-2D70-5E80E6B068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6455" y="8831714"/>
            <a:ext cx="2218764" cy="1162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ximo Pricing, Alternatives &amp; More 2024 | Capterra">
            <a:extLst>
              <a:ext uri="{FF2B5EF4-FFF2-40B4-BE49-F238E27FC236}">
                <a16:creationId xmlns:a16="http://schemas.microsoft.com/office/drawing/2014/main" id="{1EF811D9-6E15-8255-73C3-E1F63F6267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0091" y="7795514"/>
            <a:ext cx="1766046" cy="1222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M Launches watsonx Code Assistant, Delivers Generative AI-powered Code  Generation Capabilities Built for Enterprise Application Modernization">
            <a:extLst>
              <a:ext uri="{FF2B5EF4-FFF2-40B4-BE49-F238E27FC236}">
                <a16:creationId xmlns:a16="http://schemas.microsoft.com/office/drawing/2014/main" id="{744DF7EF-A780-20AD-273C-1EF2DCDC82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5840" y="8778734"/>
            <a:ext cx="1618217" cy="12684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5"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 calcmode="lin" valueType="num">
                                      <p:cBhvr>
                                        <p:cTn id="1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52"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Scale>
                                      <p:cBhvr>
                                        <p:cTn id="19"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170"/>
                                        </p:tgtEl>
                                        <p:attrNameLst>
                                          <p:attrName>ppt_x</p:attrName>
                                          <p:attrName>ppt_y</p:attrName>
                                        </p:attrNameLst>
                                      </p:cBhvr>
                                    </p:animMotion>
                                    <p:animEffect transition="in" filter="fade">
                                      <p:cBhvr>
                                        <p:cTn id="21" dur="1000"/>
                                        <p:tgtEl>
                                          <p:spTgt spid="7170"/>
                                        </p:tgtEl>
                                      </p:cBhvr>
                                    </p:animEffect>
                                  </p:childTnLst>
                                </p:cTn>
                              </p:par>
                              <p:par>
                                <p:cTn id="22" presetID="5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Scale>
                                      <p:cBhvr>
                                        <p:cTn id="24"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026"/>
                                        </p:tgtEl>
                                        <p:attrNameLst>
                                          <p:attrName>ppt_x</p:attrName>
                                          <p:attrName>ppt_y</p:attrName>
                                        </p:attrNameLst>
                                      </p:cBhvr>
                                    </p:animMotion>
                                    <p:animEffect transition="in" filter="fade">
                                      <p:cBhvr>
                                        <p:cTn id="26" dur="1000"/>
                                        <p:tgtEl>
                                          <p:spTgt spid="1026"/>
                                        </p:tgtEl>
                                      </p:cBhvr>
                                    </p:animEffect>
                                  </p:childTnLst>
                                </p:cTn>
                              </p:par>
                              <p:par>
                                <p:cTn id="27" presetID="52"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Scale>
                                      <p:cBhvr>
                                        <p:cTn id="29" dur="1000" decel="50000" fill="hold">
                                          <p:stCondLst>
                                            <p:cond delay="0"/>
                                          </p:stCondLst>
                                        </p:cTn>
                                        <p:tgtEl>
                                          <p:spTgt spid="10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028"/>
                                        </p:tgtEl>
                                        <p:attrNameLst>
                                          <p:attrName>ppt_x</p:attrName>
                                          <p:attrName>ppt_y</p:attrName>
                                        </p:attrNameLst>
                                      </p:cBhvr>
                                    </p:animMotion>
                                    <p:animEffect transition="in" filter="fade">
                                      <p:cBhvr>
                                        <p:cTn id="31" dur="1000"/>
                                        <p:tgtEl>
                                          <p:spTgt spid="1028"/>
                                        </p:tgtEl>
                                      </p:cBhvr>
                                    </p:animEffect>
                                  </p:childTnLst>
                                </p:cTn>
                              </p:par>
                              <p:par>
                                <p:cTn id="32" presetID="52" presetClass="entr" presetSubtype="0" fill="hold" nodeType="withEffect">
                                  <p:stCondLst>
                                    <p:cond delay="0"/>
                                  </p:stCondLst>
                                  <p:childTnLst>
                                    <p:set>
                                      <p:cBhvr>
                                        <p:cTn id="33" dur="1" fill="hold">
                                          <p:stCondLst>
                                            <p:cond delay="0"/>
                                          </p:stCondLst>
                                        </p:cTn>
                                        <p:tgtEl>
                                          <p:spTgt spid="7172"/>
                                        </p:tgtEl>
                                        <p:attrNameLst>
                                          <p:attrName>style.visibility</p:attrName>
                                        </p:attrNameLst>
                                      </p:cBhvr>
                                      <p:to>
                                        <p:strVal val="visible"/>
                                      </p:to>
                                    </p:set>
                                    <p:animScale>
                                      <p:cBhvr>
                                        <p:cTn id="34" dur="1000" decel="50000" fill="hold">
                                          <p:stCondLst>
                                            <p:cond delay="0"/>
                                          </p:stCondLst>
                                        </p:cTn>
                                        <p:tgtEl>
                                          <p:spTgt spid="71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7172"/>
                                        </p:tgtEl>
                                        <p:attrNameLst>
                                          <p:attrName>ppt_x</p:attrName>
                                          <p:attrName>ppt_y</p:attrName>
                                        </p:attrNameLst>
                                      </p:cBhvr>
                                    </p:animMotion>
                                    <p:animEffect transition="in" filter="fade">
                                      <p:cBhvr>
                                        <p:cTn id="36" dur="1000"/>
                                        <p:tgtEl>
                                          <p:spTgt spid="7172"/>
                                        </p:tgtEl>
                                      </p:cBhvr>
                                    </p:animEffect>
                                  </p:childTnLst>
                                </p:cTn>
                              </p:par>
                              <p:par>
                                <p:cTn id="37" presetID="52"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Scale>
                                      <p:cBhvr>
                                        <p:cTn id="39" dur="1000" decel="50000" fill="hold">
                                          <p:stCondLst>
                                            <p:cond delay="0"/>
                                          </p:stCondLst>
                                        </p:cTn>
                                        <p:tgtEl>
                                          <p:spTgt spid="10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1030"/>
                                        </p:tgtEl>
                                        <p:attrNameLst>
                                          <p:attrName>ppt_x</p:attrName>
                                          <p:attrName>ppt_y</p:attrName>
                                        </p:attrNameLst>
                                      </p:cBhvr>
                                    </p:animMotion>
                                    <p:animEffect transition="in" filter="fade">
                                      <p:cBhvr>
                                        <p:cTn id="41" dur="1000"/>
                                        <p:tgtEl>
                                          <p:spTgt spid="1030"/>
                                        </p:tgtEl>
                                      </p:cBhvr>
                                    </p:animEffect>
                                  </p:childTnLst>
                                </p:cTn>
                              </p:par>
                              <p:par>
                                <p:cTn id="42" presetID="52" presetClass="entr" presetSubtype="0" fill="hold" nodeType="withEffect">
                                  <p:stCondLst>
                                    <p:cond delay="0"/>
                                  </p:stCondLst>
                                  <p:childTnLst>
                                    <p:set>
                                      <p:cBhvr>
                                        <p:cTn id="43" dur="1" fill="hold">
                                          <p:stCondLst>
                                            <p:cond delay="0"/>
                                          </p:stCondLst>
                                        </p:cTn>
                                        <p:tgtEl>
                                          <p:spTgt spid="7176"/>
                                        </p:tgtEl>
                                        <p:attrNameLst>
                                          <p:attrName>style.visibility</p:attrName>
                                        </p:attrNameLst>
                                      </p:cBhvr>
                                      <p:to>
                                        <p:strVal val="visible"/>
                                      </p:to>
                                    </p:set>
                                    <p:animScale>
                                      <p:cBhvr>
                                        <p:cTn id="44" dur="1000" decel="50000" fill="hold">
                                          <p:stCondLst>
                                            <p:cond delay="0"/>
                                          </p:stCondLst>
                                        </p:cTn>
                                        <p:tgtEl>
                                          <p:spTgt spid="71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7176"/>
                                        </p:tgtEl>
                                        <p:attrNameLst>
                                          <p:attrName>ppt_x</p:attrName>
                                          <p:attrName>ppt_y</p:attrName>
                                        </p:attrNameLst>
                                      </p:cBhvr>
                                    </p:animMotion>
                                    <p:animEffect transition="in" filter="fade">
                                      <p:cBhvr>
                                        <p:cTn id="46" dur="1000"/>
                                        <p:tgtEl>
                                          <p:spTgt spid="717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1" y="0"/>
            <a:ext cx="9144002" cy="10288002"/>
          </a:xfrm>
          <a:prstGeom prst="rect">
            <a:avLst/>
          </a:prstGeom>
        </p:spPr>
      </p:pic>
      <p:sp>
        <p:nvSpPr>
          <p:cNvPr id="7" name="Title 7">
            <a:extLst>
              <a:ext uri="{FF2B5EF4-FFF2-40B4-BE49-F238E27FC236}">
                <a16:creationId xmlns:a16="http://schemas.microsoft.com/office/drawing/2014/main" id="{8547630A-A246-464A-9CC1-40B7348D1C78}"/>
              </a:ext>
            </a:extLst>
          </p:cNvPr>
          <p:cNvSpPr>
            <a:spLocks noGrp="1"/>
          </p:cNvSpPr>
          <p:nvPr>
            <p:ph type="title"/>
          </p:nvPr>
        </p:nvSpPr>
        <p:spPr>
          <a:xfrm>
            <a:off x="420626" y="201848"/>
            <a:ext cx="8284464" cy="1452282"/>
          </a:xfrm>
        </p:spPr>
        <p:txBody>
          <a:bodyPr/>
          <a:lstStyle/>
          <a:p>
            <a:r>
              <a:rPr lang="en-US">
                <a:latin typeface="Arial" panose="020B0604020202020204" pitchFamily="34" charset="0"/>
                <a:cs typeface="Arial" panose="020B0604020202020204" pitchFamily="34" charset="0"/>
              </a:rPr>
              <a:t>Sustainability challenges and questions.</a:t>
            </a:r>
          </a:p>
        </p:txBody>
      </p:sp>
      <p:sp>
        <p:nvSpPr>
          <p:cNvPr id="8" name="Content Placeholder 12">
            <a:extLst>
              <a:ext uri="{FF2B5EF4-FFF2-40B4-BE49-F238E27FC236}">
                <a16:creationId xmlns:a16="http://schemas.microsoft.com/office/drawing/2014/main" id="{98231C3F-B949-44C6-9C82-C5A86A79B025}"/>
              </a:ext>
            </a:extLst>
          </p:cNvPr>
          <p:cNvSpPr>
            <a:spLocks noGrp="1"/>
          </p:cNvSpPr>
          <p:nvPr>
            <p:ph idx="4294967295"/>
          </p:nvPr>
        </p:nvSpPr>
        <p:spPr>
          <a:xfrm>
            <a:off x="420626" y="1998092"/>
            <a:ext cx="8229363" cy="8288909"/>
          </a:xfrm>
        </p:spPr>
        <p:txBody>
          <a:bodyPr/>
          <a:lstStyle/>
          <a:p>
            <a:pPr marL="514505" indent="-514505"/>
            <a:r>
              <a:rPr lang="en-NL" sz="3002"/>
              <a:t>What is IT sustainability really?</a:t>
            </a:r>
          </a:p>
          <a:p>
            <a:pPr marL="514505" indent="-514505"/>
            <a:r>
              <a:rPr lang="en-NL" sz="3002"/>
              <a:t>Who is responsible for IT sustainability in our organisation?</a:t>
            </a:r>
          </a:p>
          <a:p>
            <a:pPr marL="514505" indent="-514505"/>
            <a:r>
              <a:rPr lang="en-NL" sz="3002"/>
              <a:t>How are we going to address IT sustainability in our organisation?</a:t>
            </a:r>
          </a:p>
          <a:p>
            <a:pPr marL="514505" indent="-514505"/>
            <a:r>
              <a:rPr lang="en-NL" sz="3002"/>
              <a:t>What do we want to achieve?</a:t>
            </a:r>
          </a:p>
          <a:p>
            <a:pPr marL="514505" indent="-514505"/>
            <a:r>
              <a:rPr lang="en-NL" sz="3002"/>
              <a:t>Where do we start?</a:t>
            </a:r>
          </a:p>
          <a:p>
            <a:pPr marL="514505" indent="-514505"/>
            <a:r>
              <a:rPr lang="en-NL" sz="3002"/>
              <a:t>What do we need for our IT to become sustainable?</a:t>
            </a:r>
          </a:p>
          <a:p>
            <a:endParaRPr lang="en-NL" sz="3002"/>
          </a:p>
          <a:p>
            <a:r>
              <a:rPr lang="en-NL" sz="2700"/>
              <a:t>We will address these challenges by using a set of existing frameworks and use cases in order to help you establish a sustainability strategy.  </a:t>
            </a:r>
            <a:br>
              <a:rPr lang="en-NL" sz="2700"/>
            </a:b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26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 name="Picture 1">
            <a:extLst>
              <a:ext uri="{FF2B5EF4-FFF2-40B4-BE49-F238E27FC236}">
                <a16:creationId xmlns:a16="http://schemas.microsoft.com/office/drawing/2014/main" id="{BD77EF6F-F13A-07A9-ABBA-29B54440CDC9}"/>
              </a:ext>
            </a:extLst>
          </p:cNvPr>
          <p:cNvPicPr>
            <a:picLocks noChangeAspect="1"/>
          </p:cNvPicPr>
          <p:nvPr/>
        </p:nvPicPr>
        <p:blipFill>
          <a:blip r:embed="rId3"/>
          <a:stretch>
            <a:fillRect/>
          </a:stretch>
        </p:blipFill>
        <p:spPr>
          <a:xfrm>
            <a:off x="3441770" y="1476371"/>
            <a:ext cx="8521410" cy="4233909"/>
          </a:xfrm>
          <a:prstGeom prst="rect">
            <a:avLst/>
          </a:prstGeom>
        </p:spPr>
      </p:pic>
      <p:sp>
        <p:nvSpPr>
          <p:cNvPr id="3" name="TextBox 2">
            <a:extLst>
              <a:ext uri="{FF2B5EF4-FFF2-40B4-BE49-F238E27FC236}">
                <a16:creationId xmlns:a16="http://schemas.microsoft.com/office/drawing/2014/main" id="{9766F793-2D97-8BFA-C291-8B54434C7233}"/>
              </a:ext>
            </a:extLst>
          </p:cNvPr>
          <p:cNvSpPr txBox="1"/>
          <p:nvPr/>
        </p:nvSpPr>
        <p:spPr>
          <a:xfrm>
            <a:off x="11963180" y="2077724"/>
            <a:ext cx="1071127" cy="2388987"/>
          </a:xfrm>
          <a:prstGeom prst="rect">
            <a:avLst/>
          </a:prstGeom>
          <a:noFill/>
        </p:spPr>
        <p:txBody>
          <a:bodyPr wrap="none" rtlCol="0">
            <a:spAutoFit/>
          </a:bodyPr>
          <a:lstStyle/>
          <a:p>
            <a:r>
              <a:rPr lang="en-NL" sz="14924"/>
              <a:t>?</a:t>
            </a:r>
          </a:p>
        </p:txBody>
      </p:sp>
      <p:sp>
        <p:nvSpPr>
          <p:cNvPr id="5" name="TextBox 4">
            <a:extLst>
              <a:ext uri="{FF2B5EF4-FFF2-40B4-BE49-F238E27FC236}">
                <a16:creationId xmlns:a16="http://schemas.microsoft.com/office/drawing/2014/main" id="{3739B95C-1547-80DC-56F6-85266AD885DB}"/>
              </a:ext>
            </a:extLst>
          </p:cNvPr>
          <p:cNvSpPr txBox="1"/>
          <p:nvPr/>
        </p:nvSpPr>
        <p:spPr>
          <a:xfrm>
            <a:off x="3823151" y="5115132"/>
            <a:ext cx="10641704" cy="2676630"/>
          </a:xfrm>
          <a:prstGeom prst="rect">
            <a:avLst/>
          </a:prstGeom>
          <a:noFill/>
        </p:spPr>
        <p:txBody>
          <a:bodyPr wrap="square" rtlCol="0">
            <a:spAutoFit/>
          </a:bodyPr>
          <a:lstStyle/>
          <a:p>
            <a:r>
              <a:rPr lang="en-NL" sz="2099"/>
              <a:t>Often we refer to sustainability in context of saving energy….</a:t>
            </a:r>
          </a:p>
          <a:p>
            <a:r>
              <a:rPr lang="en-NL" sz="2099"/>
              <a:t>Nothing wrong with that, but is this the right motivation for sustainability?</a:t>
            </a:r>
          </a:p>
          <a:p>
            <a:endParaRPr lang="en-NL" sz="2099"/>
          </a:p>
          <a:p>
            <a:r>
              <a:rPr lang="en-NL" sz="2099"/>
              <a:t>Saving energy from a economic perspective introduces the propability that one falls back in old habits when  energy prices are normalized again.</a:t>
            </a:r>
          </a:p>
          <a:p>
            <a:endParaRPr lang="en-NL" sz="2099"/>
          </a:p>
          <a:p>
            <a:r>
              <a:rPr lang="en-NL" sz="2099"/>
              <a:t>Cost of energy is no longer pressing on profitmarges or on ones houshold wallet and we’re back to ‘business as usual’.</a:t>
            </a:r>
          </a:p>
        </p:txBody>
      </p:sp>
    </p:spTree>
    <p:extLst>
      <p:ext uri="{BB962C8B-B14F-4D97-AF65-F5344CB8AC3E}">
        <p14:creationId xmlns:p14="http://schemas.microsoft.com/office/powerpoint/2010/main" val="13462165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7AA3A-2444-2188-EB50-6ABACCA9CB05}"/>
              </a:ext>
            </a:extLst>
          </p:cNvPr>
          <p:cNvSpPr>
            <a:spLocks noGrp="1"/>
          </p:cNvSpPr>
          <p:nvPr>
            <p:ph type="title"/>
          </p:nvPr>
        </p:nvSpPr>
        <p:spPr/>
        <p:txBody>
          <a:bodyPr/>
          <a:lstStyle/>
          <a:p>
            <a:r>
              <a:rPr lang="en-NL">
                <a:solidFill>
                  <a:schemeClr val="tx1"/>
                </a:solidFill>
              </a:rPr>
              <a:t>The four stages of maturity.</a:t>
            </a:r>
          </a:p>
        </p:txBody>
      </p:sp>
      <p:sp>
        <p:nvSpPr>
          <p:cNvPr id="3" name="Slide Number Placeholder 2">
            <a:extLst>
              <a:ext uri="{FF2B5EF4-FFF2-40B4-BE49-F238E27FC236}">
                <a16:creationId xmlns:a16="http://schemas.microsoft.com/office/drawing/2014/main" id="{C45466FF-4F78-0643-AA21-60B66D01F702}"/>
              </a:ext>
            </a:extLst>
          </p:cNvPr>
          <p:cNvSpPr>
            <a:spLocks noGrp="1"/>
          </p:cNvSpPr>
          <p:nvPr>
            <p:ph type="sldNum" sz="quarter" idx="11"/>
          </p:nvPr>
        </p:nvSpPr>
        <p:spPr/>
        <p:txBody>
          <a:bodyPr/>
          <a:lstStyle/>
          <a:p>
            <a:fld id="{00000000-1234-1234-1234-123412341234}" type="slidenum">
              <a:rPr lang="en-US" smtClean="0"/>
              <a:pPr/>
              <a:t>8</a:t>
            </a:fld>
            <a:endParaRPr lang="en-US"/>
          </a:p>
        </p:txBody>
      </p:sp>
      <p:pic>
        <p:nvPicPr>
          <p:cNvPr id="29" name="Picture 28" descr="Diagram&#10;&#10;Description automatically generated">
            <a:extLst>
              <a:ext uri="{FF2B5EF4-FFF2-40B4-BE49-F238E27FC236}">
                <a16:creationId xmlns:a16="http://schemas.microsoft.com/office/drawing/2014/main" id="{2DF76488-2851-123E-1E86-35170D07C977}"/>
              </a:ext>
            </a:extLst>
          </p:cNvPr>
          <p:cNvPicPr>
            <a:picLocks noChangeAspect="1"/>
          </p:cNvPicPr>
          <p:nvPr/>
        </p:nvPicPr>
        <p:blipFill>
          <a:blip r:embed="rId3"/>
          <a:stretch>
            <a:fillRect/>
          </a:stretch>
        </p:blipFill>
        <p:spPr>
          <a:xfrm>
            <a:off x="324881" y="2490508"/>
            <a:ext cx="8063019" cy="5305988"/>
          </a:xfrm>
          <a:prstGeom prst="rect">
            <a:avLst/>
          </a:prstGeom>
        </p:spPr>
      </p:pic>
      <p:sp>
        <p:nvSpPr>
          <p:cNvPr id="30" name="TextBox 29">
            <a:extLst>
              <a:ext uri="{FF2B5EF4-FFF2-40B4-BE49-F238E27FC236}">
                <a16:creationId xmlns:a16="http://schemas.microsoft.com/office/drawing/2014/main" id="{A78B5335-CEEA-D7B5-07C9-79CDBEAFB960}"/>
              </a:ext>
            </a:extLst>
          </p:cNvPr>
          <p:cNvSpPr txBox="1"/>
          <p:nvPr/>
        </p:nvSpPr>
        <p:spPr>
          <a:xfrm>
            <a:off x="9065336" y="2332776"/>
            <a:ext cx="9343817" cy="4615879"/>
          </a:xfrm>
          <a:prstGeom prst="rect">
            <a:avLst/>
          </a:prstGeom>
          <a:noFill/>
        </p:spPr>
        <p:txBody>
          <a:bodyPr wrap="square" rtlCol="0">
            <a:spAutoFit/>
          </a:bodyPr>
          <a:lstStyle/>
          <a:p>
            <a:r>
              <a:rPr lang="en-NL" sz="2399"/>
              <a:t>Promoting through this model:</a:t>
            </a:r>
          </a:p>
          <a:p>
            <a:endParaRPr lang="en-NL" sz="2399"/>
          </a:p>
          <a:p>
            <a:pPr marL="214292" indent="-214292">
              <a:buFont typeface="Arial" panose="020B0604020202020204" pitchFamily="34" charset="0"/>
              <a:buChar char="•"/>
            </a:pPr>
            <a:r>
              <a:rPr lang="en-NL" sz="2399"/>
              <a:t>From unconscious incompetence to conscious incompetence:</a:t>
            </a:r>
          </a:p>
          <a:p>
            <a:r>
              <a:rPr lang="en-NL" sz="2399"/>
              <a:t>	</a:t>
            </a:r>
            <a:r>
              <a:rPr lang="en-NL" sz="3000" i="1"/>
              <a:t>read our book</a:t>
            </a:r>
            <a:r>
              <a:rPr lang="en-NL" sz="2399"/>
              <a:t>!</a:t>
            </a:r>
          </a:p>
          <a:p>
            <a:pPr marL="214292" indent="-214292">
              <a:buFont typeface="Arial" panose="020B0604020202020204" pitchFamily="34" charset="0"/>
              <a:buChar char="•"/>
            </a:pPr>
            <a:endParaRPr lang="en-NL" sz="2399"/>
          </a:p>
          <a:p>
            <a:pPr marL="214292" indent="-214292">
              <a:buFont typeface="Arial" panose="020B0604020202020204" pitchFamily="34" charset="0"/>
              <a:buChar char="•"/>
            </a:pPr>
            <a:r>
              <a:rPr lang="en-NL" sz="2399"/>
              <a:t>From conscious incompetence to conscious competence: 	</a:t>
            </a:r>
            <a:r>
              <a:rPr lang="en-NL" sz="3000" i="1"/>
              <a:t>implement a behaviourmanifesto, architectural 	principles and a sustainability strategy.</a:t>
            </a:r>
          </a:p>
          <a:p>
            <a:pPr marL="214292" indent="-214292">
              <a:buFont typeface="Arial" panose="020B0604020202020204" pitchFamily="34" charset="0"/>
              <a:buChar char="•"/>
            </a:pPr>
            <a:endParaRPr lang="en-NL" sz="2399"/>
          </a:p>
          <a:p>
            <a:pPr marL="214292" indent="-214292">
              <a:buFont typeface="Arial" panose="020B0604020202020204" pitchFamily="34" charset="0"/>
              <a:buChar char="•"/>
            </a:pPr>
            <a:r>
              <a:rPr lang="en-NL" sz="2399"/>
              <a:t>From conscious competence to unconscious competence: 	</a:t>
            </a:r>
            <a:r>
              <a:rPr lang="en-NL" sz="3000" i="1"/>
              <a:t>Transform and go through a culture change.</a:t>
            </a:r>
            <a:endParaRPr lang="en-NL" sz="2399" i="1"/>
          </a:p>
        </p:txBody>
      </p:sp>
      <p:sp>
        <p:nvSpPr>
          <p:cNvPr id="31" name="TextBox 30">
            <a:extLst>
              <a:ext uri="{FF2B5EF4-FFF2-40B4-BE49-F238E27FC236}">
                <a16:creationId xmlns:a16="http://schemas.microsoft.com/office/drawing/2014/main" id="{695BB1B3-2E69-DD82-9A18-B486ED9D803F}"/>
              </a:ext>
            </a:extLst>
          </p:cNvPr>
          <p:cNvSpPr txBox="1"/>
          <p:nvPr/>
        </p:nvSpPr>
        <p:spPr>
          <a:xfrm>
            <a:off x="9364769" y="7094722"/>
            <a:ext cx="7457170" cy="715581"/>
          </a:xfrm>
          <a:prstGeom prst="rect">
            <a:avLst/>
          </a:prstGeom>
          <a:noFill/>
        </p:spPr>
        <p:txBody>
          <a:bodyPr wrap="none" rtlCol="0">
            <a:spAutoFit/>
          </a:bodyPr>
          <a:lstStyle/>
          <a:p>
            <a:r>
              <a:rPr lang="en-NL" sz="4050" b="1">
                <a:solidFill>
                  <a:srgbClr val="00B050"/>
                </a:solidFill>
              </a:rPr>
              <a:t>WHERE ARE YOU IN THIS MODEL?</a:t>
            </a:r>
          </a:p>
        </p:txBody>
      </p:sp>
    </p:spTree>
    <p:extLst>
      <p:ext uri="{BB962C8B-B14F-4D97-AF65-F5344CB8AC3E}">
        <p14:creationId xmlns:p14="http://schemas.microsoft.com/office/powerpoint/2010/main" val="22361178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11" name="Picture 2" descr="responsible.computing (framework)">
            <a:extLst>
              <a:ext uri="{FF2B5EF4-FFF2-40B4-BE49-F238E27FC236}">
                <a16:creationId xmlns:a16="http://schemas.microsoft.com/office/drawing/2014/main" id="{EA09771D-3A6E-4FEA-6C48-F43D3F1E06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6" t="5571" r="7832" b="5014"/>
          <a:stretch/>
        </p:blipFill>
        <p:spPr bwMode="auto">
          <a:xfrm>
            <a:off x="371871" y="1662069"/>
            <a:ext cx="7654446" cy="8041467"/>
          </a:xfrm>
          <a:prstGeom prst="rect">
            <a:avLst/>
          </a:prstGeom>
          <a:noFill/>
          <a:extLst>
            <a:ext uri="{909E8E84-426E-40DD-AFC4-6F175D3DCCD1}">
              <a14:hiddenFill xmlns:a14="http://schemas.microsoft.com/office/drawing/2010/main">
                <a:solidFill>
                  <a:srgbClr val="FFFFFF"/>
                </a:solidFill>
              </a14:hiddenFill>
            </a:ext>
          </a:extLst>
        </p:spPr>
      </p:pic>
      <p:sp>
        <p:nvSpPr>
          <p:cNvPr id="96" name="Google Shape;96;g1b626e963c1_0_16"/>
          <p:cNvSpPr txBox="1">
            <a:spLocks noGrp="1"/>
          </p:cNvSpPr>
          <p:nvPr>
            <p:ph type="title"/>
          </p:nvPr>
        </p:nvSpPr>
        <p:spPr>
          <a:prstGeom prst="rect">
            <a:avLst/>
          </a:prstGeom>
          <a:noFill/>
          <a:ln>
            <a:noFill/>
          </a:ln>
        </p:spPr>
        <p:txBody>
          <a:bodyPr spcFirstLastPara="1" vert="horz" wrap="square" lIns="0" tIns="0" rIns="342857" bIns="0" rtlCol="0" anchor="t" anchorCtr="0">
            <a:noAutofit/>
          </a:bodyPr>
          <a:lstStyle/>
          <a:p>
            <a:r>
              <a:rPr lang="en-US" sz="4202" b="1">
                <a:solidFill>
                  <a:schemeClr val="tx1"/>
                </a:solidFill>
              </a:rPr>
              <a:t>Responsible Computing domains are entry points for sustainable IT</a:t>
            </a:r>
            <a:endParaRPr sz="4202" b="1">
              <a:solidFill>
                <a:schemeClr val="tx1"/>
              </a:solidFill>
            </a:endParaRPr>
          </a:p>
        </p:txBody>
      </p:sp>
      <p:sp>
        <p:nvSpPr>
          <p:cNvPr id="97" name="Google Shape;97;g1b626e963c1_0_16"/>
          <p:cNvSpPr txBox="1">
            <a:spLocks noGrp="1"/>
          </p:cNvSpPr>
          <p:nvPr>
            <p:ph type="sldNum" sz="quarter" idx="11"/>
          </p:nvPr>
        </p:nvSpPr>
        <p:spPr>
          <a:prstGeom prst="rect">
            <a:avLst/>
          </a:prstGeom>
          <a:noFill/>
          <a:ln>
            <a:noFill/>
          </a:ln>
        </p:spPr>
        <p:txBody>
          <a:bodyPr spcFirstLastPara="1" vert="horz" wrap="square" lIns="0" tIns="0" rIns="0" bIns="0" rtlCol="0" anchor="ctr" anchorCtr="0">
            <a:spAutoFit/>
          </a:bodyPr>
          <a:lstStyle/>
          <a:p>
            <a:pPr>
              <a:buClr>
                <a:srgbClr val="000000"/>
              </a:buClr>
            </a:pPr>
            <a:fld id="{00000000-1234-1234-1234-123412341234}" type="slidenum">
              <a:rPr lang="en-US"/>
              <a:pPr>
                <a:buClr>
                  <a:srgbClr val="000000"/>
                </a:buClr>
              </a:pPr>
              <a:t>9</a:t>
            </a:fld>
            <a:endParaRPr/>
          </a:p>
        </p:txBody>
      </p:sp>
      <p:sp>
        <p:nvSpPr>
          <p:cNvPr id="5" name="Hexagon 4">
            <a:extLst>
              <a:ext uri="{FF2B5EF4-FFF2-40B4-BE49-F238E27FC236}">
                <a16:creationId xmlns:a16="http://schemas.microsoft.com/office/drawing/2014/main" id="{48015819-E4D7-4B9F-0AD3-4EC89727BCC5}"/>
              </a:ext>
            </a:extLst>
          </p:cNvPr>
          <p:cNvSpPr/>
          <p:nvPr/>
        </p:nvSpPr>
        <p:spPr>
          <a:xfrm>
            <a:off x="2687535" y="4358853"/>
            <a:ext cx="3152349" cy="2738559"/>
          </a:xfrm>
          <a:prstGeom prst="hexagon">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350">
              <a:solidFill>
                <a:schemeClr val="bg1"/>
              </a:solidFill>
            </a:endParaRPr>
          </a:p>
        </p:txBody>
      </p:sp>
      <p:sp>
        <p:nvSpPr>
          <p:cNvPr id="4" name="TextBox 3">
            <a:extLst>
              <a:ext uri="{FF2B5EF4-FFF2-40B4-BE49-F238E27FC236}">
                <a16:creationId xmlns:a16="http://schemas.microsoft.com/office/drawing/2014/main" id="{B8369C7B-FB1B-8BD1-697C-FA77FFB94F64}"/>
              </a:ext>
            </a:extLst>
          </p:cNvPr>
          <p:cNvSpPr txBox="1"/>
          <p:nvPr/>
        </p:nvSpPr>
        <p:spPr>
          <a:xfrm>
            <a:off x="3099563" y="5552171"/>
            <a:ext cx="2061655" cy="508152"/>
          </a:xfrm>
          <a:prstGeom prst="rect">
            <a:avLst/>
          </a:prstGeom>
          <a:noFill/>
        </p:spPr>
        <p:txBody>
          <a:bodyPr wrap="none" rtlCol="0">
            <a:spAutoFit/>
          </a:bodyPr>
          <a:lstStyle/>
          <a:p>
            <a:r>
              <a:rPr lang="en-NL" sz="2702">
                <a:solidFill>
                  <a:schemeClr val="bg1"/>
                </a:solidFill>
              </a:rPr>
              <a:t>Sustainability</a:t>
            </a:r>
          </a:p>
        </p:txBody>
      </p:sp>
      <p:sp>
        <p:nvSpPr>
          <p:cNvPr id="6" name="TextBox 5">
            <a:extLst>
              <a:ext uri="{FF2B5EF4-FFF2-40B4-BE49-F238E27FC236}">
                <a16:creationId xmlns:a16="http://schemas.microsoft.com/office/drawing/2014/main" id="{020BD3CC-32A3-E591-8CAF-936374B6A27F}"/>
              </a:ext>
            </a:extLst>
          </p:cNvPr>
          <p:cNvSpPr txBox="1"/>
          <p:nvPr/>
        </p:nvSpPr>
        <p:spPr>
          <a:xfrm>
            <a:off x="8883780" y="4077960"/>
            <a:ext cx="7718588" cy="2676758"/>
          </a:xfrm>
          <a:prstGeom prst="rect">
            <a:avLst/>
          </a:prstGeom>
          <a:noFill/>
        </p:spPr>
        <p:txBody>
          <a:bodyPr wrap="none" rtlCol="0">
            <a:spAutoFit/>
          </a:bodyPr>
          <a:lstStyle/>
          <a:p>
            <a:r>
              <a:rPr lang="en-NL" sz="2399"/>
              <a:t>Responsible Computing domains are entry points!</a:t>
            </a:r>
          </a:p>
          <a:p>
            <a:endParaRPr lang="en-NL" sz="2399"/>
          </a:p>
          <a:p>
            <a:pPr marL="342867" indent="-342867">
              <a:buFont typeface="Arial" panose="020B0604020202020204" pitchFamily="34" charset="0"/>
              <a:buChar char="•"/>
            </a:pPr>
            <a:r>
              <a:rPr lang="en-NL" sz="2399"/>
              <a:t>It covers all relevant domains of IT</a:t>
            </a:r>
          </a:p>
          <a:p>
            <a:pPr marL="342867" indent="-342867">
              <a:buFont typeface="Arial" panose="020B0604020202020204" pitchFamily="34" charset="0"/>
              <a:buChar char="•"/>
            </a:pPr>
            <a:r>
              <a:rPr lang="en-NL" sz="2399"/>
              <a:t>Aspects on people, process and technology</a:t>
            </a:r>
          </a:p>
          <a:p>
            <a:pPr marL="342867" indent="-342867">
              <a:buFont typeface="Arial" panose="020B0604020202020204" pitchFamily="34" charset="0"/>
              <a:buChar char="•"/>
            </a:pPr>
            <a:r>
              <a:rPr lang="en-NL" sz="2399"/>
              <a:t>Sustainability adds value to responsible corporate policies</a:t>
            </a:r>
          </a:p>
          <a:p>
            <a:endParaRPr lang="en-NL" sz="2399"/>
          </a:p>
          <a:p>
            <a:endParaRPr lang="en-NL" sz="2399"/>
          </a:p>
        </p:txBody>
      </p:sp>
      <p:sp>
        <p:nvSpPr>
          <p:cNvPr id="7" name="TextBox 6">
            <a:extLst>
              <a:ext uri="{FF2B5EF4-FFF2-40B4-BE49-F238E27FC236}">
                <a16:creationId xmlns:a16="http://schemas.microsoft.com/office/drawing/2014/main" id="{0E7E7A39-31DF-B960-A4F7-563E673D7EF3}"/>
              </a:ext>
            </a:extLst>
          </p:cNvPr>
          <p:cNvSpPr txBox="1"/>
          <p:nvPr/>
        </p:nvSpPr>
        <p:spPr>
          <a:xfrm>
            <a:off x="8231279" y="1557156"/>
            <a:ext cx="9217653" cy="923330"/>
          </a:xfrm>
          <a:prstGeom prst="rect">
            <a:avLst/>
          </a:prstGeom>
          <a:noFill/>
        </p:spPr>
        <p:txBody>
          <a:bodyPr wrap="square" rtlCol="0">
            <a:spAutoFit/>
          </a:bodyPr>
          <a:lstStyle/>
          <a:p>
            <a:r>
              <a:rPr lang="en-GB" sz="2700">
                <a:latin typeface="Muli"/>
              </a:rPr>
              <a:t>Responsible Computing™ is a membership consortium that provides a framework for setting responsible corporate policies.</a:t>
            </a:r>
          </a:p>
        </p:txBody>
      </p:sp>
      <p:pic>
        <p:nvPicPr>
          <p:cNvPr id="8194" name="Picture 2" descr="Responsible Computing Holds Inaugural Meeting">
            <a:extLst>
              <a:ext uri="{FF2B5EF4-FFF2-40B4-BE49-F238E27FC236}">
                <a16:creationId xmlns:a16="http://schemas.microsoft.com/office/drawing/2014/main" id="{EAD5D7D7-EAC3-447F-B73F-1AEC1720D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7389" y="2507729"/>
            <a:ext cx="2238084" cy="1714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2EA0A9-1DAF-F84B-CBCF-8C4C21EE6F06}"/>
              </a:ext>
            </a:extLst>
          </p:cNvPr>
          <p:cNvSpPr txBox="1"/>
          <p:nvPr/>
        </p:nvSpPr>
        <p:spPr>
          <a:xfrm>
            <a:off x="8386697" y="9380287"/>
            <a:ext cx="9368777" cy="276999"/>
          </a:xfrm>
          <a:prstGeom prst="rect">
            <a:avLst/>
          </a:prstGeom>
          <a:noFill/>
        </p:spPr>
        <p:txBody>
          <a:bodyPr wrap="square">
            <a:spAutoFit/>
          </a:bodyPr>
          <a:lstStyle/>
          <a:p>
            <a:r>
              <a:rPr lang="en-GB" sz="1200"/>
              <a:t>Responsible Computing was founded by members IBM and Dell and is managed by the Object Management Group.</a:t>
            </a:r>
            <a:endParaRPr lang="en-NL" sz="1200"/>
          </a:p>
        </p:txBody>
      </p:sp>
      <p:sp>
        <p:nvSpPr>
          <p:cNvPr id="2" name="TextBox 1">
            <a:extLst>
              <a:ext uri="{FF2B5EF4-FFF2-40B4-BE49-F238E27FC236}">
                <a16:creationId xmlns:a16="http://schemas.microsoft.com/office/drawing/2014/main" id="{F37AF09D-4665-C3AD-DEFD-3A1E78B345AA}"/>
              </a:ext>
            </a:extLst>
          </p:cNvPr>
          <p:cNvSpPr txBox="1"/>
          <p:nvPr/>
        </p:nvSpPr>
        <p:spPr>
          <a:xfrm>
            <a:off x="8996708" y="6288075"/>
            <a:ext cx="4060471" cy="3045962"/>
          </a:xfrm>
          <a:prstGeom prst="rect">
            <a:avLst/>
          </a:prstGeom>
          <a:noFill/>
        </p:spPr>
        <p:txBody>
          <a:bodyPr wrap="none" rtlCol="0">
            <a:spAutoFit/>
          </a:bodyPr>
          <a:lstStyle/>
          <a:p>
            <a:r>
              <a:rPr lang="en-NL" sz="2399"/>
              <a:t>Responsible Computing values:</a:t>
            </a:r>
          </a:p>
          <a:p>
            <a:endParaRPr lang="en-NL" sz="2399"/>
          </a:p>
          <a:p>
            <a:pPr marL="342867" indent="-342867">
              <a:buFont typeface="Arial" panose="020B0604020202020204" pitchFamily="34" charset="0"/>
              <a:buChar char="•"/>
            </a:pPr>
            <a:r>
              <a:rPr lang="en-NL" sz="2399"/>
              <a:t>Sustainability</a:t>
            </a:r>
          </a:p>
          <a:p>
            <a:pPr marL="342867" indent="-342867">
              <a:buFont typeface="Arial" panose="020B0604020202020204" pitchFamily="34" charset="0"/>
              <a:buChar char="•"/>
            </a:pPr>
            <a:r>
              <a:rPr lang="en-NL" sz="2399"/>
              <a:t>Inclusivity</a:t>
            </a:r>
          </a:p>
          <a:p>
            <a:pPr marL="342867" indent="-342867">
              <a:buFont typeface="Arial" panose="020B0604020202020204" pitchFamily="34" charset="0"/>
              <a:buChar char="•"/>
            </a:pPr>
            <a:r>
              <a:rPr lang="en-NL" sz="2399"/>
              <a:t>Circulairity</a:t>
            </a:r>
          </a:p>
          <a:p>
            <a:pPr marL="342867" indent="-342867">
              <a:buFont typeface="Arial" panose="020B0604020202020204" pitchFamily="34" charset="0"/>
              <a:buChar char="•"/>
            </a:pPr>
            <a:r>
              <a:rPr lang="en-NL" sz="2399"/>
              <a:t>Openess</a:t>
            </a:r>
          </a:p>
          <a:p>
            <a:pPr marL="342867" indent="-342867">
              <a:buFont typeface="Arial" panose="020B0604020202020204" pitchFamily="34" charset="0"/>
              <a:buChar char="•"/>
            </a:pPr>
            <a:r>
              <a:rPr lang="en-NL" sz="2399"/>
              <a:t>Authenticity</a:t>
            </a:r>
          </a:p>
          <a:p>
            <a:pPr marL="342867" indent="-342867">
              <a:buFont typeface="Arial" panose="020B0604020202020204" pitchFamily="34" charset="0"/>
              <a:buChar char="•"/>
            </a:pPr>
            <a:r>
              <a:rPr lang="en-NL" sz="2399"/>
              <a:t>Accountable</a:t>
            </a:r>
          </a:p>
        </p:txBody>
      </p:sp>
    </p:spTree>
    <p:extLst>
      <p:ext uri="{BB962C8B-B14F-4D97-AF65-F5344CB8AC3E}">
        <p14:creationId xmlns:p14="http://schemas.microsoft.com/office/powerpoint/2010/main" val="14760579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9da69e-9e9b-4407-8f90-7085e49adebd" xsi:nil="true"/>
    <lcf76f155ced4ddcb4097134ff3c332f xmlns="fd4b43dc-e565-4e85-8b43-88d30f60ec94">
      <Terms xmlns="http://schemas.microsoft.com/office/infopath/2007/PartnerControls"/>
    </lcf76f155ced4ddcb4097134ff3c332f>
    <SharedWithUsers xmlns="5e9da69e-9e9b-4407-8f90-7085e49adebd">
      <UserInfo>
        <DisplayName>RONALD MEIJER</DisplayName>
        <AccountId>178</AccountId>
        <AccountType/>
      </UserInfo>
      <UserInfo>
        <DisplayName>Jan Schravesande</DisplayName>
        <AccountId>160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1F3438B5631F44BE1AD6B1A0848B46" ma:contentTypeVersion="15" ma:contentTypeDescription="Een nieuw document maken." ma:contentTypeScope="" ma:versionID="8d8149e16760ead2c2f4382631887398">
  <xsd:schema xmlns:xsd="http://www.w3.org/2001/XMLSchema" xmlns:xs="http://www.w3.org/2001/XMLSchema" xmlns:p="http://schemas.microsoft.com/office/2006/metadata/properties" xmlns:ns2="fd4b43dc-e565-4e85-8b43-88d30f60ec94" xmlns:ns3="5e9da69e-9e9b-4407-8f90-7085e49adebd" targetNamespace="http://schemas.microsoft.com/office/2006/metadata/properties" ma:root="true" ma:fieldsID="160e588d026d84e2faf54396ef48b25b" ns2:_="" ns3:_="">
    <xsd:import namespace="fd4b43dc-e565-4e85-8b43-88d30f60ec94"/>
    <xsd:import namespace="5e9da69e-9e9b-4407-8f90-7085e49adeb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4b43dc-e565-4e85-8b43-88d30f60ec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4fcdf52e-46df-449b-b284-70e2acc7bb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9da69e-9e9b-4407-8f90-7085e49adeb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75affa2-26f4-47d3-aed5-b01025b52fad}" ma:internalName="TaxCatchAll" ma:showField="CatchAllData" ma:web="5e9da69e-9e9b-4407-8f90-7085e49adeb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0FFAC6-A76A-485C-A7B3-F5B5DEA55A5D}">
  <ds:schemaRefs>
    <ds:schemaRef ds:uri="5e9da69e-9e9b-4407-8f90-7085e49adebd"/>
    <ds:schemaRef ds:uri="fd4b43dc-e565-4e85-8b43-88d30f60ec9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A8156F8-B495-4D95-AB61-E9418CDAD7A9}">
  <ds:schemaRefs>
    <ds:schemaRef ds:uri="5e9da69e-9e9b-4407-8f90-7085e49adebd"/>
    <ds:schemaRef ds:uri="fd4b43dc-e565-4e85-8b43-88d30f60ec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8D59747-6396-4C99-A501-6547586441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34</Slides>
  <Notes>27</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Why IBM?</vt:lpstr>
      <vt:lpstr>Sustainability challenges and questions.</vt:lpstr>
      <vt:lpstr>PowerPoint Presentation</vt:lpstr>
      <vt:lpstr>The four stages of maturity.</vt:lpstr>
      <vt:lpstr>Responsible Computing domains are entry points for sustainable IT</vt:lpstr>
      <vt:lpstr>Responsible.Computing()</vt:lpstr>
      <vt:lpstr>IT sustainability aspects are sometimes not so obvious.</vt:lpstr>
      <vt:lpstr>The power of the IT professional you and I….we have our own responsibility!</vt:lpstr>
      <vt:lpstr>YOU have impact on sustainability!</vt:lpstr>
      <vt:lpstr>     Responsible Datacenter  &amp; Responsible Infrastructure</vt:lpstr>
      <vt:lpstr>PowerPoint Presentation</vt:lpstr>
      <vt:lpstr>PowerPoint Presentation</vt:lpstr>
      <vt:lpstr>IT ‘bad habits’ and anti-patterns</vt:lpstr>
      <vt:lpstr>The Bus-concept:  Workload consolidation on enterprise servers</vt:lpstr>
      <vt:lpstr>PowerPoint Presentation</vt:lpstr>
      <vt:lpstr>Datacenters: New challenges for sustainability</vt:lpstr>
      <vt:lpstr>     </vt:lpstr>
      <vt:lpstr>Efficiency of Programming Languages</vt:lpstr>
      <vt:lpstr>PowerPoint Presentation</vt:lpstr>
      <vt:lpstr>From waterfall to extreme programming</vt:lpstr>
      <vt:lpstr>Four ‘sustainable’ design patterns </vt:lpstr>
      <vt:lpstr>Organise: Queing is an effective pattern to bring order in chaos</vt:lpstr>
      <vt:lpstr>EcoCode is Open Source validation and defines 115 best coding practices</vt:lpstr>
      <vt:lpstr>     </vt:lpstr>
      <vt:lpstr>     </vt:lpstr>
      <vt:lpstr>     </vt:lpstr>
      <vt:lpstr>Become sustainable through gamification </vt:lpstr>
      <vt:lpstr>Play the game “The heat is 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dc:title>
  <cp:revision>2</cp:revision>
  <dcterms:created xsi:type="dcterms:W3CDTF">2006-08-16T00:00:00Z</dcterms:created>
  <dcterms:modified xsi:type="dcterms:W3CDTF">2024-06-21T11:22:23Z</dcterms:modified>
  <dc:identifier>DAGDzRepgks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0x010100991F3438B5631F44BE1AD6B1A0848B46</vt:lpwstr>
  </property>
  <property fmtid="{D5CDD505-2E9C-101B-9397-08002B2CF9AE}" pid="3" name="MediaServiceImageTags">
    <vt:lpwstr/>
  </property>
</Properties>
</file>