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</p:sldMasterIdLst>
  <p:notesMasterIdLst>
    <p:notesMasterId r:id="rId58"/>
  </p:notesMasterIdLst>
  <p:handoutMasterIdLst>
    <p:handoutMasterId r:id="rId59"/>
  </p:handoutMasterIdLst>
  <p:sldIdLst>
    <p:sldId id="2147478668" r:id="rId5"/>
    <p:sldId id="2147479654" r:id="rId6"/>
    <p:sldId id="2147478670" r:id="rId7"/>
    <p:sldId id="267" r:id="rId8"/>
    <p:sldId id="2147479661" r:id="rId9"/>
    <p:sldId id="2147479662" r:id="rId10"/>
    <p:sldId id="2147479663" r:id="rId11"/>
    <p:sldId id="2147479664" r:id="rId12"/>
    <p:sldId id="305" r:id="rId13"/>
    <p:sldId id="2147479655" r:id="rId14"/>
    <p:sldId id="2147479657" r:id="rId15"/>
    <p:sldId id="259" r:id="rId16"/>
    <p:sldId id="260" r:id="rId17"/>
    <p:sldId id="261" r:id="rId18"/>
    <p:sldId id="262" r:id="rId19"/>
    <p:sldId id="263" r:id="rId20"/>
    <p:sldId id="272" r:id="rId21"/>
    <p:sldId id="264" r:id="rId22"/>
    <p:sldId id="265" r:id="rId23"/>
    <p:sldId id="266" r:id="rId24"/>
    <p:sldId id="2147479658" r:id="rId25"/>
    <p:sldId id="2147479659" r:id="rId26"/>
    <p:sldId id="269" r:id="rId27"/>
    <p:sldId id="270" r:id="rId28"/>
    <p:sldId id="306" r:id="rId29"/>
    <p:sldId id="304" r:id="rId30"/>
    <p:sldId id="271" r:id="rId31"/>
    <p:sldId id="2147375359" r:id="rId32"/>
    <p:sldId id="2147375595" r:id="rId33"/>
    <p:sldId id="2147479653" r:id="rId34"/>
    <p:sldId id="2147479640" r:id="rId35"/>
    <p:sldId id="558" r:id="rId36"/>
    <p:sldId id="559" r:id="rId37"/>
    <p:sldId id="560" r:id="rId38"/>
    <p:sldId id="2147479575" r:id="rId39"/>
    <p:sldId id="2147479641" r:id="rId40"/>
    <p:sldId id="2147479650" r:id="rId41"/>
    <p:sldId id="257" r:id="rId42"/>
    <p:sldId id="549" r:id="rId43"/>
    <p:sldId id="538" r:id="rId44"/>
    <p:sldId id="557" r:id="rId45"/>
    <p:sldId id="2147479642" r:id="rId46"/>
    <p:sldId id="562" r:id="rId47"/>
    <p:sldId id="556" r:id="rId48"/>
    <p:sldId id="563" r:id="rId49"/>
    <p:sldId id="564" r:id="rId50"/>
    <p:sldId id="566" r:id="rId51"/>
    <p:sldId id="568" r:id="rId52"/>
    <p:sldId id="567" r:id="rId53"/>
    <p:sldId id="565" r:id="rId54"/>
    <p:sldId id="550" r:id="rId55"/>
    <p:sldId id="573" r:id="rId56"/>
    <p:sldId id="268" r:id="rId57"/>
  </p:sldIdLst>
  <p:sldSz cx="10160000" cy="5715000"/>
  <p:notesSz cx="6797675" cy="9926638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C16DB1-684D-7211-1CD9-7FC2C7E6B9CB}" name="Marco Verzijl" initials="MV" userId="S::m.verzijl@marthaflora.nl::4a299ced-01b0-4f07-8f6d-00162cee18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17B"/>
    <a:srgbClr val="F2F2F2"/>
    <a:srgbClr val="E2D58B"/>
    <a:srgbClr val="E9EDF1"/>
    <a:srgbClr val="FFFFFF"/>
    <a:srgbClr val="F9F9F9"/>
    <a:srgbClr val="23282F"/>
    <a:srgbClr val="007A33"/>
    <a:srgbClr val="00C856"/>
    <a:srgbClr val="00B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49BC91-A211-6552-EC92-3DE49ED5ADAF}" v="12" dt="2024-07-08T10:50:58.4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gs" Target="tags/tag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F313C-D939-4C49-8817-6F8C1FB3C77C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024423-BE9B-2C4C-A367-5791B1BA048C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GB" sz="1200"/>
            <a:t>Semi-automated</a:t>
          </a:r>
        </a:p>
      </dgm:t>
    </dgm:pt>
    <dgm:pt modelId="{FE2AF724-F344-9D46-BD11-FB054D639B6A}" type="parTrans" cxnId="{EAA0695D-B91A-7547-B023-C3C7C978A1BF}">
      <dgm:prSet/>
      <dgm:spPr/>
      <dgm:t>
        <a:bodyPr/>
        <a:lstStyle/>
        <a:p>
          <a:endParaRPr lang="en-GB" sz="1200"/>
        </a:p>
      </dgm:t>
    </dgm:pt>
    <dgm:pt modelId="{ED796BD1-0B91-8648-944F-83712FEB55B6}" type="sibTrans" cxnId="{EAA0695D-B91A-7547-B023-C3C7C978A1BF}">
      <dgm:prSet/>
      <dgm:spPr/>
      <dgm:t>
        <a:bodyPr/>
        <a:lstStyle/>
        <a:p>
          <a:endParaRPr lang="en-GB" sz="1200"/>
        </a:p>
      </dgm:t>
    </dgm:pt>
    <dgm:pt modelId="{466267B6-245B-4644-A0F0-3CBF0D1612A9}">
      <dgm:prSet phldrT="[Text]" custT="1"/>
      <dgm:spPr/>
      <dgm:t>
        <a:bodyPr/>
        <a:lstStyle/>
        <a:p>
          <a:r>
            <a:rPr lang="en-GB" sz="1200"/>
            <a:t>Ontology Alignment</a:t>
          </a:r>
        </a:p>
      </dgm:t>
    </dgm:pt>
    <dgm:pt modelId="{9AB52E50-D12A-3446-AA3D-6E75818B757A}" type="parTrans" cxnId="{2A91AEEF-55FA-C74E-9308-80ECC6A4CF95}">
      <dgm:prSet/>
      <dgm:spPr/>
      <dgm:t>
        <a:bodyPr/>
        <a:lstStyle/>
        <a:p>
          <a:endParaRPr lang="en-GB" sz="1200"/>
        </a:p>
      </dgm:t>
    </dgm:pt>
    <dgm:pt modelId="{798957A4-1A30-3E4C-9E29-8FB1CA67F6F6}" type="sibTrans" cxnId="{2A91AEEF-55FA-C74E-9308-80ECC6A4CF95}">
      <dgm:prSet custT="1"/>
      <dgm:spPr/>
      <dgm:t>
        <a:bodyPr/>
        <a:lstStyle/>
        <a:p>
          <a:endParaRPr lang="en-GB" sz="1200"/>
        </a:p>
      </dgm:t>
    </dgm:pt>
    <dgm:pt modelId="{671A5C0E-3A36-9642-B5CA-EF1951A4684E}">
      <dgm:prSet phldrT="[Text]" custT="1"/>
      <dgm:spPr/>
      <dgm:t>
        <a:bodyPr/>
        <a:lstStyle/>
        <a:p>
          <a:pPr rtl="0"/>
          <a:r>
            <a:rPr lang="en-GB" sz="1200">
              <a:latin typeface="Nunito Sans SemiBold"/>
            </a:rPr>
            <a:t> </a:t>
          </a:r>
          <a:r>
            <a:rPr lang="en-GB" sz="1200"/>
            <a:t>Mapping data to </a:t>
          </a:r>
          <a:r>
            <a:rPr lang="en-GB" sz="1200" err="1"/>
            <a:t>RePlanIT</a:t>
          </a:r>
          <a:r>
            <a:rPr lang="en-GB" sz="1200"/>
            <a:t> ontology</a:t>
          </a:r>
          <a:r>
            <a:rPr lang="en-GB" sz="1200">
              <a:latin typeface="Nunito Sans SemiBold"/>
            </a:rPr>
            <a:t> </a:t>
          </a:r>
        </a:p>
      </dgm:t>
    </dgm:pt>
    <dgm:pt modelId="{8A0CB192-DA1C-2E48-B14F-F1612809ECD8}" type="parTrans" cxnId="{4C6250A0-26CA-9549-A038-B82BB630D737}">
      <dgm:prSet/>
      <dgm:spPr/>
      <dgm:t>
        <a:bodyPr/>
        <a:lstStyle/>
        <a:p>
          <a:endParaRPr lang="en-GB" sz="1200"/>
        </a:p>
      </dgm:t>
    </dgm:pt>
    <dgm:pt modelId="{90043008-CC09-4149-BB60-1927FEC78648}" type="sibTrans" cxnId="{4C6250A0-26CA-9549-A038-B82BB630D737}">
      <dgm:prSet/>
      <dgm:spPr/>
      <dgm:t>
        <a:bodyPr/>
        <a:lstStyle/>
        <a:p>
          <a:endParaRPr lang="en-GB" sz="1200"/>
        </a:p>
      </dgm:t>
    </dgm:pt>
    <dgm:pt modelId="{E2E35B3F-3F2E-1F40-8009-A8CE383D0A22}">
      <dgm:prSet custT="1"/>
      <dgm:spPr/>
      <dgm:t>
        <a:bodyPr/>
        <a:lstStyle/>
        <a:p>
          <a:r>
            <a:rPr lang="en-GB" sz="1200">
              <a:solidFill>
                <a:schemeClr val="bg1"/>
              </a:solidFill>
            </a:rPr>
            <a:t>DPP Knowledge Graph Generation </a:t>
          </a:r>
        </a:p>
      </dgm:t>
    </dgm:pt>
    <dgm:pt modelId="{E6AC29B7-A12E-FC4F-8746-F50D0473CDAB}" type="parTrans" cxnId="{9F55A290-A3F2-AC46-BD9A-2273AF6F83EB}">
      <dgm:prSet/>
      <dgm:spPr/>
      <dgm:t>
        <a:bodyPr/>
        <a:lstStyle/>
        <a:p>
          <a:endParaRPr lang="en-GB" sz="1200"/>
        </a:p>
      </dgm:t>
    </dgm:pt>
    <dgm:pt modelId="{E035A597-5254-F34E-918B-E86A8882CFD3}" type="sibTrans" cxnId="{9F55A290-A3F2-AC46-BD9A-2273AF6F83EB}">
      <dgm:prSet custT="1"/>
      <dgm:spPr/>
      <dgm:t>
        <a:bodyPr/>
        <a:lstStyle/>
        <a:p>
          <a:endParaRPr lang="en-GB" sz="1200"/>
        </a:p>
      </dgm:t>
    </dgm:pt>
    <dgm:pt modelId="{04206E84-1696-6549-844A-91AB0A94557C}">
      <dgm:prSet phldrT="[Text]" custT="1"/>
      <dgm:spPr/>
      <dgm:t>
        <a:bodyPr/>
        <a:lstStyle/>
        <a:p>
          <a:pPr rtl="0"/>
          <a:r>
            <a:rPr lang="en-GB" sz="1200">
              <a:latin typeface="Nunito Sans SemiBold"/>
            </a:rPr>
            <a:t> </a:t>
          </a:r>
          <a:r>
            <a:rPr lang="en-GB" sz="1200"/>
            <a:t>Transforming tabular data into linked data via semi-automated annotation</a:t>
          </a:r>
        </a:p>
      </dgm:t>
    </dgm:pt>
    <dgm:pt modelId="{95D69C71-AE42-434C-8FB9-4CA1D74FCCDE}" type="parTrans" cxnId="{F736DAF3-0FAE-1B48-903F-7DF45F93B705}">
      <dgm:prSet/>
      <dgm:spPr/>
      <dgm:t>
        <a:bodyPr/>
        <a:lstStyle/>
        <a:p>
          <a:endParaRPr lang="en-GB" sz="1200"/>
        </a:p>
      </dgm:t>
    </dgm:pt>
    <dgm:pt modelId="{37019415-AA4B-6B40-9035-091C22CFC2E3}" type="sibTrans" cxnId="{F736DAF3-0FAE-1B48-903F-7DF45F93B705}">
      <dgm:prSet/>
      <dgm:spPr/>
      <dgm:t>
        <a:bodyPr/>
        <a:lstStyle/>
        <a:p>
          <a:endParaRPr lang="en-GB" sz="1200"/>
        </a:p>
      </dgm:t>
    </dgm:pt>
    <dgm:pt modelId="{8562BC96-2F28-724F-B445-5FA06EE256AF}">
      <dgm:prSet phldrT="[Text]" custT="1"/>
      <dgm:spPr/>
      <dgm:t>
        <a:bodyPr/>
        <a:lstStyle/>
        <a:p>
          <a:r>
            <a:rPr lang="en-GB" sz="1200"/>
            <a:t>Data Analysis</a:t>
          </a:r>
        </a:p>
      </dgm:t>
    </dgm:pt>
    <dgm:pt modelId="{F0212FB4-5CFB-7844-9CA1-F471E02A8539}" type="sibTrans" cxnId="{B4F63745-863B-8F46-82D5-BF0541368DBE}">
      <dgm:prSet custT="1"/>
      <dgm:spPr/>
      <dgm:t>
        <a:bodyPr/>
        <a:lstStyle/>
        <a:p>
          <a:endParaRPr lang="en-GB" sz="1200"/>
        </a:p>
      </dgm:t>
    </dgm:pt>
    <dgm:pt modelId="{A6ECF980-DCFD-7E46-9B60-0ED54DFEF194}" type="parTrans" cxnId="{B4F63745-863B-8F46-82D5-BF0541368DBE}">
      <dgm:prSet/>
      <dgm:spPr/>
      <dgm:t>
        <a:bodyPr/>
        <a:lstStyle/>
        <a:p>
          <a:endParaRPr lang="en-GB" sz="1200"/>
        </a:p>
      </dgm:t>
    </dgm:pt>
    <dgm:pt modelId="{D4A26BF7-8F47-AB4D-9D0A-A09AC3E379E3}">
      <dgm:prSet phldrT="[Text]" custT="1"/>
      <dgm:spPr/>
      <dgm:t>
        <a:bodyPr/>
        <a:lstStyle/>
        <a:p>
          <a:pPr rtl="0"/>
          <a:r>
            <a:rPr lang="en-GB" sz="1200">
              <a:solidFill>
                <a:schemeClr val="accent1"/>
              </a:solidFill>
              <a:latin typeface="Nunito Sans SemiBold"/>
            </a:rPr>
            <a:t> </a:t>
          </a:r>
          <a:r>
            <a:rPr lang="en-GB" sz="1200">
              <a:solidFill>
                <a:schemeClr val="tx1"/>
              </a:solidFill>
              <a:latin typeface="Nunito Sans SemiBold"/>
            </a:rPr>
            <a:t>FAIR DPPs</a:t>
          </a:r>
        </a:p>
      </dgm:t>
    </dgm:pt>
    <dgm:pt modelId="{426FBBCB-A6D6-F043-8131-BDBD5F45BE30}" type="parTrans" cxnId="{BB83C1F7-59C6-0E42-A5D8-70DF95E5BF6A}">
      <dgm:prSet/>
      <dgm:spPr/>
      <dgm:t>
        <a:bodyPr/>
        <a:lstStyle/>
        <a:p>
          <a:endParaRPr lang="en-GB" sz="1200"/>
        </a:p>
      </dgm:t>
    </dgm:pt>
    <dgm:pt modelId="{F85960D5-9F6B-E44C-8DA2-1AF1580A6F7E}" type="sibTrans" cxnId="{BB83C1F7-59C6-0E42-A5D8-70DF95E5BF6A}">
      <dgm:prSet/>
      <dgm:spPr/>
      <dgm:t>
        <a:bodyPr/>
        <a:lstStyle/>
        <a:p>
          <a:endParaRPr lang="en-GB" sz="1200"/>
        </a:p>
      </dgm:t>
    </dgm:pt>
    <dgm:pt modelId="{AF419BE7-67AC-6E48-85CB-DF281B1B3E49}">
      <dgm:prSet custT="1"/>
      <dgm:spPr/>
      <dgm:t>
        <a:bodyPr/>
        <a:lstStyle/>
        <a:p>
          <a:pPr rtl="0"/>
          <a:r>
            <a:rPr lang="en-GB" sz="1200">
              <a:solidFill>
                <a:schemeClr val="bg1"/>
              </a:solidFill>
              <a:latin typeface="Nunito Sans SemiBold"/>
            </a:rPr>
            <a:t> </a:t>
          </a:r>
          <a:r>
            <a:rPr lang="en-GB" sz="1200">
              <a:solidFill>
                <a:schemeClr val="bg1"/>
              </a:solidFill>
            </a:rPr>
            <a:t>ML investigation</a:t>
          </a:r>
          <a:r>
            <a:rPr lang="en-GB" sz="1200">
              <a:solidFill>
                <a:schemeClr val="bg1"/>
              </a:solidFill>
              <a:latin typeface="Nunito Sans SemiBold"/>
            </a:rPr>
            <a:t> </a:t>
          </a:r>
          <a:endParaRPr lang="en-GB" sz="1200">
            <a:solidFill>
              <a:schemeClr val="bg1"/>
            </a:solidFill>
          </a:endParaRPr>
        </a:p>
      </dgm:t>
    </dgm:pt>
    <dgm:pt modelId="{9307AF64-6E43-4643-BC04-7CBDFDB1C940}" type="parTrans" cxnId="{E17A7868-2854-8B43-BE82-FA72034F09F0}">
      <dgm:prSet/>
      <dgm:spPr/>
      <dgm:t>
        <a:bodyPr/>
        <a:lstStyle/>
        <a:p>
          <a:endParaRPr lang="en-GB" sz="1200"/>
        </a:p>
      </dgm:t>
    </dgm:pt>
    <dgm:pt modelId="{B6008914-280A-F846-ABE6-39230835820C}" type="sibTrans" cxnId="{E17A7868-2854-8B43-BE82-FA72034F09F0}">
      <dgm:prSet/>
      <dgm:spPr/>
      <dgm:t>
        <a:bodyPr/>
        <a:lstStyle/>
        <a:p>
          <a:endParaRPr lang="en-GB" sz="1200"/>
        </a:p>
      </dgm:t>
    </dgm:pt>
    <dgm:pt modelId="{92D332EC-D60A-B84D-998C-251894D4D3FE}">
      <dgm:prSet custT="1"/>
      <dgm:spPr/>
      <dgm:t>
        <a:bodyPr/>
        <a:lstStyle/>
        <a:p>
          <a:r>
            <a:rPr lang="en-GB" sz="1200"/>
            <a:t>Supervised (linear regression)</a:t>
          </a:r>
        </a:p>
      </dgm:t>
    </dgm:pt>
    <dgm:pt modelId="{109A1856-D9BE-854F-A6BB-81A0D6F38898}" type="parTrans" cxnId="{2150B800-0201-5B46-985E-0A99DC7D0AFB}">
      <dgm:prSet/>
      <dgm:spPr/>
      <dgm:t>
        <a:bodyPr/>
        <a:lstStyle/>
        <a:p>
          <a:endParaRPr lang="en-GB" sz="1200"/>
        </a:p>
      </dgm:t>
    </dgm:pt>
    <dgm:pt modelId="{CD8045DB-E792-3943-88FE-635D07673BF2}" type="sibTrans" cxnId="{2150B800-0201-5B46-985E-0A99DC7D0AFB}">
      <dgm:prSet/>
      <dgm:spPr/>
      <dgm:t>
        <a:bodyPr/>
        <a:lstStyle/>
        <a:p>
          <a:endParaRPr lang="en-GB" sz="1200"/>
        </a:p>
      </dgm:t>
    </dgm:pt>
    <dgm:pt modelId="{76A8BD1F-09BE-3C4F-9A60-547578F3BE53}">
      <dgm:prSet custT="1"/>
      <dgm:spPr/>
      <dgm:t>
        <a:bodyPr/>
        <a:lstStyle/>
        <a:p>
          <a:r>
            <a:rPr lang="en-GB" sz="1200"/>
            <a:t>Unsupervised (principal component analysis (PCA))</a:t>
          </a:r>
        </a:p>
      </dgm:t>
    </dgm:pt>
    <dgm:pt modelId="{2F8038DD-FC95-3249-8D9C-53B294A5D8F0}" type="parTrans" cxnId="{4B8DC8F4-6854-924E-B845-8383535C4AEB}">
      <dgm:prSet/>
      <dgm:spPr/>
      <dgm:t>
        <a:bodyPr/>
        <a:lstStyle/>
        <a:p>
          <a:endParaRPr lang="en-GB" sz="1200"/>
        </a:p>
      </dgm:t>
    </dgm:pt>
    <dgm:pt modelId="{FB3CBD9C-759A-F44F-9766-48293ABEB73E}" type="sibTrans" cxnId="{4B8DC8F4-6854-924E-B845-8383535C4AEB}">
      <dgm:prSet/>
      <dgm:spPr/>
      <dgm:t>
        <a:bodyPr/>
        <a:lstStyle/>
        <a:p>
          <a:endParaRPr lang="en-GB" sz="1200"/>
        </a:p>
      </dgm:t>
    </dgm:pt>
    <dgm:pt modelId="{43E4B399-97A3-2343-8CD6-9159BD5FAB00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GB" sz="1200"/>
            <a:t>KPIs (server and data </a:t>
          </a:r>
          <a:r>
            <a:rPr lang="en-GB" sz="1200" err="1"/>
            <a:t>center</a:t>
          </a:r>
          <a:r>
            <a:rPr lang="en-GB" sz="1200"/>
            <a:t> idle coefficient; </a:t>
          </a:r>
          <a:r>
            <a:rPr lang="en-GB" sz="1200" err="1"/>
            <a:t>evergy</a:t>
          </a:r>
          <a:r>
            <a:rPr lang="en-GB" sz="1200"/>
            <a:t> consumption) </a:t>
          </a:r>
        </a:p>
      </dgm:t>
    </dgm:pt>
    <dgm:pt modelId="{F0833A65-4A5D-4543-BF3E-2A4400134AB5}" type="parTrans" cxnId="{CF1EDAFE-3E67-3D45-97CD-801D98D78338}">
      <dgm:prSet/>
      <dgm:spPr/>
      <dgm:t>
        <a:bodyPr/>
        <a:lstStyle/>
        <a:p>
          <a:endParaRPr lang="en-GB"/>
        </a:p>
      </dgm:t>
    </dgm:pt>
    <dgm:pt modelId="{975E3428-B2A2-024E-868F-7ED7FDE072C9}" type="sibTrans" cxnId="{CF1EDAFE-3E67-3D45-97CD-801D98D78338}">
      <dgm:prSet/>
      <dgm:spPr/>
      <dgm:t>
        <a:bodyPr/>
        <a:lstStyle/>
        <a:p>
          <a:endParaRPr lang="en-GB"/>
        </a:p>
      </dgm:t>
    </dgm:pt>
    <dgm:pt modelId="{FEFD3091-2BF9-4379-B37F-E2D46FF98A43}">
      <dgm:prSet phldr="0"/>
      <dgm:spPr/>
      <dgm:t>
        <a:bodyPr/>
        <a:lstStyle/>
        <a:p>
          <a:pPr rtl="0"/>
          <a:r>
            <a:rPr lang="en-GB" sz="1200">
              <a:latin typeface="Nunito Sans SemiBold"/>
            </a:rPr>
            <a:t> </a:t>
          </a:r>
          <a:r>
            <a:rPr lang="en-GB" sz="1200"/>
            <a:t>Ontology review and extension if needed</a:t>
          </a:r>
          <a:endParaRPr lang="en-US"/>
        </a:p>
      </dgm:t>
    </dgm:pt>
    <dgm:pt modelId="{203EBFD6-F392-4E95-9895-4C3CEBC62056}" type="parTrans" cxnId="{D092F32A-FF24-4FCC-945A-A4BB90450CE6}">
      <dgm:prSet/>
      <dgm:spPr/>
    </dgm:pt>
    <dgm:pt modelId="{1FA10B1D-FAE3-48E0-B0F6-35306717E8D8}" type="sibTrans" cxnId="{D092F32A-FF24-4FCC-945A-A4BB90450CE6}">
      <dgm:prSet/>
      <dgm:spPr/>
    </dgm:pt>
    <dgm:pt modelId="{D6AA6D87-656F-A142-BFD4-08713ABBE731}" type="pres">
      <dgm:prSet presAssocID="{664F313C-D939-4C49-8817-6F8C1FB3C77C}" presName="linearFlow" presStyleCnt="0">
        <dgm:presLayoutVars>
          <dgm:dir/>
          <dgm:animLvl val="lvl"/>
          <dgm:resizeHandles val="exact"/>
        </dgm:presLayoutVars>
      </dgm:prSet>
      <dgm:spPr/>
    </dgm:pt>
    <dgm:pt modelId="{29999007-5E9D-BA4A-9DA0-79DD968BDE01}" type="pres">
      <dgm:prSet presAssocID="{8562BC96-2F28-724F-B445-5FA06EE256AF}" presName="composite" presStyleCnt="0"/>
      <dgm:spPr/>
    </dgm:pt>
    <dgm:pt modelId="{BE6CD147-B666-7F4A-AE70-DFC44F83D85F}" type="pres">
      <dgm:prSet presAssocID="{8562BC96-2F28-724F-B445-5FA06EE256AF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43D21BE-6323-C24A-8300-BE2C9E29F298}" type="pres">
      <dgm:prSet presAssocID="{8562BC96-2F28-724F-B445-5FA06EE256AF}" presName="parSh" presStyleLbl="node1" presStyleIdx="0" presStyleCnt="4"/>
      <dgm:spPr/>
    </dgm:pt>
    <dgm:pt modelId="{184B514A-4CE5-204F-A271-AD40FF4B8809}" type="pres">
      <dgm:prSet presAssocID="{8562BC96-2F28-724F-B445-5FA06EE256AF}" presName="desTx" presStyleLbl="fgAcc1" presStyleIdx="0" presStyleCnt="4">
        <dgm:presLayoutVars>
          <dgm:bulletEnabled val="1"/>
        </dgm:presLayoutVars>
      </dgm:prSet>
      <dgm:spPr/>
    </dgm:pt>
    <dgm:pt modelId="{E38DE11D-6F60-F34A-B5D2-0B694E76113B}" type="pres">
      <dgm:prSet presAssocID="{F0212FB4-5CFB-7844-9CA1-F471E02A8539}" presName="sibTrans" presStyleLbl="sibTrans2D1" presStyleIdx="0" presStyleCnt="3"/>
      <dgm:spPr/>
    </dgm:pt>
    <dgm:pt modelId="{985A6F0C-55B1-4544-91CE-667A0D86C832}" type="pres">
      <dgm:prSet presAssocID="{F0212FB4-5CFB-7844-9CA1-F471E02A8539}" presName="connTx" presStyleLbl="sibTrans2D1" presStyleIdx="0" presStyleCnt="3"/>
      <dgm:spPr/>
    </dgm:pt>
    <dgm:pt modelId="{271DB768-9EA0-1C4F-BC42-2EF9FF5BD876}" type="pres">
      <dgm:prSet presAssocID="{466267B6-245B-4644-A0F0-3CBF0D1612A9}" presName="composite" presStyleCnt="0"/>
      <dgm:spPr/>
    </dgm:pt>
    <dgm:pt modelId="{5ED72B7C-D393-0641-8455-5884AD583473}" type="pres">
      <dgm:prSet presAssocID="{466267B6-245B-4644-A0F0-3CBF0D1612A9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A8F96B7-720E-8B43-91BD-7CFAAE493B19}" type="pres">
      <dgm:prSet presAssocID="{466267B6-245B-4644-A0F0-3CBF0D1612A9}" presName="parSh" presStyleLbl="node1" presStyleIdx="1" presStyleCnt="4"/>
      <dgm:spPr/>
    </dgm:pt>
    <dgm:pt modelId="{CF712115-3960-1747-82A0-A2559B087BE0}" type="pres">
      <dgm:prSet presAssocID="{466267B6-245B-4644-A0F0-3CBF0D1612A9}" presName="desTx" presStyleLbl="fgAcc1" presStyleIdx="1" presStyleCnt="4">
        <dgm:presLayoutVars>
          <dgm:bulletEnabled val="1"/>
        </dgm:presLayoutVars>
      </dgm:prSet>
      <dgm:spPr/>
    </dgm:pt>
    <dgm:pt modelId="{775FF328-DAB7-4D41-AF75-D2D862528813}" type="pres">
      <dgm:prSet presAssocID="{798957A4-1A30-3E4C-9E29-8FB1CA67F6F6}" presName="sibTrans" presStyleLbl="sibTrans2D1" presStyleIdx="1" presStyleCnt="3"/>
      <dgm:spPr/>
    </dgm:pt>
    <dgm:pt modelId="{AE9B5D75-6816-0C4C-967A-387ED7AED9C1}" type="pres">
      <dgm:prSet presAssocID="{798957A4-1A30-3E4C-9E29-8FB1CA67F6F6}" presName="connTx" presStyleLbl="sibTrans2D1" presStyleIdx="1" presStyleCnt="3"/>
      <dgm:spPr/>
    </dgm:pt>
    <dgm:pt modelId="{7A574118-1B32-D84C-9F8E-2C7E1340BE8E}" type="pres">
      <dgm:prSet presAssocID="{E2E35B3F-3F2E-1F40-8009-A8CE383D0A22}" presName="composite" presStyleCnt="0"/>
      <dgm:spPr/>
    </dgm:pt>
    <dgm:pt modelId="{96DCDC9D-5D46-064F-BE2B-18B829E6CA11}" type="pres">
      <dgm:prSet presAssocID="{E2E35B3F-3F2E-1F40-8009-A8CE383D0A22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7AFAC18-B5B0-1B41-BE4F-35CBF2C7145A}" type="pres">
      <dgm:prSet presAssocID="{E2E35B3F-3F2E-1F40-8009-A8CE383D0A22}" presName="parSh" presStyleLbl="node1" presStyleIdx="2" presStyleCnt="4"/>
      <dgm:spPr/>
    </dgm:pt>
    <dgm:pt modelId="{725C7F70-BCA1-114B-9E10-8DACC3302493}" type="pres">
      <dgm:prSet presAssocID="{E2E35B3F-3F2E-1F40-8009-A8CE383D0A22}" presName="desTx" presStyleLbl="fgAcc1" presStyleIdx="2" presStyleCnt="4">
        <dgm:presLayoutVars>
          <dgm:bulletEnabled val="1"/>
        </dgm:presLayoutVars>
      </dgm:prSet>
      <dgm:spPr/>
    </dgm:pt>
    <dgm:pt modelId="{FEF36C4D-3347-7440-813E-85E682C4ACA5}" type="pres">
      <dgm:prSet presAssocID="{E035A597-5254-F34E-918B-E86A8882CFD3}" presName="sibTrans" presStyleLbl="sibTrans2D1" presStyleIdx="2" presStyleCnt="3"/>
      <dgm:spPr/>
    </dgm:pt>
    <dgm:pt modelId="{B552A020-9D15-4B4E-8C1B-406B5FD14B31}" type="pres">
      <dgm:prSet presAssocID="{E035A597-5254-F34E-918B-E86A8882CFD3}" presName="connTx" presStyleLbl="sibTrans2D1" presStyleIdx="2" presStyleCnt="3"/>
      <dgm:spPr/>
    </dgm:pt>
    <dgm:pt modelId="{EDF126CD-D322-2E43-99AE-ECBED928B8EA}" type="pres">
      <dgm:prSet presAssocID="{AF419BE7-67AC-6E48-85CB-DF281B1B3E49}" presName="composite" presStyleCnt="0"/>
      <dgm:spPr/>
    </dgm:pt>
    <dgm:pt modelId="{6BBF1B50-8744-2E4C-9234-4433BE01F23D}" type="pres">
      <dgm:prSet presAssocID="{AF419BE7-67AC-6E48-85CB-DF281B1B3E49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DBF333-C549-564A-BC60-2911C2E84C1B}" type="pres">
      <dgm:prSet presAssocID="{AF419BE7-67AC-6E48-85CB-DF281B1B3E49}" presName="parSh" presStyleLbl="node1" presStyleIdx="3" presStyleCnt="4"/>
      <dgm:spPr/>
    </dgm:pt>
    <dgm:pt modelId="{293C0E00-07C4-E843-A643-459339A9660B}" type="pres">
      <dgm:prSet presAssocID="{AF419BE7-67AC-6E48-85CB-DF281B1B3E49}" presName="desTx" presStyleLbl="fgAcc1" presStyleIdx="3" presStyleCnt="4">
        <dgm:presLayoutVars>
          <dgm:bulletEnabled val="1"/>
        </dgm:presLayoutVars>
      </dgm:prSet>
      <dgm:spPr/>
    </dgm:pt>
  </dgm:ptLst>
  <dgm:cxnLst>
    <dgm:cxn modelId="{2150B800-0201-5B46-985E-0A99DC7D0AFB}" srcId="{AF419BE7-67AC-6E48-85CB-DF281B1B3E49}" destId="{92D332EC-D60A-B84D-998C-251894D4D3FE}" srcOrd="0" destOrd="0" parTransId="{109A1856-D9BE-854F-A6BB-81A0D6F38898}" sibTransId="{CD8045DB-E792-3943-88FE-635D07673BF2}"/>
    <dgm:cxn modelId="{660F3301-7712-46AF-B4E9-5584F6493F66}" type="presOf" srcId="{671A5C0E-3A36-9642-B5CA-EF1951A4684E}" destId="{CF712115-3960-1747-82A0-A2559B087BE0}" srcOrd="0" destOrd="0" presId="urn:microsoft.com/office/officeart/2005/8/layout/process3"/>
    <dgm:cxn modelId="{961E860B-C885-4EDA-B474-CEB717E184FB}" type="presOf" srcId="{F0212FB4-5CFB-7844-9CA1-F471E02A8539}" destId="{985A6F0C-55B1-4544-91CE-667A0D86C832}" srcOrd="1" destOrd="0" presId="urn:microsoft.com/office/officeart/2005/8/layout/process3"/>
    <dgm:cxn modelId="{66C68C0C-B598-48A1-B9E6-2BCB3C67BA82}" type="presOf" srcId="{8562BC96-2F28-724F-B445-5FA06EE256AF}" destId="{643D21BE-6323-C24A-8300-BE2C9E29F298}" srcOrd="1" destOrd="0" presId="urn:microsoft.com/office/officeart/2005/8/layout/process3"/>
    <dgm:cxn modelId="{D092F32A-FF24-4FCC-945A-A4BB90450CE6}" srcId="{466267B6-245B-4644-A0F0-3CBF0D1612A9}" destId="{FEFD3091-2BF9-4379-B37F-E2D46FF98A43}" srcOrd="1" destOrd="0" parTransId="{203EBFD6-F392-4E95-9895-4C3CEBC62056}" sibTransId="{1FA10B1D-FAE3-48E0-B0F6-35306717E8D8}"/>
    <dgm:cxn modelId="{EBCBA830-3FA9-4FB2-8E6D-CA055F4874F4}" type="presOf" srcId="{466267B6-245B-4644-A0F0-3CBF0D1612A9}" destId="{5ED72B7C-D393-0641-8455-5884AD583473}" srcOrd="0" destOrd="0" presId="urn:microsoft.com/office/officeart/2005/8/layout/process3"/>
    <dgm:cxn modelId="{01885C34-593E-467C-9DA6-02412D48537B}" type="presOf" srcId="{798957A4-1A30-3E4C-9E29-8FB1CA67F6F6}" destId="{AE9B5D75-6816-0C4C-967A-387ED7AED9C1}" srcOrd="1" destOrd="0" presId="urn:microsoft.com/office/officeart/2005/8/layout/process3"/>
    <dgm:cxn modelId="{EAA0695D-B91A-7547-B023-C3C7C978A1BF}" srcId="{8562BC96-2F28-724F-B445-5FA06EE256AF}" destId="{34024423-BE9B-2C4C-A367-5791B1BA048C}" srcOrd="0" destOrd="0" parTransId="{FE2AF724-F344-9D46-BD11-FB054D639B6A}" sibTransId="{ED796BD1-0B91-8648-944F-83712FEB55B6}"/>
    <dgm:cxn modelId="{AEA40C5F-C24C-4688-9774-2A087E1E8954}" type="presOf" srcId="{E2E35B3F-3F2E-1F40-8009-A8CE383D0A22}" destId="{37AFAC18-B5B0-1B41-BE4F-35CBF2C7145A}" srcOrd="1" destOrd="0" presId="urn:microsoft.com/office/officeart/2005/8/layout/process3"/>
    <dgm:cxn modelId="{5097AA41-30A1-4CAF-936D-473ED43127EC}" type="presOf" srcId="{FEFD3091-2BF9-4379-B37F-E2D46FF98A43}" destId="{CF712115-3960-1747-82A0-A2559B087BE0}" srcOrd="0" destOrd="1" presId="urn:microsoft.com/office/officeart/2005/8/layout/process3"/>
    <dgm:cxn modelId="{B4F63745-863B-8F46-82D5-BF0541368DBE}" srcId="{664F313C-D939-4C49-8817-6F8C1FB3C77C}" destId="{8562BC96-2F28-724F-B445-5FA06EE256AF}" srcOrd="0" destOrd="0" parTransId="{A6ECF980-DCFD-7E46-9B60-0ED54DFEF194}" sibTransId="{F0212FB4-5CFB-7844-9CA1-F471E02A8539}"/>
    <dgm:cxn modelId="{ED870066-E18C-4289-A3E5-C6AF1BE1CA98}" type="presOf" srcId="{E035A597-5254-F34E-918B-E86A8882CFD3}" destId="{B552A020-9D15-4B4E-8C1B-406B5FD14B31}" srcOrd="1" destOrd="0" presId="urn:microsoft.com/office/officeart/2005/8/layout/process3"/>
    <dgm:cxn modelId="{F2505766-5FFE-4BD8-B4B2-F150984370D1}" type="presOf" srcId="{92D332EC-D60A-B84D-998C-251894D4D3FE}" destId="{293C0E00-07C4-E843-A643-459339A9660B}" srcOrd="0" destOrd="0" presId="urn:microsoft.com/office/officeart/2005/8/layout/process3"/>
    <dgm:cxn modelId="{E17A7868-2854-8B43-BE82-FA72034F09F0}" srcId="{664F313C-D939-4C49-8817-6F8C1FB3C77C}" destId="{AF419BE7-67AC-6E48-85CB-DF281B1B3E49}" srcOrd="3" destOrd="0" parTransId="{9307AF64-6E43-4643-BC04-7CBDFDB1C940}" sibTransId="{B6008914-280A-F846-ABE6-39230835820C}"/>
    <dgm:cxn modelId="{447B794A-1D7E-4085-BE25-AD7499B22047}" type="presOf" srcId="{8562BC96-2F28-724F-B445-5FA06EE256AF}" destId="{BE6CD147-B666-7F4A-AE70-DFC44F83D85F}" srcOrd="0" destOrd="0" presId="urn:microsoft.com/office/officeart/2005/8/layout/process3"/>
    <dgm:cxn modelId="{C521D34F-E73F-3649-B426-4B1B57C6A2A3}" type="presOf" srcId="{664F313C-D939-4C49-8817-6F8C1FB3C77C}" destId="{D6AA6D87-656F-A142-BFD4-08713ABBE731}" srcOrd="0" destOrd="0" presId="urn:microsoft.com/office/officeart/2005/8/layout/process3"/>
    <dgm:cxn modelId="{50DC8C72-E03E-4791-B968-1F5B9090D896}" type="presOf" srcId="{34024423-BE9B-2C4C-A367-5791B1BA048C}" destId="{184B514A-4CE5-204F-A271-AD40FF4B8809}" srcOrd="0" destOrd="0" presId="urn:microsoft.com/office/officeart/2005/8/layout/process3"/>
    <dgm:cxn modelId="{A2F64258-A7CA-4BC5-956F-2C8FB47D5854}" type="presOf" srcId="{E035A597-5254-F34E-918B-E86A8882CFD3}" destId="{FEF36C4D-3347-7440-813E-85E682C4ACA5}" srcOrd="0" destOrd="0" presId="urn:microsoft.com/office/officeart/2005/8/layout/process3"/>
    <dgm:cxn modelId="{E969A358-BAB2-468E-9AD7-DF8CB9787B4D}" type="presOf" srcId="{466267B6-245B-4644-A0F0-3CBF0D1612A9}" destId="{6A8F96B7-720E-8B43-91BD-7CFAAE493B19}" srcOrd="1" destOrd="0" presId="urn:microsoft.com/office/officeart/2005/8/layout/process3"/>
    <dgm:cxn modelId="{846FE578-C06D-4DC1-955E-CBAE12134B64}" type="presOf" srcId="{76A8BD1F-09BE-3C4F-9A60-547578F3BE53}" destId="{293C0E00-07C4-E843-A643-459339A9660B}" srcOrd="0" destOrd="1" presId="urn:microsoft.com/office/officeart/2005/8/layout/process3"/>
    <dgm:cxn modelId="{FDB3F559-E27D-4AA1-BEC5-F931F9EB84D4}" type="presOf" srcId="{798957A4-1A30-3E4C-9E29-8FB1CA67F6F6}" destId="{775FF328-DAB7-4D41-AF75-D2D862528813}" srcOrd="0" destOrd="0" presId="urn:microsoft.com/office/officeart/2005/8/layout/process3"/>
    <dgm:cxn modelId="{21602A7B-DF82-407B-9A4B-58D711723B4E}" type="presOf" srcId="{04206E84-1696-6549-844A-91AB0A94557C}" destId="{725C7F70-BCA1-114B-9E10-8DACC3302493}" srcOrd="0" destOrd="0" presId="urn:microsoft.com/office/officeart/2005/8/layout/process3"/>
    <dgm:cxn modelId="{9F55A290-A3F2-AC46-BD9A-2273AF6F83EB}" srcId="{664F313C-D939-4C49-8817-6F8C1FB3C77C}" destId="{E2E35B3F-3F2E-1F40-8009-A8CE383D0A22}" srcOrd="2" destOrd="0" parTransId="{E6AC29B7-A12E-FC4F-8746-F50D0473CDAB}" sibTransId="{E035A597-5254-F34E-918B-E86A8882CFD3}"/>
    <dgm:cxn modelId="{4C6250A0-26CA-9549-A038-B82BB630D737}" srcId="{466267B6-245B-4644-A0F0-3CBF0D1612A9}" destId="{671A5C0E-3A36-9642-B5CA-EF1951A4684E}" srcOrd="0" destOrd="0" parTransId="{8A0CB192-DA1C-2E48-B14F-F1612809ECD8}" sibTransId="{90043008-CC09-4149-BB60-1927FEC78648}"/>
    <dgm:cxn modelId="{4C3A6BAF-FAAF-45FE-9161-FDC3EFECCCE7}" type="presOf" srcId="{AF419BE7-67AC-6E48-85CB-DF281B1B3E49}" destId="{6BBF1B50-8744-2E4C-9234-4433BE01F23D}" srcOrd="0" destOrd="0" presId="urn:microsoft.com/office/officeart/2005/8/layout/process3"/>
    <dgm:cxn modelId="{1EDD68B5-601E-4315-A89C-9237F7D587E4}" type="presOf" srcId="{43E4B399-97A3-2343-8CD6-9159BD5FAB00}" destId="{184B514A-4CE5-204F-A271-AD40FF4B8809}" srcOrd="0" destOrd="1" presId="urn:microsoft.com/office/officeart/2005/8/layout/process3"/>
    <dgm:cxn modelId="{016047BB-6D89-4BBA-8811-7733CF538CFD}" type="presOf" srcId="{F0212FB4-5CFB-7844-9CA1-F471E02A8539}" destId="{E38DE11D-6F60-F34A-B5D2-0B694E76113B}" srcOrd="0" destOrd="0" presId="urn:microsoft.com/office/officeart/2005/8/layout/process3"/>
    <dgm:cxn modelId="{EC52B4D1-0F58-4320-B8E6-77ADEE40B0C2}" type="presOf" srcId="{AF419BE7-67AC-6E48-85CB-DF281B1B3E49}" destId="{76DBF333-C549-564A-BC60-2911C2E84C1B}" srcOrd="1" destOrd="0" presId="urn:microsoft.com/office/officeart/2005/8/layout/process3"/>
    <dgm:cxn modelId="{C5A535D9-547D-4AA4-99AE-49A62BEE78C5}" type="presOf" srcId="{D4A26BF7-8F47-AB4D-9D0A-A09AC3E379E3}" destId="{725C7F70-BCA1-114B-9E10-8DACC3302493}" srcOrd="0" destOrd="1" presId="urn:microsoft.com/office/officeart/2005/8/layout/process3"/>
    <dgm:cxn modelId="{278500E4-8CA1-49BE-9DEF-87C8256110C0}" type="presOf" srcId="{E2E35B3F-3F2E-1F40-8009-A8CE383D0A22}" destId="{96DCDC9D-5D46-064F-BE2B-18B829E6CA11}" srcOrd="0" destOrd="0" presId="urn:microsoft.com/office/officeart/2005/8/layout/process3"/>
    <dgm:cxn modelId="{2A91AEEF-55FA-C74E-9308-80ECC6A4CF95}" srcId="{664F313C-D939-4C49-8817-6F8C1FB3C77C}" destId="{466267B6-245B-4644-A0F0-3CBF0D1612A9}" srcOrd="1" destOrd="0" parTransId="{9AB52E50-D12A-3446-AA3D-6E75818B757A}" sibTransId="{798957A4-1A30-3E4C-9E29-8FB1CA67F6F6}"/>
    <dgm:cxn modelId="{F736DAF3-0FAE-1B48-903F-7DF45F93B705}" srcId="{E2E35B3F-3F2E-1F40-8009-A8CE383D0A22}" destId="{04206E84-1696-6549-844A-91AB0A94557C}" srcOrd="0" destOrd="0" parTransId="{95D69C71-AE42-434C-8FB9-4CA1D74FCCDE}" sibTransId="{37019415-AA4B-6B40-9035-091C22CFC2E3}"/>
    <dgm:cxn modelId="{4B8DC8F4-6854-924E-B845-8383535C4AEB}" srcId="{AF419BE7-67AC-6E48-85CB-DF281B1B3E49}" destId="{76A8BD1F-09BE-3C4F-9A60-547578F3BE53}" srcOrd="1" destOrd="0" parTransId="{2F8038DD-FC95-3249-8D9C-53B294A5D8F0}" sibTransId="{FB3CBD9C-759A-F44F-9766-48293ABEB73E}"/>
    <dgm:cxn modelId="{BB83C1F7-59C6-0E42-A5D8-70DF95E5BF6A}" srcId="{E2E35B3F-3F2E-1F40-8009-A8CE383D0A22}" destId="{D4A26BF7-8F47-AB4D-9D0A-A09AC3E379E3}" srcOrd="1" destOrd="0" parTransId="{426FBBCB-A6D6-F043-8131-BDBD5F45BE30}" sibTransId="{F85960D5-9F6B-E44C-8DA2-1AF1580A6F7E}"/>
    <dgm:cxn modelId="{CF1EDAFE-3E67-3D45-97CD-801D98D78338}" srcId="{8562BC96-2F28-724F-B445-5FA06EE256AF}" destId="{43E4B399-97A3-2343-8CD6-9159BD5FAB00}" srcOrd="1" destOrd="0" parTransId="{F0833A65-4A5D-4543-BF3E-2A4400134AB5}" sibTransId="{975E3428-B2A2-024E-868F-7ED7FDE072C9}"/>
    <dgm:cxn modelId="{9A57F1E5-43B2-4487-9DCA-7D5622280693}" type="presParOf" srcId="{D6AA6D87-656F-A142-BFD4-08713ABBE731}" destId="{29999007-5E9D-BA4A-9DA0-79DD968BDE01}" srcOrd="0" destOrd="0" presId="urn:microsoft.com/office/officeart/2005/8/layout/process3"/>
    <dgm:cxn modelId="{D3FC33B0-12A1-4C86-9104-D950F54F20EF}" type="presParOf" srcId="{29999007-5E9D-BA4A-9DA0-79DD968BDE01}" destId="{BE6CD147-B666-7F4A-AE70-DFC44F83D85F}" srcOrd="0" destOrd="0" presId="urn:microsoft.com/office/officeart/2005/8/layout/process3"/>
    <dgm:cxn modelId="{93E24647-F16E-4959-A634-590A5FAAA043}" type="presParOf" srcId="{29999007-5E9D-BA4A-9DA0-79DD968BDE01}" destId="{643D21BE-6323-C24A-8300-BE2C9E29F298}" srcOrd="1" destOrd="0" presId="urn:microsoft.com/office/officeart/2005/8/layout/process3"/>
    <dgm:cxn modelId="{B0A61387-7711-4A4C-A35B-8DFAA648F980}" type="presParOf" srcId="{29999007-5E9D-BA4A-9DA0-79DD968BDE01}" destId="{184B514A-4CE5-204F-A271-AD40FF4B8809}" srcOrd="2" destOrd="0" presId="urn:microsoft.com/office/officeart/2005/8/layout/process3"/>
    <dgm:cxn modelId="{840E054D-D999-4754-879D-5B689F8EE59E}" type="presParOf" srcId="{D6AA6D87-656F-A142-BFD4-08713ABBE731}" destId="{E38DE11D-6F60-F34A-B5D2-0B694E76113B}" srcOrd="1" destOrd="0" presId="urn:microsoft.com/office/officeart/2005/8/layout/process3"/>
    <dgm:cxn modelId="{4DE1F6F2-829E-4324-AC34-E8CE6C6268F5}" type="presParOf" srcId="{E38DE11D-6F60-F34A-B5D2-0B694E76113B}" destId="{985A6F0C-55B1-4544-91CE-667A0D86C832}" srcOrd="0" destOrd="0" presId="urn:microsoft.com/office/officeart/2005/8/layout/process3"/>
    <dgm:cxn modelId="{10BBBD68-10CF-46F7-93D9-36ACACAC464C}" type="presParOf" srcId="{D6AA6D87-656F-A142-BFD4-08713ABBE731}" destId="{271DB768-9EA0-1C4F-BC42-2EF9FF5BD876}" srcOrd="2" destOrd="0" presId="urn:microsoft.com/office/officeart/2005/8/layout/process3"/>
    <dgm:cxn modelId="{C1BEAEBC-6B5B-4041-8E0A-93484E8F63C2}" type="presParOf" srcId="{271DB768-9EA0-1C4F-BC42-2EF9FF5BD876}" destId="{5ED72B7C-D393-0641-8455-5884AD583473}" srcOrd="0" destOrd="0" presId="urn:microsoft.com/office/officeart/2005/8/layout/process3"/>
    <dgm:cxn modelId="{AB401782-DCA8-4885-B19C-0D2E6135E97F}" type="presParOf" srcId="{271DB768-9EA0-1C4F-BC42-2EF9FF5BD876}" destId="{6A8F96B7-720E-8B43-91BD-7CFAAE493B19}" srcOrd="1" destOrd="0" presId="urn:microsoft.com/office/officeart/2005/8/layout/process3"/>
    <dgm:cxn modelId="{6741CA72-B435-4F9A-A0E1-76E96DF5B3B3}" type="presParOf" srcId="{271DB768-9EA0-1C4F-BC42-2EF9FF5BD876}" destId="{CF712115-3960-1747-82A0-A2559B087BE0}" srcOrd="2" destOrd="0" presId="urn:microsoft.com/office/officeart/2005/8/layout/process3"/>
    <dgm:cxn modelId="{39B9D2AD-C6F0-4E84-9E08-969F8423E2D1}" type="presParOf" srcId="{D6AA6D87-656F-A142-BFD4-08713ABBE731}" destId="{775FF328-DAB7-4D41-AF75-D2D862528813}" srcOrd="3" destOrd="0" presId="urn:microsoft.com/office/officeart/2005/8/layout/process3"/>
    <dgm:cxn modelId="{598C5BDD-79EF-4241-BE8C-6B03D373907B}" type="presParOf" srcId="{775FF328-DAB7-4D41-AF75-D2D862528813}" destId="{AE9B5D75-6816-0C4C-967A-387ED7AED9C1}" srcOrd="0" destOrd="0" presId="urn:microsoft.com/office/officeart/2005/8/layout/process3"/>
    <dgm:cxn modelId="{F007AD48-FF49-4A8B-9DC8-AC02C7B2004D}" type="presParOf" srcId="{D6AA6D87-656F-A142-BFD4-08713ABBE731}" destId="{7A574118-1B32-D84C-9F8E-2C7E1340BE8E}" srcOrd="4" destOrd="0" presId="urn:microsoft.com/office/officeart/2005/8/layout/process3"/>
    <dgm:cxn modelId="{D8D15158-FF41-412C-B7D0-66F45DDDAA85}" type="presParOf" srcId="{7A574118-1B32-D84C-9F8E-2C7E1340BE8E}" destId="{96DCDC9D-5D46-064F-BE2B-18B829E6CA11}" srcOrd="0" destOrd="0" presId="urn:microsoft.com/office/officeart/2005/8/layout/process3"/>
    <dgm:cxn modelId="{95EB11A3-272E-4FA1-BEBE-5A0AE710FEEB}" type="presParOf" srcId="{7A574118-1B32-D84C-9F8E-2C7E1340BE8E}" destId="{37AFAC18-B5B0-1B41-BE4F-35CBF2C7145A}" srcOrd="1" destOrd="0" presId="urn:microsoft.com/office/officeart/2005/8/layout/process3"/>
    <dgm:cxn modelId="{64489CF0-A658-4A7C-8BB2-29FAEFDC3AF2}" type="presParOf" srcId="{7A574118-1B32-D84C-9F8E-2C7E1340BE8E}" destId="{725C7F70-BCA1-114B-9E10-8DACC3302493}" srcOrd="2" destOrd="0" presId="urn:microsoft.com/office/officeart/2005/8/layout/process3"/>
    <dgm:cxn modelId="{14DDB212-1410-4C8D-A9D7-BE23FBB8B800}" type="presParOf" srcId="{D6AA6D87-656F-A142-BFD4-08713ABBE731}" destId="{FEF36C4D-3347-7440-813E-85E682C4ACA5}" srcOrd="5" destOrd="0" presId="urn:microsoft.com/office/officeart/2005/8/layout/process3"/>
    <dgm:cxn modelId="{11DF2802-4A11-4E08-8C31-996E30CB9FCB}" type="presParOf" srcId="{FEF36C4D-3347-7440-813E-85E682C4ACA5}" destId="{B552A020-9D15-4B4E-8C1B-406B5FD14B31}" srcOrd="0" destOrd="0" presId="urn:microsoft.com/office/officeart/2005/8/layout/process3"/>
    <dgm:cxn modelId="{BC53519A-8980-4F65-BAA2-91025242363A}" type="presParOf" srcId="{D6AA6D87-656F-A142-BFD4-08713ABBE731}" destId="{EDF126CD-D322-2E43-99AE-ECBED928B8EA}" srcOrd="6" destOrd="0" presId="urn:microsoft.com/office/officeart/2005/8/layout/process3"/>
    <dgm:cxn modelId="{445090BD-B071-40E1-BDE8-59AF60F92337}" type="presParOf" srcId="{EDF126CD-D322-2E43-99AE-ECBED928B8EA}" destId="{6BBF1B50-8744-2E4C-9234-4433BE01F23D}" srcOrd="0" destOrd="0" presId="urn:microsoft.com/office/officeart/2005/8/layout/process3"/>
    <dgm:cxn modelId="{8D5C8B7B-9BFF-45B4-BBA4-F3D1AB4C4D9C}" type="presParOf" srcId="{EDF126CD-D322-2E43-99AE-ECBED928B8EA}" destId="{76DBF333-C549-564A-BC60-2911C2E84C1B}" srcOrd="1" destOrd="0" presId="urn:microsoft.com/office/officeart/2005/8/layout/process3"/>
    <dgm:cxn modelId="{31BB446C-6822-4F81-BDB4-E19D2B696E84}" type="presParOf" srcId="{EDF126CD-D322-2E43-99AE-ECBED928B8EA}" destId="{293C0E00-07C4-E843-A643-459339A9660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D21BE-6323-C24A-8300-BE2C9E29F298}">
      <dsp:nvSpPr>
        <dsp:cNvPr id="0" name=""/>
        <dsp:cNvSpPr/>
      </dsp:nvSpPr>
      <dsp:spPr>
        <a:xfrm>
          <a:off x="1123" y="5903"/>
          <a:ext cx="1411333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Data Analysis</a:t>
          </a:r>
        </a:p>
      </dsp:txBody>
      <dsp:txXfrm>
        <a:off x="1123" y="5903"/>
        <a:ext cx="1411333" cy="564533"/>
      </dsp:txXfrm>
    </dsp:sp>
    <dsp:sp modelId="{184B514A-4CE5-204F-A271-AD40FF4B8809}">
      <dsp:nvSpPr>
        <dsp:cNvPr id="0" name=""/>
        <dsp:cNvSpPr/>
      </dsp:nvSpPr>
      <dsp:spPr>
        <a:xfrm>
          <a:off x="290191" y="570437"/>
          <a:ext cx="1411333" cy="180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Semi-automated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KPIs (server and data </a:t>
          </a:r>
          <a:r>
            <a:rPr lang="en-GB" sz="1200" kern="1200" err="1"/>
            <a:t>center</a:t>
          </a:r>
          <a:r>
            <a:rPr lang="en-GB" sz="1200" kern="1200"/>
            <a:t> idle coefficient; </a:t>
          </a:r>
          <a:r>
            <a:rPr lang="en-GB" sz="1200" kern="1200" err="1"/>
            <a:t>evergy</a:t>
          </a:r>
          <a:r>
            <a:rPr lang="en-GB" sz="1200" kern="1200"/>
            <a:t> consumption) </a:t>
          </a:r>
        </a:p>
      </dsp:txBody>
      <dsp:txXfrm>
        <a:off x="331528" y="611774"/>
        <a:ext cx="1328659" cy="1717326"/>
      </dsp:txXfrm>
    </dsp:sp>
    <dsp:sp modelId="{E38DE11D-6F60-F34A-B5D2-0B694E76113B}">
      <dsp:nvSpPr>
        <dsp:cNvPr id="0" name=""/>
        <dsp:cNvSpPr/>
      </dsp:nvSpPr>
      <dsp:spPr>
        <a:xfrm>
          <a:off x="1626409" y="112479"/>
          <a:ext cx="453580" cy="351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626409" y="182755"/>
        <a:ext cx="348166" cy="210829"/>
      </dsp:txXfrm>
    </dsp:sp>
    <dsp:sp modelId="{6A8F96B7-720E-8B43-91BD-7CFAAE493B19}">
      <dsp:nvSpPr>
        <dsp:cNvPr id="0" name=""/>
        <dsp:cNvSpPr/>
      </dsp:nvSpPr>
      <dsp:spPr>
        <a:xfrm>
          <a:off x="2268268" y="5903"/>
          <a:ext cx="1411333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Ontology Alignment</a:t>
          </a:r>
        </a:p>
      </dsp:txBody>
      <dsp:txXfrm>
        <a:off x="2268268" y="5903"/>
        <a:ext cx="1411333" cy="564533"/>
      </dsp:txXfrm>
    </dsp:sp>
    <dsp:sp modelId="{CF712115-3960-1747-82A0-A2559B087BE0}">
      <dsp:nvSpPr>
        <dsp:cNvPr id="0" name=""/>
        <dsp:cNvSpPr/>
      </dsp:nvSpPr>
      <dsp:spPr>
        <a:xfrm>
          <a:off x="2557336" y="570437"/>
          <a:ext cx="1411333" cy="180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Nunito Sans SemiBold"/>
            </a:rPr>
            <a:t> </a:t>
          </a:r>
          <a:r>
            <a:rPr lang="en-GB" sz="1200" kern="1200"/>
            <a:t>Mapping data to </a:t>
          </a:r>
          <a:r>
            <a:rPr lang="en-GB" sz="1200" kern="1200" err="1"/>
            <a:t>RePlanIT</a:t>
          </a:r>
          <a:r>
            <a:rPr lang="en-GB" sz="1200" kern="1200"/>
            <a:t> ontology</a:t>
          </a:r>
          <a:r>
            <a:rPr lang="en-GB" sz="1200" kern="1200">
              <a:latin typeface="Nunito Sans SemiBold"/>
            </a:rPr>
            <a:t> 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Nunito Sans SemiBold"/>
            </a:rPr>
            <a:t> </a:t>
          </a:r>
          <a:r>
            <a:rPr lang="en-GB" sz="1200" kern="1200"/>
            <a:t>Ontology review and extension if needed</a:t>
          </a:r>
          <a:endParaRPr lang="en-US" kern="1200"/>
        </a:p>
      </dsp:txBody>
      <dsp:txXfrm>
        <a:off x="2598673" y="611774"/>
        <a:ext cx="1328659" cy="1717326"/>
      </dsp:txXfrm>
    </dsp:sp>
    <dsp:sp modelId="{775FF328-DAB7-4D41-AF75-D2D862528813}">
      <dsp:nvSpPr>
        <dsp:cNvPr id="0" name=""/>
        <dsp:cNvSpPr/>
      </dsp:nvSpPr>
      <dsp:spPr>
        <a:xfrm>
          <a:off x="3893554" y="112479"/>
          <a:ext cx="453580" cy="351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893554" y="182755"/>
        <a:ext cx="348166" cy="210829"/>
      </dsp:txXfrm>
    </dsp:sp>
    <dsp:sp modelId="{37AFAC18-B5B0-1B41-BE4F-35CBF2C7145A}">
      <dsp:nvSpPr>
        <dsp:cNvPr id="0" name=""/>
        <dsp:cNvSpPr/>
      </dsp:nvSpPr>
      <dsp:spPr>
        <a:xfrm>
          <a:off x="4535413" y="5903"/>
          <a:ext cx="1411333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bg1"/>
              </a:solidFill>
            </a:rPr>
            <a:t>DPP Knowledge Graph Generation </a:t>
          </a:r>
        </a:p>
      </dsp:txBody>
      <dsp:txXfrm>
        <a:off x="4535413" y="5903"/>
        <a:ext cx="1411333" cy="564533"/>
      </dsp:txXfrm>
    </dsp:sp>
    <dsp:sp modelId="{725C7F70-BCA1-114B-9E10-8DACC3302493}">
      <dsp:nvSpPr>
        <dsp:cNvPr id="0" name=""/>
        <dsp:cNvSpPr/>
      </dsp:nvSpPr>
      <dsp:spPr>
        <a:xfrm>
          <a:off x="4824481" y="570437"/>
          <a:ext cx="1411333" cy="180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latin typeface="Nunito Sans SemiBold"/>
            </a:rPr>
            <a:t> </a:t>
          </a:r>
          <a:r>
            <a:rPr lang="en-GB" sz="1200" kern="1200"/>
            <a:t>Transforming tabular data into linked data via semi-automated annotation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>
              <a:solidFill>
                <a:schemeClr val="accent1"/>
              </a:solidFill>
              <a:latin typeface="Nunito Sans SemiBold"/>
            </a:rPr>
            <a:t> </a:t>
          </a:r>
          <a:r>
            <a:rPr lang="en-GB" sz="1200" kern="1200">
              <a:solidFill>
                <a:schemeClr val="tx1"/>
              </a:solidFill>
              <a:latin typeface="Nunito Sans SemiBold"/>
            </a:rPr>
            <a:t>FAIR DPPs</a:t>
          </a:r>
        </a:p>
      </dsp:txBody>
      <dsp:txXfrm>
        <a:off x="4865818" y="611774"/>
        <a:ext cx="1328659" cy="1717326"/>
      </dsp:txXfrm>
    </dsp:sp>
    <dsp:sp modelId="{FEF36C4D-3347-7440-813E-85E682C4ACA5}">
      <dsp:nvSpPr>
        <dsp:cNvPr id="0" name=""/>
        <dsp:cNvSpPr/>
      </dsp:nvSpPr>
      <dsp:spPr>
        <a:xfrm>
          <a:off x="6160699" y="112479"/>
          <a:ext cx="453580" cy="351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6160699" y="182755"/>
        <a:ext cx="348166" cy="210829"/>
      </dsp:txXfrm>
    </dsp:sp>
    <dsp:sp modelId="{76DBF333-C549-564A-BC60-2911C2E84C1B}">
      <dsp:nvSpPr>
        <dsp:cNvPr id="0" name=""/>
        <dsp:cNvSpPr/>
      </dsp:nvSpPr>
      <dsp:spPr>
        <a:xfrm>
          <a:off x="6802558" y="5903"/>
          <a:ext cx="1411333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bg1"/>
              </a:solidFill>
              <a:latin typeface="Nunito Sans SemiBold"/>
            </a:rPr>
            <a:t> </a:t>
          </a:r>
          <a:r>
            <a:rPr lang="en-GB" sz="1200" kern="1200">
              <a:solidFill>
                <a:schemeClr val="bg1"/>
              </a:solidFill>
            </a:rPr>
            <a:t>ML investigation</a:t>
          </a:r>
          <a:r>
            <a:rPr lang="en-GB" sz="1200" kern="1200">
              <a:solidFill>
                <a:schemeClr val="bg1"/>
              </a:solidFill>
              <a:latin typeface="Nunito Sans SemiBold"/>
            </a:rPr>
            <a:t> </a:t>
          </a:r>
          <a:endParaRPr lang="en-GB" sz="1200" kern="1200">
            <a:solidFill>
              <a:schemeClr val="bg1"/>
            </a:solidFill>
          </a:endParaRPr>
        </a:p>
      </dsp:txBody>
      <dsp:txXfrm>
        <a:off x="6802558" y="5903"/>
        <a:ext cx="1411333" cy="564533"/>
      </dsp:txXfrm>
    </dsp:sp>
    <dsp:sp modelId="{293C0E00-07C4-E843-A643-459339A9660B}">
      <dsp:nvSpPr>
        <dsp:cNvPr id="0" name=""/>
        <dsp:cNvSpPr/>
      </dsp:nvSpPr>
      <dsp:spPr>
        <a:xfrm>
          <a:off x="7091626" y="570437"/>
          <a:ext cx="1411333" cy="180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Supervised (linear regression)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Unsupervised (principal component analysis (PCA))</a:t>
          </a:r>
        </a:p>
      </dsp:txBody>
      <dsp:txXfrm>
        <a:off x="7132963" y="611774"/>
        <a:ext cx="1328659" cy="1717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7373B-7AAF-4A40-A722-ADE20890CCDB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0BDF-9EE5-4B1F-BDE3-7817A375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6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1FB54-3393-45E4-9718-A95FF346F82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8C8DE-CF7B-4E3F-9B8B-8C0B0F130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1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7AFB2-63FE-4D27-8529-EF9C55DBAE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50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e41b112f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28e41b112f6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25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73A74ABC-9EEA-EA09-AEC1-D763B7531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e41b112f6_0_106:notes">
            <a:extLst>
              <a:ext uri="{FF2B5EF4-FFF2-40B4-BE49-F238E27FC236}">
                <a16:creationId xmlns:a16="http://schemas.microsoft.com/office/drawing/2014/main" id="{927854F8-F62C-BFD4-F004-B2883E288F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28e41b112f6_0_106:notes">
            <a:extLst>
              <a:ext uri="{FF2B5EF4-FFF2-40B4-BE49-F238E27FC236}">
                <a16:creationId xmlns:a16="http://schemas.microsoft.com/office/drawing/2014/main" id="{F8D1E9BB-D673-B5B5-9F70-A1A8D4B4D3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520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46CAED9F-6969-A993-A2AF-B3C488CE4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e41b112f6_0_106:notes">
            <a:extLst>
              <a:ext uri="{FF2B5EF4-FFF2-40B4-BE49-F238E27FC236}">
                <a16:creationId xmlns:a16="http://schemas.microsoft.com/office/drawing/2014/main" id="{41DE350B-9170-FC67-D30B-DD096E5E88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28e41b112f6_0_106:notes">
            <a:extLst>
              <a:ext uri="{FF2B5EF4-FFF2-40B4-BE49-F238E27FC236}">
                <a16:creationId xmlns:a16="http://schemas.microsoft.com/office/drawing/2014/main" id="{7DF633B7-3773-6CE7-39C0-1C0A701367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48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f2a2f236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1f2a2f236ff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0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3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10" Type="http://schemas.openxmlformats.org/officeDocument/2006/relationships/image" Target="../media/image1.emf"/><Relationship Id="rId4" Type="http://schemas.openxmlformats.org/officeDocument/2006/relationships/tags" Target="../tags/tag45.xml"/><Relationship Id="rId9" Type="http://schemas.openxmlformats.org/officeDocument/2006/relationships/oleObject" Target="../embeddings/oleObject13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10" Type="http://schemas.openxmlformats.org/officeDocument/2006/relationships/image" Target="../media/image1.emf"/><Relationship Id="rId4" Type="http://schemas.openxmlformats.org/officeDocument/2006/relationships/tags" Target="../tags/tag52.xml"/><Relationship Id="rId9" Type="http://schemas.openxmlformats.org/officeDocument/2006/relationships/oleObject" Target="../embeddings/oleObject14.bin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5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9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9.xml"/><Relationship Id="rId7" Type="http://schemas.openxmlformats.org/officeDocument/2006/relationships/image" Target="../media/image4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5F6DC-F5E7-AA5A-668E-C20CA9DC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20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3004376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5" progId="TCLayout.ActiveDocument.1">
                  <p:embed/>
                </p:oleObj>
              </mc:Choice>
              <mc:Fallback>
                <p:oleObj name="think-cell Slide" r:id="rId3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15201AD-6B03-4369-B39B-121137971C8D}"/>
              </a:ext>
            </a:extLst>
          </p:cNvPr>
          <p:cNvSpPr/>
          <p:nvPr userDrawn="1"/>
        </p:nvSpPr>
        <p:spPr bwMode="auto">
          <a:xfrm>
            <a:off x="0" y="0"/>
            <a:ext cx="10159999" cy="5715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99A297AF-EC9C-4D47-9CB4-F330054B2A8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87099" y="5453069"/>
            <a:ext cx="144271" cy="1384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0" i="0" u="none" strike="noStrike" cap="none" spc="0">
                <a:ln>
                  <a:noFill/>
                </a:ln>
                <a:solidFill>
                  <a:srgbClr val="6D6868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marL="0" marR="0" indent="228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2pPr>
            <a:lvl3pPr marL="0" marR="0" indent="457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3pPr>
            <a:lvl4pPr marL="0" marR="0" indent="685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4pPr>
            <a:lvl5pPr marL="0" marR="0" indent="9144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5pPr>
            <a:lvl6pPr marL="0" marR="0" indent="11430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6pPr>
            <a:lvl7pPr marL="0" marR="0" indent="1371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7pPr>
            <a:lvl8pPr marL="0" marR="0" indent="1600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8pPr>
            <a:lvl9pPr marL="0" marR="0" indent="1828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9pPr>
          </a:lstStyle>
          <a:p>
            <a:pPr algn="r">
              <a:defRPr/>
            </a:pPr>
            <a:fld id="{86CB4B4D-7CA3-9044-876B-883B54F8677D}" type="slidenum">
              <a:rPr lang="en-IN" sz="675" smtClean="0">
                <a:solidFill>
                  <a:schemeClr val="bg1"/>
                </a:solidFill>
                <a:latin typeface="Muli Regular"/>
              </a:rPr>
              <a:pPr algn="r">
                <a:defRPr/>
              </a:pPr>
              <a:t>‹#›</a:t>
            </a:fld>
            <a:endParaRPr lang="en-IN" sz="675">
              <a:solidFill>
                <a:schemeClr val="bg1"/>
              </a:solidFill>
              <a:latin typeface="Muli Regular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7FBDE3-DEFF-4C41-9915-187BB6690B59}"/>
              </a:ext>
            </a:extLst>
          </p:cNvPr>
          <p:cNvCxnSpPr>
            <a:cxnSpLocks/>
          </p:cNvCxnSpPr>
          <p:nvPr userDrawn="1"/>
        </p:nvCxnSpPr>
        <p:spPr>
          <a:xfrm>
            <a:off x="9754572" y="5453069"/>
            <a:ext cx="0" cy="261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8E8CC9A-4B14-4436-8CF5-672BA85EA3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17500" y="2672834"/>
            <a:ext cx="9525000" cy="369332"/>
          </a:xfrm>
        </p:spPr>
        <p:txBody>
          <a:bodyPr vert="horz"/>
          <a:lstStyle>
            <a:lvl1pPr algn="ctr">
              <a:defRPr sz="2800">
                <a:solidFill>
                  <a:schemeClr val="bg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066274-71D8-40FD-57FE-69B3FBD2BB78}"/>
              </a:ext>
            </a:extLst>
          </p:cNvPr>
          <p:cNvSpPr/>
          <p:nvPr userDrawn="1"/>
        </p:nvSpPr>
        <p:spPr>
          <a:xfrm>
            <a:off x="5921829" y="1"/>
            <a:ext cx="4238171" cy="5714999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tx1">
              <a:alpha val="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3218533-5662-8078-B2D6-BD55B18FCC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61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5" imgH="303" progId="TCLayout.ActiveDocument.1">
                  <p:embed/>
                </p:oleObj>
              </mc:Choice>
              <mc:Fallback>
                <p:oleObj name="think-cell Slide" r:id="rId4" imgW="305" imgH="30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3218533-5662-8078-B2D6-BD55B18FC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AE2C482-6ED1-4DFF-BEFB-93BA0D61077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0160000" cy="5715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4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1560285"/>
            <a:ext cx="10160000" cy="317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4CF08EE-943D-470A-A8B4-BD72C176C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069" y="1045419"/>
            <a:ext cx="9174617" cy="369332"/>
          </a:xfrm>
        </p:spPr>
        <p:txBody>
          <a:bodyPr vert="horz" anchor="b"/>
          <a:lstStyle>
            <a:lvl1pPr algn="l">
              <a:defRPr sz="2800">
                <a:solidFill>
                  <a:schemeClr val="bg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r>
              <a:rPr lang="en-US"/>
              <a:t>Section Number</a:t>
            </a:r>
            <a:endParaRPr lang="en-I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0F7A4D-6D2C-47AC-B998-FCB79EA8A130}"/>
              </a:ext>
            </a:extLst>
          </p:cNvPr>
          <p:cNvSpPr>
            <a:spLocks noGrp="1"/>
          </p:cNvSpPr>
          <p:nvPr>
            <p:ph idx="17" hasCustomPrompt="1"/>
            <p:custDataLst>
              <p:tags r:id="rId2"/>
            </p:custDataLst>
          </p:nvPr>
        </p:nvSpPr>
        <p:spPr>
          <a:xfrm>
            <a:off x="745068" y="4896952"/>
            <a:ext cx="9174617" cy="489466"/>
          </a:xfrm>
        </p:spPr>
        <p:txBody>
          <a:bodyPr wrap="square" anchor="ctr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2400" b="1" kern="1200" cap="none" baseline="0" dirty="0">
                <a:solidFill>
                  <a:schemeClr val="bg1"/>
                </a:solidFill>
                <a:latin typeface="+mn-lt"/>
                <a:ea typeface="Cardo" panose="02020600000000000000" pitchFamily="18" charset="-79"/>
                <a:cs typeface="Cardo" panose="02020600000000000000" pitchFamily="18" charset="-79"/>
              </a:defRPr>
            </a:lvl1pPr>
            <a:lvl2pPr marL="426600" indent="-213300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39900" indent="-213300">
              <a:buClr>
                <a:schemeClr val="accent3"/>
              </a:buClr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3200" indent="-213300">
              <a:buClr>
                <a:schemeClr val="accent4"/>
              </a:buClr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6500" indent="-213300">
              <a:buClr>
                <a:schemeClr val="accent4">
                  <a:lumMod val="50000"/>
                </a:schemeClr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A66FC95-4AEA-46C2-17EE-8B0BF19221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5" y="338172"/>
            <a:ext cx="2849035" cy="4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2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4352387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5" progId="TCLayout.ActiveDocument.1">
                  <p:embed/>
                </p:oleObj>
              </mc:Choice>
              <mc:Fallback>
                <p:oleObj name="think-cell Slide" r:id="rId3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99A297AF-EC9C-4D47-9CB4-F330054B2A8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87099" y="5453069"/>
            <a:ext cx="144271" cy="1384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0" i="0" u="none" strike="noStrike" cap="none" spc="0">
                <a:ln>
                  <a:noFill/>
                </a:ln>
                <a:solidFill>
                  <a:srgbClr val="6D6868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marL="0" marR="0" indent="228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2pPr>
            <a:lvl3pPr marL="0" marR="0" indent="457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3pPr>
            <a:lvl4pPr marL="0" marR="0" indent="685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4pPr>
            <a:lvl5pPr marL="0" marR="0" indent="9144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5pPr>
            <a:lvl6pPr marL="0" marR="0" indent="11430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6pPr>
            <a:lvl7pPr marL="0" marR="0" indent="1371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7pPr>
            <a:lvl8pPr marL="0" marR="0" indent="1600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8pPr>
            <a:lvl9pPr marL="0" marR="0" indent="1828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9pPr>
          </a:lstStyle>
          <a:p>
            <a:pPr algn="r">
              <a:defRPr/>
            </a:pPr>
            <a:fld id="{86CB4B4D-7CA3-9044-876B-883B54F8677D}" type="slidenum">
              <a:rPr lang="en-IN" sz="675" smtClean="0">
                <a:latin typeface="Muli Regular"/>
              </a:rPr>
              <a:pPr algn="r">
                <a:defRPr/>
              </a:pPr>
              <a:t>‹#›</a:t>
            </a:fld>
            <a:endParaRPr lang="en-IN" sz="675">
              <a:latin typeface="Muli Regular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7FBDE3-DEFF-4C41-9915-187BB6690B59}"/>
              </a:ext>
            </a:extLst>
          </p:cNvPr>
          <p:cNvCxnSpPr>
            <a:cxnSpLocks/>
          </p:cNvCxnSpPr>
          <p:nvPr userDrawn="1"/>
        </p:nvCxnSpPr>
        <p:spPr>
          <a:xfrm>
            <a:off x="9754572" y="5453069"/>
            <a:ext cx="0" cy="261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15201AD-6B03-4369-B39B-121137971C8D}"/>
              </a:ext>
            </a:extLst>
          </p:cNvPr>
          <p:cNvSpPr/>
          <p:nvPr userDrawn="1"/>
        </p:nvSpPr>
        <p:spPr bwMode="auto">
          <a:xfrm>
            <a:off x="0" y="0"/>
            <a:ext cx="10159999" cy="5715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02B8DE0-3FFB-65A5-7A24-D0B4F2574617}"/>
              </a:ext>
            </a:extLst>
          </p:cNvPr>
          <p:cNvSpPr/>
          <p:nvPr userDrawn="1"/>
        </p:nvSpPr>
        <p:spPr>
          <a:xfrm>
            <a:off x="5921829" y="1"/>
            <a:ext cx="4238171" cy="5714999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tx1">
              <a:alpha val="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9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1831124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83" imgH="385" progId="TCLayout.ActiveDocument.1">
                  <p:embed/>
                </p:oleObj>
              </mc:Choice>
              <mc:Fallback>
                <p:oleObj name="think-cell Slide" r:id="rId8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 userDrawn="1">
            <p:ph idx="1"/>
            <p:custDataLst>
              <p:tags r:id="rId2"/>
            </p:custDataLst>
          </p:nvPr>
        </p:nvSpPr>
        <p:spPr>
          <a:xfrm>
            <a:off x="324192" y="1235676"/>
            <a:ext cx="4684415" cy="3971324"/>
          </a:xfrm>
        </p:spPr>
        <p:txBody>
          <a:bodyPr wrap="square">
            <a:noAutofit/>
          </a:bodyPr>
          <a:lstStyle>
            <a:lvl1pPr marL="0" indent="0">
              <a:buNone/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6600" indent="-213300"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499050" indent="-285750">
              <a:buClr>
                <a:schemeClr val="accent3"/>
              </a:buClr>
              <a:buFont typeface="Nunito Sans" panose="00000500000000000000" pitchFamily="2" charset="0"/>
              <a:buChar char="–"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3200" indent="-213300">
              <a:buClr>
                <a:schemeClr val="accent4"/>
              </a:buClr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6500" indent="-213300">
              <a:buFont typeface="Courier New" panose="02070309020205020404" pitchFamily="49" charset="0"/>
              <a:buChar char="o"/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marL="214313" lvl="0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0" lvl="0" indent="-285750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73463" lvl="2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14313" lvl="3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013" lvl="3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  <p:custDataLst>
              <p:tags r:id="rId3"/>
            </p:custDataLst>
          </p:nvPr>
        </p:nvSpPr>
        <p:spPr>
          <a:xfrm>
            <a:off x="5140411" y="1235676"/>
            <a:ext cx="4695396" cy="3971324"/>
          </a:xfrm>
        </p:spPr>
        <p:txBody>
          <a:bodyPr wrap="square">
            <a:noAutofit/>
          </a:bodyPr>
          <a:lstStyle>
            <a:lvl1pPr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7613" indent="-214313"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40913" indent="-214313"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4213" indent="-214313"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7513" indent="-214313">
              <a:defRPr lang="en-US" sz="1400" kern="1200" dirty="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marL="214313" lvl="0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14313" lvl="1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14313" lvl="2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14313" lvl="3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14313" lvl="4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324193" y="5316289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Nunito Sans" panose="00000500000000000000" pitchFamily="2" charset="0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Footnote: </a:t>
            </a:r>
          </a:p>
        </p:txBody>
      </p:sp>
      <p:sp>
        <p:nvSpPr>
          <p:cNvPr id="21" name="Text Placeholder 24"/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324193" y="5483327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Nunito Sans" panose="00000500000000000000" pitchFamily="2" charset="0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9191239-0EA9-44BE-8DAD-D2FADBDDD2D7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6"/>
            </p:custDataLst>
          </p:nvPr>
        </p:nvSpPr>
        <p:spPr>
          <a:xfrm>
            <a:off x="324191" y="176395"/>
            <a:ext cx="7772400" cy="12311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US" sz="800" b="0" i="0" u="none" strike="noStrike" cap="all" spc="0" dirty="0">
                <a:ln>
                  <a:noFill/>
                </a:ln>
                <a:solidFill>
                  <a:schemeClr val="accent1"/>
                </a:solidFill>
                <a:latin typeface="Nunito Sans ExtraBold" panose="00000900000000000000" pitchFamily="2" charset="0"/>
                <a:ea typeface="Nunito Sans ExtraBold" panose="00000900000000000000" pitchFamily="2" charset="0"/>
                <a:cs typeface="Nunito Sans ExtraBold" panose="00000900000000000000" pitchFamily="2" charset="0"/>
              </a:defRPr>
            </a:lvl1pPr>
          </a:lstStyle>
          <a:p>
            <a:pPr marR="0" lvl="0" defTabSz="619125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/>
              <a:t>TITLE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466453-D512-8F5E-808C-2C67F4B7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8896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2172215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83" imgH="385" progId="TCLayout.ActiveDocument.1">
                  <p:embed/>
                </p:oleObj>
              </mc:Choice>
              <mc:Fallback>
                <p:oleObj name="think-cell Slide" r:id="rId9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324191" y="423412"/>
            <a:ext cx="9511616" cy="677108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400" dirty="0">
                <a:solidFill>
                  <a:schemeClr val="tx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  <p:custDataLst>
              <p:tags r:id="rId3"/>
            </p:custDataLst>
          </p:nvPr>
        </p:nvSpPr>
        <p:spPr>
          <a:xfrm>
            <a:off x="324193" y="1235676"/>
            <a:ext cx="3836571" cy="3971324"/>
          </a:xfrm>
        </p:spPr>
        <p:txBody>
          <a:bodyPr anchor="ctr" anchorCtr="1">
            <a:normAutofit/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324193" y="5316289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Nunito Sans" panose="00000500000000000000" pitchFamily="2" charset="0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Footnote: </a:t>
            </a:r>
          </a:p>
        </p:txBody>
      </p:sp>
      <p:sp>
        <p:nvSpPr>
          <p:cNvPr id="24" name="Text Placeholder 24"/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324193" y="5483327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Nunito Sans" panose="00000500000000000000" pitchFamily="2" charset="0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0BB94ED-4A0A-4E7B-9770-02C63722783B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6"/>
            </p:custDataLst>
          </p:nvPr>
        </p:nvSpPr>
        <p:spPr>
          <a:xfrm>
            <a:off x="324191" y="176395"/>
            <a:ext cx="7772400" cy="12311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US" sz="800" b="0" i="0" u="none" strike="noStrike" cap="all" spc="0" dirty="0">
                <a:ln>
                  <a:noFill/>
                </a:ln>
                <a:solidFill>
                  <a:schemeClr val="accent1"/>
                </a:solidFill>
                <a:latin typeface="Nunito Sans ExtraBold" panose="00000900000000000000" pitchFamily="2" charset="0"/>
                <a:ea typeface="Nunito Sans ExtraBold" panose="00000900000000000000" pitchFamily="2" charset="0"/>
                <a:cs typeface="Nunito Sans ExtraBold" panose="00000900000000000000" pitchFamily="2" charset="0"/>
              </a:defRPr>
            </a:lvl1pPr>
          </a:lstStyle>
          <a:p>
            <a:pPr marR="0" lvl="0" defTabSz="619125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/>
              <a:t>TITLE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E4DE821-DEB0-4665-8538-BD164272A99B}"/>
              </a:ext>
            </a:extLst>
          </p:cNvPr>
          <p:cNvSpPr>
            <a:spLocks noGrp="1"/>
          </p:cNvSpPr>
          <p:nvPr>
            <p:ph idx="20"/>
            <p:custDataLst>
              <p:tags r:id="rId7"/>
            </p:custDataLst>
          </p:nvPr>
        </p:nvSpPr>
        <p:spPr>
          <a:xfrm>
            <a:off x="4354289" y="1235676"/>
            <a:ext cx="5481521" cy="3971324"/>
          </a:xfrm>
        </p:spPr>
        <p:txBody>
          <a:bodyPr wrap="square">
            <a:noAutofit/>
          </a:bodyPr>
          <a:lstStyle>
            <a:lvl1pPr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76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409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42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75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marL="214313" lvl="0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14313" lvl="1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14313" lvl="2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14313" lvl="3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14313" lvl="4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32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pictur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8283664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83" imgH="385" progId="TCLayout.ActiveDocument.1">
                  <p:embed/>
                </p:oleObj>
              </mc:Choice>
              <mc:Fallback>
                <p:oleObj name="think-cell Slide" r:id="rId9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324191" y="423411"/>
            <a:ext cx="9511616" cy="677108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400" dirty="0">
                <a:solidFill>
                  <a:schemeClr val="tx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24194" y="1235681"/>
            <a:ext cx="4734279" cy="1876149"/>
          </a:xfrm>
        </p:spPr>
        <p:txBody>
          <a:bodyPr anchor="ctr" anchorCtr="1">
            <a:normAutofit/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 flipV="1">
            <a:off x="5154239" y="1235676"/>
            <a:ext cx="0" cy="3971324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250007" y="1235681"/>
            <a:ext cx="4681360" cy="1876149"/>
          </a:xfrm>
        </p:spPr>
        <p:txBody>
          <a:bodyPr anchor="ctr" anchorCtr="1">
            <a:normAutofit/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324193" y="5316289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+mn-lt"/>
                <a:ea typeface="Muli Light" pitchFamily="2" charset="0"/>
              </a:defRPr>
            </a:lvl1pPr>
          </a:lstStyle>
          <a:p>
            <a:pPr lvl="0"/>
            <a:r>
              <a:rPr lang="en-US"/>
              <a:t>Footnote: 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324193" y="5483327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+mn-lt"/>
                <a:ea typeface="Muli Light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6BF1CEC-11D5-4987-978A-6E41A044FC81}"/>
              </a:ext>
            </a:extLst>
          </p:cNvPr>
          <p:cNvSpPr>
            <a:spLocks noGrp="1"/>
          </p:cNvSpPr>
          <p:nvPr>
            <p:ph type="body" sz="quarter" idx="21" hasCustomPrompt="1"/>
            <p:custDataLst>
              <p:tags r:id="rId5"/>
            </p:custDataLst>
          </p:nvPr>
        </p:nvSpPr>
        <p:spPr>
          <a:xfrm>
            <a:off x="324191" y="176395"/>
            <a:ext cx="7772400" cy="12311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US" sz="800" b="0" i="0" u="none" strike="noStrike" cap="all" spc="0" dirty="0">
                <a:ln>
                  <a:noFill/>
                </a:ln>
                <a:solidFill>
                  <a:schemeClr val="accent1"/>
                </a:solidFill>
                <a:latin typeface="Nunito Sans ExtraBold" panose="00000900000000000000" pitchFamily="2" charset="0"/>
                <a:ea typeface="Nunito Sans ExtraBold" panose="00000900000000000000" pitchFamily="2" charset="0"/>
                <a:cs typeface="Nunito Sans ExtraBold" panose="00000900000000000000" pitchFamily="2" charset="0"/>
              </a:defRPr>
            </a:lvl1pPr>
          </a:lstStyle>
          <a:p>
            <a:pPr marR="0" lvl="0" defTabSz="619125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/>
              <a:t>TITLE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86A3543-0157-4FE3-B102-F81FF0099920}"/>
              </a:ext>
            </a:extLst>
          </p:cNvPr>
          <p:cNvSpPr>
            <a:spLocks noGrp="1"/>
          </p:cNvSpPr>
          <p:nvPr>
            <p:ph idx="22"/>
            <p:custDataLst>
              <p:tags r:id="rId6"/>
            </p:custDataLst>
          </p:nvPr>
        </p:nvSpPr>
        <p:spPr>
          <a:xfrm>
            <a:off x="324194" y="3263684"/>
            <a:ext cx="4734279" cy="1943321"/>
          </a:xfrm>
        </p:spPr>
        <p:txBody>
          <a:bodyPr wrap="square">
            <a:noAutofit/>
          </a:bodyPr>
          <a:lstStyle>
            <a:lvl1pPr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76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409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42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75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marL="214313" lvl="0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14313" lvl="1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14313" lvl="2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14313" lvl="3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14313" lvl="4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5DB6615-AAE7-451E-B475-06CC14995F4C}"/>
              </a:ext>
            </a:extLst>
          </p:cNvPr>
          <p:cNvSpPr>
            <a:spLocks noGrp="1"/>
          </p:cNvSpPr>
          <p:nvPr>
            <p:ph idx="23"/>
            <p:custDataLst>
              <p:tags r:id="rId7"/>
            </p:custDataLst>
          </p:nvPr>
        </p:nvSpPr>
        <p:spPr>
          <a:xfrm>
            <a:off x="5250008" y="3263684"/>
            <a:ext cx="4681360" cy="1943321"/>
          </a:xfrm>
        </p:spPr>
        <p:txBody>
          <a:bodyPr wrap="square">
            <a:noAutofit/>
          </a:bodyPr>
          <a:lstStyle>
            <a:lvl1pPr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76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409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42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75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marL="214313" lvl="0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14313" lvl="1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14313" lvl="2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14313" lvl="3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14313" lvl="4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28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picture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0867557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83" imgH="385" progId="TCLayout.ActiveDocument.1">
                  <p:embed/>
                </p:oleObj>
              </mc:Choice>
              <mc:Fallback>
                <p:oleObj name="think-cell Slide" r:id="rId8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324191" y="423411"/>
            <a:ext cx="9511616" cy="677108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400" dirty="0">
                <a:solidFill>
                  <a:schemeClr val="tx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24193" y="1235676"/>
            <a:ext cx="4591315" cy="3971324"/>
          </a:xfrm>
        </p:spPr>
        <p:txBody>
          <a:bodyPr anchor="ctr" anchorCtr="1">
            <a:normAutofit/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324193" y="5316289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+mn-lt"/>
                <a:ea typeface="Muli Light" pitchFamily="2" charset="0"/>
              </a:defRPr>
            </a:lvl1pPr>
          </a:lstStyle>
          <a:p>
            <a:pPr lvl="0"/>
            <a:r>
              <a:rPr lang="en-US"/>
              <a:t>Footnote: </a:t>
            </a:r>
          </a:p>
        </p:txBody>
      </p:sp>
      <p:sp>
        <p:nvSpPr>
          <p:cNvPr id="24" name="Text Placeholder 24"/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324193" y="5483327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+mn-lt"/>
                <a:ea typeface="Muli Light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B1F32BF-C6CD-47BB-A838-EDEA98434CF9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5"/>
            </p:custDataLst>
          </p:nvPr>
        </p:nvSpPr>
        <p:spPr>
          <a:xfrm>
            <a:off x="324191" y="176395"/>
            <a:ext cx="7772400" cy="12311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i="0" u="none" strike="noStrike" cap="all" spc="0" dirty="0">
                <a:ln>
                  <a:noFill/>
                </a:ln>
                <a:solidFill>
                  <a:schemeClr val="accent1"/>
                </a:solidFill>
                <a:latin typeface="Nunito Sans ExtraBold" panose="00000900000000000000" pitchFamily="2" charset="0"/>
                <a:ea typeface="Nunito Sans ExtraBold" panose="00000900000000000000" pitchFamily="2" charset="0"/>
                <a:cs typeface="Nunito Sans ExtraBold" panose="00000900000000000000" pitchFamily="2" charset="0"/>
              </a:defRPr>
            </a:lvl1pPr>
          </a:lstStyle>
          <a:p>
            <a:pPr marR="0" lvl="0" defTabSz="619125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/>
              <a:t>TITLE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FF08F7E-D4AF-443A-8188-F4305ACF8AB6}"/>
              </a:ext>
            </a:extLst>
          </p:cNvPr>
          <p:cNvSpPr>
            <a:spLocks noGrp="1"/>
          </p:cNvSpPr>
          <p:nvPr>
            <p:ph idx="20"/>
            <p:custDataLst>
              <p:tags r:id="rId6"/>
            </p:custDataLst>
          </p:nvPr>
        </p:nvSpPr>
        <p:spPr>
          <a:xfrm>
            <a:off x="5060607" y="1235676"/>
            <a:ext cx="4775200" cy="3971324"/>
          </a:xfrm>
        </p:spPr>
        <p:txBody>
          <a:bodyPr wrap="square">
            <a:noAutofit/>
          </a:bodyPr>
          <a:lstStyle>
            <a:lvl1pPr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76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409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42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7513" indent="-214313"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marL="214313" lvl="0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14313" lvl="1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14313" lvl="2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14313" lvl="3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14313" lvl="4" indent="-214313" algn="l" defTabSz="685800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87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8892481"/>
              </p:ext>
            </p:extLst>
          </p:nvPr>
        </p:nvGraphicFramePr>
        <p:xfrm>
          <a:off x="1" y="0"/>
          <a:ext cx="150832" cy="11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50832" cy="11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FC2C859E-EFBB-4305-B7D4-E1E31E541E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87099" y="5453069"/>
            <a:ext cx="144271" cy="1384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0" i="0" u="none" strike="noStrike" cap="none" spc="0">
                <a:ln>
                  <a:noFill/>
                </a:ln>
                <a:solidFill>
                  <a:srgbClr val="6D6868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marL="0" marR="0" indent="228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2pPr>
            <a:lvl3pPr marL="0" marR="0" indent="457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3pPr>
            <a:lvl4pPr marL="0" marR="0" indent="685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4pPr>
            <a:lvl5pPr marL="0" marR="0" indent="9144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5pPr>
            <a:lvl6pPr marL="0" marR="0" indent="11430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6pPr>
            <a:lvl7pPr marL="0" marR="0" indent="1371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7pPr>
            <a:lvl8pPr marL="0" marR="0" indent="1600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8pPr>
            <a:lvl9pPr marL="0" marR="0" indent="1828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9pPr>
          </a:lstStyle>
          <a:p>
            <a:pPr algn="r">
              <a:defRPr/>
            </a:pPr>
            <a:fld id="{86CB4B4D-7CA3-9044-876B-883B54F8677D}" type="slidenum">
              <a:rPr lang="en-IN" sz="675" b="0" i="0" u="none" strike="noStrike" kern="1200" cap="none" spc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pPr algn="r">
                <a:defRPr/>
              </a:pPr>
              <a:t>‹#›</a:t>
            </a:fld>
            <a:endParaRPr lang="en-IN" sz="675" b="0" i="0" u="none" strike="noStrike" kern="1200" cap="none" spc="0">
              <a:ln>
                <a:noFill/>
              </a:ln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F4CD02-65A6-4C65-9193-88413F48745B}"/>
              </a:ext>
            </a:extLst>
          </p:cNvPr>
          <p:cNvCxnSpPr>
            <a:cxnSpLocks/>
          </p:cNvCxnSpPr>
          <p:nvPr userDrawn="1"/>
        </p:nvCxnSpPr>
        <p:spPr>
          <a:xfrm>
            <a:off x="9754572" y="5453069"/>
            <a:ext cx="0" cy="261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03D333E-D485-D8AD-116E-691D78D66E40}"/>
              </a:ext>
            </a:extLst>
          </p:cNvPr>
          <p:cNvSpPr/>
          <p:nvPr userDrawn="1"/>
        </p:nvSpPr>
        <p:spPr>
          <a:xfrm>
            <a:off x="5921829" y="1"/>
            <a:ext cx="4238171" cy="5714999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tx1">
              <a:alpha val="2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57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9A1EC2-EBE5-47E0-9F07-BC24E232FF51}"/>
              </a:ext>
            </a:extLst>
          </p:cNvPr>
          <p:cNvSpPr>
            <a:spLocks noChangeAspect="1"/>
          </p:cNvSpPr>
          <p:nvPr userDrawn="1"/>
        </p:nvSpPr>
        <p:spPr>
          <a:xfrm>
            <a:off x="3" y="0"/>
            <a:ext cx="3638551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9503" y="1272746"/>
            <a:ext cx="3179500" cy="10350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CD2FBBC-2014-47AA-8F96-E67BB8308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6133" y="715896"/>
            <a:ext cx="5396555" cy="4639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700BF8E-581D-3BBF-C493-FB83419AE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" y="4670766"/>
            <a:ext cx="1813673" cy="73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3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" y="9"/>
            <a:ext cx="10159999" cy="5714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0663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A9561C-D250-497F-8EE3-71599118D6A8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529512-FBF0-4E31-A4AE-141A44F23158}"/>
              </a:ext>
            </a:extLst>
          </p:cNvPr>
          <p:cNvSpPr/>
          <p:nvPr userDrawn="1"/>
        </p:nvSpPr>
        <p:spPr>
          <a:xfrm>
            <a:off x="0" y="5424"/>
            <a:ext cx="10160000" cy="4635815"/>
          </a:xfrm>
          <a:custGeom>
            <a:avLst/>
            <a:gdLst>
              <a:gd name="connsiteX0" fmla="*/ 0 w 7620000"/>
              <a:gd name="connsiteY0" fmla="*/ 0 h 4635815"/>
              <a:gd name="connsiteX1" fmla="*/ 7620000 w 7620000"/>
              <a:gd name="connsiteY1" fmla="*/ 0 h 4635815"/>
              <a:gd name="connsiteX2" fmla="*/ 7620000 w 7620000"/>
              <a:gd name="connsiteY2" fmla="*/ 199081 h 4635815"/>
              <a:gd name="connsiteX3" fmla="*/ 2603495 w 7620000"/>
              <a:gd name="connsiteY3" fmla="*/ 4635815 h 4635815"/>
              <a:gd name="connsiteX4" fmla="*/ 0 w 7620000"/>
              <a:gd name="connsiteY4" fmla="*/ 2333215 h 463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0" h="4635815">
                <a:moveTo>
                  <a:pt x="0" y="0"/>
                </a:moveTo>
                <a:lnTo>
                  <a:pt x="7620000" y="0"/>
                </a:lnTo>
                <a:lnTo>
                  <a:pt x="7620000" y="199081"/>
                </a:lnTo>
                <a:lnTo>
                  <a:pt x="2603495" y="4635815"/>
                </a:lnTo>
                <a:lnTo>
                  <a:pt x="0" y="23332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0160000" cy="4441369"/>
          </a:xfrm>
          <a:custGeom>
            <a:avLst/>
            <a:gdLst>
              <a:gd name="connsiteX0" fmla="*/ 0 w 17751425"/>
              <a:gd name="connsiteY0" fmla="*/ 0 h 11698582"/>
              <a:gd name="connsiteX1" fmla="*/ 17751425 w 17751425"/>
              <a:gd name="connsiteY1" fmla="*/ 0 h 11698582"/>
              <a:gd name="connsiteX2" fmla="*/ 6052844 w 17751425"/>
              <a:gd name="connsiteY2" fmla="*/ 11698582 h 11698582"/>
              <a:gd name="connsiteX3" fmla="*/ 0 w 17751425"/>
              <a:gd name="connsiteY3" fmla="*/ 5645739 h 1169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51425" h="11698582">
                <a:moveTo>
                  <a:pt x="0" y="0"/>
                </a:moveTo>
                <a:lnTo>
                  <a:pt x="17751425" y="0"/>
                </a:lnTo>
                <a:lnTo>
                  <a:pt x="6052844" y="11698582"/>
                </a:lnTo>
                <a:lnTo>
                  <a:pt x="0" y="564573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AEE814-0376-4303-91F1-4201E6594E77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4896243" y="4405329"/>
            <a:ext cx="4912660" cy="369332"/>
          </a:xfrm>
        </p:spPr>
        <p:txBody>
          <a:bodyPr wrap="square" anchor="b" anchorCtr="0">
            <a:spAutoFit/>
          </a:bodyPr>
          <a:lstStyle>
            <a:lvl1pPr algn="l"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CA41ECA-4EB3-45CE-A133-41CC7137C2A7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>
          <a:xfrm>
            <a:off x="4896243" y="5001179"/>
            <a:ext cx="4912660" cy="215444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450"/>
              </a:spcBef>
              <a:buFontTx/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17145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3429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51435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6AA4D5D-CD37-4A12-99E2-605BE811D9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1" y="4443369"/>
            <a:ext cx="2230669" cy="9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7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185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91" y="423411"/>
            <a:ext cx="9511552" cy="6771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191" y="1800491"/>
            <a:ext cx="3486696" cy="32339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642" y="1800491"/>
            <a:ext cx="3486695" cy="3233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760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ctrTitle"/>
          </p:nvPr>
        </p:nvSpPr>
        <p:spPr>
          <a:xfrm>
            <a:off x="346342" y="827305"/>
            <a:ext cx="9467333" cy="228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78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subTitle" idx="1"/>
          </p:nvPr>
        </p:nvSpPr>
        <p:spPr>
          <a:xfrm>
            <a:off x="346334" y="3149028"/>
            <a:ext cx="9467333" cy="88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1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428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2EBFF2-07BD-C80F-09A3-D205FBD5F38E}"/>
              </a:ext>
            </a:extLst>
          </p:cNvPr>
          <p:cNvCxnSpPr>
            <a:cxnSpLocks/>
          </p:cNvCxnSpPr>
          <p:nvPr userDrawn="1"/>
        </p:nvCxnSpPr>
        <p:spPr>
          <a:xfrm>
            <a:off x="9753600" y="5463000"/>
            <a:ext cx="0" cy="2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2F0E878D-6D36-4D76-453D-7F1F33E50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153" r="9295" b="29527"/>
          <a:stretch/>
        </p:blipFill>
        <p:spPr>
          <a:xfrm>
            <a:off x="5776687" y="1"/>
            <a:ext cx="4383313" cy="5715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BB0D0CF-36F4-EAE0-73B4-47907A74C7E3}"/>
              </a:ext>
            </a:extLst>
          </p:cNvPr>
          <p:cNvSpPr txBox="1">
            <a:spLocks/>
          </p:cNvSpPr>
          <p:nvPr userDrawn="1"/>
        </p:nvSpPr>
        <p:spPr>
          <a:xfrm>
            <a:off x="9803127" y="5453069"/>
            <a:ext cx="128240" cy="10387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 algn="r"/>
            <a:fld id="{42C328C1-A84F-4A39-A664-DBA00541A8C6}" type="slidenum">
              <a:rPr lang="en-US" sz="600" smtClean="0"/>
              <a:pPr lvl="0" algn="r"/>
              <a:t>‹#›</a:t>
            </a:fld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52253900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2EBFF2-07BD-C80F-09A3-D205FBD5F38E}"/>
              </a:ext>
            </a:extLst>
          </p:cNvPr>
          <p:cNvCxnSpPr>
            <a:cxnSpLocks/>
          </p:cNvCxnSpPr>
          <p:nvPr userDrawn="1"/>
        </p:nvCxnSpPr>
        <p:spPr>
          <a:xfrm>
            <a:off x="9753600" y="5463000"/>
            <a:ext cx="0" cy="2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">
            <a:extLst>
              <a:ext uri="{FF2B5EF4-FFF2-40B4-BE49-F238E27FC236}">
                <a16:creationId xmlns:a16="http://schemas.microsoft.com/office/drawing/2014/main" id="{5BB0D0CF-36F4-EAE0-73B4-47907A74C7E3}"/>
              </a:ext>
            </a:extLst>
          </p:cNvPr>
          <p:cNvSpPr txBox="1">
            <a:spLocks/>
          </p:cNvSpPr>
          <p:nvPr userDrawn="1"/>
        </p:nvSpPr>
        <p:spPr>
          <a:xfrm>
            <a:off x="9803127" y="5453069"/>
            <a:ext cx="128240" cy="10387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 algn="r"/>
            <a:fld id="{42C328C1-A84F-4A39-A664-DBA00541A8C6}" type="slidenum">
              <a:rPr lang="en-US" sz="600" smtClean="0"/>
              <a:pPr lvl="0" algn="r"/>
              <a:t>‹#›</a:t>
            </a:fld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91904728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57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346334" y="494472"/>
            <a:ext cx="9467333" cy="63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ans ExtraBold"/>
              <a:buNone/>
              <a:defRPr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346334" y="1280528"/>
            <a:ext cx="9467333" cy="3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507995" lvl="0" indent="-38099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Char char="●"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marL="1015990" lvl="1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marL="1523985" lvl="2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■"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marL="2031980" lvl="3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marL="2539975" lvl="4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marL="3047970" lvl="5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■"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marL="3555964" lvl="6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marL="4063959" lvl="7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marL="4571954" lvl="8" indent="-3527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■"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338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:1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/>
          <p:cNvGrpSpPr/>
          <p:nvPr userDrawn="1"/>
        </p:nvGrpSpPr>
        <p:grpSpPr>
          <a:xfrm>
            <a:off x="-168138" y="-117637"/>
            <a:ext cx="10488803" cy="5947106"/>
            <a:chOff x="-151325" y="-141165"/>
            <a:chExt cx="9439923" cy="7136527"/>
          </a:xfrm>
        </p:grpSpPr>
        <p:grpSp>
          <p:nvGrpSpPr>
            <p:cNvPr id="155" name="Group 154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64" name="Straight Connector 26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 26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Group 26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29" name="Straight Connector 22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1" name="Straight Connector 24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94" name="Straight Connector 19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 19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6" name="Straight Connector 20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59" name="Straight Connector 15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 16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355081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A9A466-64EC-2B78-AE11-22474DFC0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75" y="1513418"/>
            <a:ext cx="5933682" cy="3324488"/>
          </a:xfrm>
          <a:prstGeom prst="rect">
            <a:avLst/>
          </a:prstGeom>
        </p:spPr>
        <p:txBody>
          <a:bodyPr numCol="1" spcCol="248400"/>
          <a:lstStyle>
            <a:lvl1pPr marL="238115" indent="-238115">
              <a:lnSpc>
                <a:spcPct val="150000"/>
              </a:lnSpc>
              <a:spcAft>
                <a:spcPts val="0"/>
              </a:spcAft>
              <a:buClr>
                <a:srgbClr val="EC6723"/>
              </a:buClr>
              <a:buFont typeface="Arial" panose="020B0604020202020204" pitchFamily="34" charset="0"/>
              <a:buChar char="•"/>
              <a:defRPr sz="2000" i="0"/>
            </a:lvl1pPr>
            <a:lvl2pPr marL="449982" indent="-238115">
              <a:lnSpc>
                <a:spcPct val="150000"/>
              </a:lnSpc>
              <a:spcAft>
                <a:spcPts val="0"/>
              </a:spcAft>
              <a:buClr>
                <a:srgbClr val="5A5A5A"/>
              </a:buClr>
              <a:buFont typeface="Arial" panose="020B0604020202020204" pitchFamily="34" charset="0"/>
              <a:buChar char="•"/>
              <a:defRPr sz="1667" i="0">
                <a:solidFill>
                  <a:srgbClr val="5A5A5A"/>
                </a:solidFill>
                <a:latin typeface="Hind Light" panose="02000000000000000000" pitchFamily="2" charset="0"/>
                <a:cs typeface="Hind Light" panose="02000000000000000000" pitchFamily="2" charset="0"/>
              </a:defRPr>
            </a:lvl2pPr>
            <a:lvl3pPr marL="599976" indent="-14286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Font typeface="Arial" panose="020B0604020202020204" pitchFamily="34" charset="0"/>
              <a:buChar char="•"/>
              <a:defRPr sz="1500">
                <a:solidFill>
                  <a:srgbClr val="5A5A5A"/>
                </a:solidFill>
                <a:latin typeface="Hind Light" panose="02000000000000000000" pitchFamily="2" charset="0"/>
                <a:cs typeface="Hind Light" panose="02000000000000000000" pitchFamily="2" charset="0"/>
              </a:defRPr>
            </a:lvl3pPr>
            <a:lvl5pPr marL="236991" indent="-236991">
              <a:lnSpc>
                <a:spcPct val="150000"/>
              </a:lnSpc>
              <a:spcAft>
                <a:spcPts val="1000"/>
              </a:spcAft>
              <a:buClr>
                <a:srgbClr val="5A5A5A"/>
              </a:buClr>
              <a:buFont typeface="Arial" panose="020B0604020202020204" pitchFamily="34" charset="0"/>
              <a:buChar char="•"/>
              <a:defRPr sz="2000">
                <a:latin typeface="Hind Medium" panose="02000000000000000000" pitchFamily="2" charset="0"/>
                <a:cs typeface="Hind Medium" panose="02000000000000000000" pitchFamily="2" charset="0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A06037-CD79-F951-8C5C-74885072B5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6975" y="945501"/>
            <a:ext cx="8993381" cy="4470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000" b="0" i="0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4D0E6A-9164-150C-5DC3-53BC2748EC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705542" y="1513417"/>
            <a:ext cx="2874813" cy="3324489"/>
          </a:xfrm>
          <a:prstGeom prst="rect">
            <a:avLst/>
          </a:prstGeom>
        </p:spPr>
        <p:txBody>
          <a:bodyPr/>
          <a:lstStyle>
            <a:lvl1pPr marL="238115" indent="-23811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6723"/>
              </a:buClr>
              <a:buFont typeface="Arial" panose="020B0604020202020204" pitchFamily="34" charset="0"/>
              <a:buChar char="•"/>
              <a:defRPr sz="2000" i="0"/>
            </a:lvl1pPr>
            <a:lvl2pPr marL="449982" indent="-238115">
              <a:lnSpc>
                <a:spcPct val="150000"/>
              </a:lnSpc>
              <a:spcAft>
                <a:spcPts val="0"/>
              </a:spcAft>
              <a:buClr>
                <a:srgbClr val="5A5A5A"/>
              </a:buClr>
              <a:buFont typeface="Arial" panose="020B0604020202020204" pitchFamily="34" charset="0"/>
              <a:buChar char="•"/>
              <a:defRPr sz="1667" i="0">
                <a:solidFill>
                  <a:srgbClr val="5A5A5A"/>
                </a:solidFill>
                <a:latin typeface="Hind Light" panose="02000000000000000000" pitchFamily="2" charset="0"/>
                <a:cs typeface="Hind Light" panose="02000000000000000000" pitchFamily="2" charset="0"/>
              </a:defRPr>
            </a:lvl2pPr>
            <a:lvl3pPr marL="599976" indent="-14286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Font typeface="Arial" panose="020B0604020202020204" pitchFamily="34" charset="0"/>
              <a:buChar char="•"/>
              <a:defRPr sz="1500">
                <a:solidFill>
                  <a:srgbClr val="5A5A5A"/>
                </a:solidFill>
                <a:latin typeface="Hind Light" panose="02000000000000000000" pitchFamily="2" charset="0"/>
                <a:cs typeface="Hind Light" panose="02000000000000000000" pitchFamily="2" charset="0"/>
              </a:defRPr>
            </a:lvl3pPr>
            <a:lvl4pPr marL="142869" indent="-142869">
              <a:buClr>
                <a:srgbClr val="5A5A5A"/>
              </a:buClr>
              <a:buFont typeface="Arial" panose="020B0604020202020204" pitchFamily="34" charset="0"/>
              <a:buChar char="•"/>
              <a:defRPr/>
            </a:lvl4pPr>
            <a:lvl5pPr marL="236991" indent="-236991">
              <a:lnSpc>
                <a:spcPct val="150000"/>
              </a:lnSpc>
              <a:spcAft>
                <a:spcPts val="0"/>
              </a:spcAft>
              <a:buClr>
                <a:srgbClr val="5A5A5A"/>
              </a:buClr>
              <a:buFont typeface="Arial" panose="020B0604020202020204" pitchFamily="34" charset="0"/>
              <a:buChar char="•"/>
              <a:defRPr sz="2000">
                <a:solidFill>
                  <a:srgbClr val="5A5A5A"/>
                </a:solidFill>
                <a:latin typeface="Hind Medium" panose="02000000000000000000" pitchFamily="2" charset="0"/>
                <a:cs typeface="Hind Medium" panose="02000000000000000000" pitchFamily="2" charset="0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AC9B6-3CE0-BE9F-8C3A-44024448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23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pagina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jdelijke aanduiding voor afbeelding 16"/>
          <p:cNvSpPr>
            <a:spLocks noGrp="1"/>
          </p:cNvSpPr>
          <p:nvPr>
            <p:ph type="pic" idx="21"/>
          </p:nvPr>
        </p:nvSpPr>
        <p:spPr>
          <a:xfrm>
            <a:off x="4043721" y="0"/>
            <a:ext cx="6116278" cy="5715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2084" y="4069717"/>
            <a:ext cx="3107669" cy="2070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  <a:lvl2pPr marL="0" indent="380985">
              <a:buClrTx/>
              <a:buSzTx/>
              <a:buNone/>
              <a:defRPr b="1">
                <a:solidFill>
                  <a:srgbClr val="FFFFFF"/>
                </a:solidFill>
              </a:defRPr>
            </a:lvl2pPr>
            <a:lvl3pPr indent="761970">
              <a:buClrTx/>
              <a:buFontTx/>
              <a:defRPr b="1">
                <a:solidFill>
                  <a:srgbClr val="FFFFFF"/>
                </a:solidFill>
              </a:defRPr>
            </a:lvl3pPr>
            <a:lvl4pPr indent="1142954">
              <a:buClrTx/>
              <a:buFontTx/>
              <a:defRPr b="1">
                <a:solidFill>
                  <a:srgbClr val="FFFFFF"/>
                </a:solidFill>
              </a:defRPr>
            </a:lvl4pPr>
            <a:lvl5pPr marL="0" indent="1523939">
              <a:buClrTx/>
              <a:buSzTx/>
              <a:buFontTx/>
              <a:buNone/>
              <a:defRPr b="1">
                <a:solidFill>
                  <a:srgbClr val="FFFFFF"/>
                </a:solidFill>
              </a:defRPr>
            </a:lvl5pPr>
          </a:lstStyle>
          <a:p>
            <a:r>
              <a:t>Naam van de spreker of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4" name="Tijdelijke aanduiding voor tekst 20"/>
          <p:cNvSpPr>
            <a:spLocks noGrp="1"/>
          </p:cNvSpPr>
          <p:nvPr>
            <p:ph type="body" sz="quarter" idx="22" hasCustomPrompt="1"/>
          </p:nvPr>
        </p:nvSpPr>
        <p:spPr>
          <a:xfrm>
            <a:off x="582082" y="1427237"/>
            <a:ext cx="3107672" cy="24378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defTabSz="761970">
              <a:lnSpc>
                <a:spcPct val="100000"/>
              </a:lnSpc>
              <a:spcBef>
                <a:spcPts val="417"/>
              </a:spcBef>
              <a:buClrTx/>
              <a:buSzTx/>
              <a:buNone/>
              <a:defRPr sz="3167">
                <a:solidFill>
                  <a:srgbClr val="FFFFFF"/>
                </a:solidFill>
                <a:latin typeface="Roboto Slab Regular Regular"/>
                <a:ea typeface="Roboto Slab Regular Regular"/>
                <a:cs typeface="Roboto Slab Regular Regular"/>
                <a:sym typeface="Roboto Slab Regular Regular"/>
              </a:defRPr>
            </a:lvl1pPr>
          </a:lstStyle>
          <a:p>
            <a:r>
              <a:t>Plaats hier de titel van de presentatie</a:t>
            </a:r>
          </a:p>
        </p:txBody>
      </p:sp>
      <p:sp>
        <p:nvSpPr>
          <p:cNvPr id="255" name="Tijdelijke aanduiding voor tekst 17"/>
          <p:cNvSpPr>
            <a:spLocks noGrp="1"/>
          </p:cNvSpPr>
          <p:nvPr>
            <p:ph type="body" sz="quarter" idx="23" hasCustomPrompt="1"/>
          </p:nvPr>
        </p:nvSpPr>
        <p:spPr>
          <a:xfrm>
            <a:off x="582083" y="4481424"/>
            <a:ext cx="1212000" cy="6001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0" indent="0" defTabSz="239703">
              <a:spcBef>
                <a:spcPts val="333"/>
              </a:spcBef>
              <a:buClrTx/>
              <a:buSzTx/>
              <a:buNone/>
              <a:defRPr sz="533"/>
            </a:lvl1pPr>
          </a:lstStyle>
          <a:p>
            <a:r>
              <a:t>  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91CBB64-B6C3-FB58-E93E-4F44D1F1F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001" y="4872000"/>
            <a:ext cx="1217999" cy="8609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E0B0832-82AB-F547-2018-063A10D2FDC8}"/>
              </a:ext>
            </a:extLst>
          </p:cNvPr>
          <p:cNvGrpSpPr/>
          <p:nvPr userDrawn="1"/>
        </p:nvGrpSpPr>
        <p:grpSpPr>
          <a:xfrm>
            <a:off x="2485425" y="-1072260"/>
            <a:ext cx="5715001" cy="494119"/>
            <a:chOff x="2982510" y="-1286712"/>
            <a:chExt cx="6858001" cy="592943"/>
          </a:xfrm>
        </p:grpSpPr>
        <p:sp>
          <p:nvSpPr>
            <p:cNvPr id="18" name="Rechthoek 36">
              <a:extLst>
                <a:ext uri="{FF2B5EF4-FFF2-40B4-BE49-F238E27FC236}">
                  <a16:creationId xmlns:a16="http://schemas.microsoft.com/office/drawing/2014/main" id="{5CFBB246-0C6E-B970-E07F-71A6966DC855}"/>
                </a:ext>
              </a:extLst>
            </p:cNvPr>
            <p:cNvSpPr/>
            <p:nvPr/>
          </p:nvSpPr>
          <p:spPr>
            <a:xfrm rot="16200000">
              <a:off x="6254550" y="-4279730"/>
              <a:ext cx="313921" cy="6858001"/>
            </a:xfrm>
            <a:prstGeom prst="rect">
              <a:avLst/>
            </a:prstGeom>
            <a:solidFill>
              <a:srgbClr val="00A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500"/>
            </a:p>
          </p:txBody>
        </p:sp>
        <p:grpSp>
          <p:nvGrpSpPr>
            <p:cNvPr id="19" name="Groep 8">
              <a:extLst>
                <a:ext uri="{FF2B5EF4-FFF2-40B4-BE49-F238E27FC236}">
                  <a16:creationId xmlns:a16="http://schemas.microsoft.com/office/drawing/2014/main" id="{927DED37-92EA-1BFA-C86A-D7761ADC8887}"/>
                </a:ext>
              </a:extLst>
            </p:cNvPr>
            <p:cNvGrpSpPr/>
            <p:nvPr/>
          </p:nvGrpSpPr>
          <p:grpSpPr>
            <a:xfrm>
              <a:off x="2982511" y="-1286711"/>
              <a:ext cx="6226976" cy="211382"/>
              <a:chOff x="0" y="0"/>
              <a:chExt cx="6226974" cy="211380"/>
            </a:xfrm>
          </p:grpSpPr>
          <p:sp>
            <p:nvSpPr>
              <p:cNvPr id="21" name="Rechthoek 6">
                <a:extLst>
                  <a:ext uri="{FF2B5EF4-FFF2-40B4-BE49-F238E27FC236}">
                    <a16:creationId xmlns:a16="http://schemas.microsoft.com/office/drawing/2014/main" id="{F3F645E0-78E2-58A4-8848-9192F1212B72}"/>
                  </a:ext>
                </a:extLst>
              </p:cNvPr>
              <p:cNvSpPr/>
              <p:nvPr/>
            </p:nvSpPr>
            <p:spPr>
              <a:xfrm rot="16200000">
                <a:off x="168192" y="-168191"/>
                <a:ext cx="211380" cy="547765"/>
              </a:xfrm>
              <a:prstGeom prst="rect">
                <a:avLst/>
              </a:prstGeom>
              <a:solidFill>
                <a:srgbClr val="0C23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2" name="Rechthoek 29">
                <a:extLst>
                  <a:ext uri="{FF2B5EF4-FFF2-40B4-BE49-F238E27FC236}">
                    <a16:creationId xmlns:a16="http://schemas.microsoft.com/office/drawing/2014/main" id="{7DEDF942-8580-F6F1-ADAA-A34CADB4D7B6}"/>
                  </a:ext>
                </a:extLst>
              </p:cNvPr>
              <p:cNvSpPr/>
              <p:nvPr/>
            </p:nvSpPr>
            <p:spPr>
              <a:xfrm rot="16200000">
                <a:off x="799215" y="-168191"/>
                <a:ext cx="211380" cy="547765"/>
              </a:xfrm>
              <a:prstGeom prst="rect">
                <a:avLst/>
              </a:prstGeom>
              <a:solidFill>
                <a:srgbClr val="00B8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3" name="Rechthoek 30">
                <a:extLst>
                  <a:ext uri="{FF2B5EF4-FFF2-40B4-BE49-F238E27FC236}">
                    <a16:creationId xmlns:a16="http://schemas.microsoft.com/office/drawing/2014/main" id="{C9E978B3-3F62-AC25-0ACE-439F8AE1339E}"/>
                  </a:ext>
                </a:extLst>
              </p:cNvPr>
              <p:cNvSpPr/>
              <p:nvPr/>
            </p:nvSpPr>
            <p:spPr>
              <a:xfrm rot="16200000">
                <a:off x="1430239" y="-168191"/>
                <a:ext cx="211380" cy="547765"/>
              </a:xfrm>
              <a:prstGeom prst="rect">
                <a:avLst/>
              </a:prstGeom>
              <a:solidFill>
                <a:srgbClr val="0076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4" name="Rechthoek 31">
                <a:extLst>
                  <a:ext uri="{FF2B5EF4-FFF2-40B4-BE49-F238E27FC236}">
                    <a16:creationId xmlns:a16="http://schemas.microsoft.com/office/drawing/2014/main" id="{91463EB9-A595-43E6-97D1-5C1D3C2A1EC7}"/>
                  </a:ext>
                </a:extLst>
              </p:cNvPr>
              <p:cNvSpPr/>
              <p:nvPr/>
            </p:nvSpPr>
            <p:spPr>
              <a:xfrm rot="16200000">
                <a:off x="2061263" y="-168191"/>
                <a:ext cx="211380" cy="547765"/>
              </a:xfrm>
              <a:prstGeom prst="rect">
                <a:avLst/>
              </a:prstGeom>
              <a:solidFill>
                <a:srgbClr val="6F1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5" name="Rechthoek 32">
                <a:extLst>
                  <a:ext uri="{FF2B5EF4-FFF2-40B4-BE49-F238E27FC236}">
                    <a16:creationId xmlns:a16="http://schemas.microsoft.com/office/drawing/2014/main" id="{A9BA88FA-7FB4-9E0F-BE19-6C12C47B1194}"/>
                  </a:ext>
                </a:extLst>
              </p:cNvPr>
              <p:cNvSpPr/>
              <p:nvPr/>
            </p:nvSpPr>
            <p:spPr>
              <a:xfrm rot="16200000">
                <a:off x="2692286" y="-168191"/>
                <a:ext cx="211380" cy="547765"/>
              </a:xfrm>
              <a:prstGeom prst="rect">
                <a:avLst/>
              </a:prstGeom>
              <a:solidFill>
                <a:srgbClr val="EF60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6" name="Rechthoek 33">
                <a:extLst>
                  <a:ext uri="{FF2B5EF4-FFF2-40B4-BE49-F238E27FC236}">
                    <a16:creationId xmlns:a16="http://schemas.microsoft.com/office/drawing/2014/main" id="{5943F7F6-E902-03AB-AA66-9A84D3F4DB5D}"/>
                  </a:ext>
                </a:extLst>
              </p:cNvPr>
              <p:cNvSpPr/>
              <p:nvPr/>
            </p:nvSpPr>
            <p:spPr>
              <a:xfrm rot="16200000">
                <a:off x="3323310" y="-168191"/>
                <a:ext cx="211380" cy="547765"/>
              </a:xfrm>
              <a:prstGeom prst="rect">
                <a:avLst/>
              </a:prstGeom>
              <a:solidFill>
                <a:srgbClr val="A500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7" name="Rechthoek 34">
                <a:extLst>
                  <a:ext uri="{FF2B5EF4-FFF2-40B4-BE49-F238E27FC236}">
                    <a16:creationId xmlns:a16="http://schemas.microsoft.com/office/drawing/2014/main" id="{A17CC404-6EAF-CE31-3999-4ED580536156}"/>
                  </a:ext>
                </a:extLst>
              </p:cNvPr>
              <p:cNvSpPr/>
              <p:nvPr/>
            </p:nvSpPr>
            <p:spPr>
              <a:xfrm rot="16200000">
                <a:off x="3954334" y="-168191"/>
                <a:ext cx="211380" cy="547765"/>
              </a:xfrm>
              <a:prstGeom prst="rect">
                <a:avLst/>
              </a:prstGeom>
              <a:solidFill>
                <a:srgbClr val="E03C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8" name="Rechthoek 37">
                <a:extLst>
                  <a:ext uri="{FF2B5EF4-FFF2-40B4-BE49-F238E27FC236}">
                    <a16:creationId xmlns:a16="http://schemas.microsoft.com/office/drawing/2014/main" id="{0F58D146-0C0D-525B-8D30-0AEAFE97A1A5}"/>
                  </a:ext>
                </a:extLst>
              </p:cNvPr>
              <p:cNvSpPr/>
              <p:nvPr/>
            </p:nvSpPr>
            <p:spPr>
              <a:xfrm rot="16200000">
                <a:off x="4585357" y="-168192"/>
                <a:ext cx="211380" cy="547765"/>
              </a:xfrm>
              <a:prstGeom prst="rect">
                <a:avLst/>
              </a:prstGeom>
              <a:solidFill>
                <a:srgbClr val="ED6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29" name="Rechthoek 38">
                <a:extLst>
                  <a:ext uri="{FF2B5EF4-FFF2-40B4-BE49-F238E27FC236}">
                    <a16:creationId xmlns:a16="http://schemas.microsoft.com/office/drawing/2014/main" id="{1DFFAB0F-6FAB-A341-BA42-EEE71D70B00C}"/>
                  </a:ext>
                </a:extLst>
              </p:cNvPr>
              <p:cNvSpPr/>
              <p:nvPr/>
            </p:nvSpPr>
            <p:spPr>
              <a:xfrm rot="16200000">
                <a:off x="5216380" y="-168192"/>
                <a:ext cx="211380" cy="547764"/>
              </a:xfrm>
              <a:prstGeom prst="rect">
                <a:avLst/>
              </a:prstGeom>
              <a:solidFill>
                <a:srgbClr val="FFB81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  <p:sp>
            <p:nvSpPr>
              <p:cNvPr id="30" name="Rechthoek 39">
                <a:extLst>
                  <a:ext uri="{FF2B5EF4-FFF2-40B4-BE49-F238E27FC236}">
                    <a16:creationId xmlns:a16="http://schemas.microsoft.com/office/drawing/2014/main" id="{A8066BCF-14CD-3B4B-B64A-9931B8BF8043}"/>
                  </a:ext>
                </a:extLst>
              </p:cNvPr>
              <p:cNvSpPr/>
              <p:nvPr/>
            </p:nvSpPr>
            <p:spPr>
              <a:xfrm rot="16200000">
                <a:off x="5847403" y="-168193"/>
                <a:ext cx="211380" cy="547765"/>
              </a:xfrm>
              <a:prstGeom prst="rect">
                <a:avLst/>
              </a:prstGeom>
              <a:solidFill>
                <a:srgbClr val="6CC2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500"/>
              </a:p>
            </p:txBody>
          </p:sp>
        </p:grpSp>
        <p:sp>
          <p:nvSpPr>
            <p:cNvPr id="20" name="Rechthoek 39">
              <a:extLst>
                <a:ext uri="{FF2B5EF4-FFF2-40B4-BE49-F238E27FC236}">
                  <a16:creationId xmlns:a16="http://schemas.microsoft.com/office/drawing/2014/main" id="{96FC3D51-201B-CA2F-F7F8-09961210EC94}"/>
                </a:ext>
              </a:extLst>
            </p:cNvPr>
            <p:cNvSpPr/>
            <p:nvPr userDrawn="1"/>
          </p:nvSpPr>
          <p:spPr>
            <a:xfrm rot="16200000">
              <a:off x="9460936" y="-1454904"/>
              <a:ext cx="211382" cy="547765"/>
            </a:xfrm>
            <a:prstGeom prst="rect">
              <a:avLst/>
            </a:prstGeom>
            <a:solidFill>
              <a:srgbClr val="009B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500"/>
            </a:p>
          </p:txBody>
        </p:sp>
      </p:grpSp>
    </p:spTree>
    <p:extLst>
      <p:ext uri="{BB962C8B-B14F-4D97-AF65-F5344CB8AC3E}">
        <p14:creationId xmlns:p14="http://schemas.microsoft.com/office/powerpoint/2010/main" val="265972226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0924770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5" progId="TCLayout.ActiveDocument.1">
                  <p:embed/>
                </p:oleObj>
              </mc:Choice>
              <mc:Fallback>
                <p:oleObj name="think-cell Slide" r:id="rId5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4B7339E-1DF4-455C-BE58-80098F1C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5657B8-0C27-4D21-8A1F-DB5BEDBA1610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gradFill>
            <a:gsLst>
              <a:gs pos="0">
                <a:schemeClr val="accent1">
                  <a:alpha val="83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CEEA204-F6CF-6714-C1CC-189014820C92}"/>
              </a:ext>
            </a:extLst>
          </p:cNvPr>
          <p:cNvSpPr/>
          <p:nvPr userDrawn="1"/>
        </p:nvSpPr>
        <p:spPr>
          <a:xfrm>
            <a:off x="5921829" y="1"/>
            <a:ext cx="4238171" cy="5714999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tx1">
              <a:alpha val="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317500" y="2817593"/>
            <a:ext cx="9600080" cy="738664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317500" y="3782778"/>
            <a:ext cx="9600080" cy="369332"/>
          </a:xfrm>
        </p:spPr>
        <p:txBody>
          <a:bodyPr wrap="square" anchor="t" anchorCtr="0">
            <a:spAutoFit/>
          </a:bodyPr>
          <a:lstStyle>
            <a:lvl1pPr algn="ctr">
              <a:spcBef>
                <a:spcPts val="450"/>
              </a:spcBef>
              <a:buFontTx/>
              <a:buNone/>
              <a:defRPr sz="2400" b="0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17145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3429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51435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8DE85A-D4AF-0CA0-4606-A01DEB7637C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2" y="1094773"/>
            <a:ext cx="4681637" cy="6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64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96A52489-BD48-5A40-AF40-C7FE89A516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8957" y="0"/>
            <a:ext cx="10168958" cy="5715000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 </a:t>
            </a:r>
            <a:endParaRPr lang="en-GB"/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7AE71AD1-5D76-2045-8B27-CC0C09C998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511" y="3233210"/>
            <a:ext cx="7798547" cy="1350886"/>
          </a:xfrm>
        </p:spPr>
        <p:txBody>
          <a:bodyPr anchor="b"/>
          <a:lstStyle>
            <a:lvl1pPr algn="r">
              <a:defRPr sz="3167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de titel van </a:t>
            </a:r>
            <a:br>
              <a:rPr lang="nl-NL"/>
            </a:br>
            <a:r>
              <a:rPr lang="nl-NL"/>
              <a:t>de presentatie, max. 2 regels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FFCFFB82-1AE5-3D4E-9AD9-487B27ADF6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5389" y="4720328"/>
            <a:ext cx="3107669" cy="207060"/>
          </a:xfrm>
        </p:spPr>
        <p:txBody>
          <a:bodyPr anchor="ctr"/>
          <a:lstStyle>
            <a:lvl1pPr marL="0" indent="0" algn="r">
              <a:buNone/>
              <a:defRPr sz="1333" b="1">
                <a:solidFill>
                  <a:schemeClr val="bg1"/>
                </a:solidFill>
              </a:defRPr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GB" noProof="0"/>
              <a:t>Naam van de spreker of datum</a:t>
            </a:r>
          </a:p>
        </p:txBody>
      </p:sp>
      <p:sp>
        <p:nvSpPr>
          <p:cNvPr id="2" name="Rechthoek 5">
            <a:extLst>
              <a:ext uri="{FF2B5EF4-FFF2-40B4-BE49-F238E27FC236}">
                <a16:creationId xmlns:a16="http://schemas.microsoft.com/office/drawing/2014/main" id="{47A55A52-9212-FB2C-9BF9-59E15B502C18}"/>
              </a:ext>
            </a:extLst>
          </p:cNvPr>
          <p:cNvSpPr/>
          <p:nvPr userDrawn="1"/>
        </p:nvSpPr>
        <p:spPr>
          <a:xfrm>
            <a:off x="-8958" y="0"/>
            <a:ext cx="10168958" cy="5715000"/>
          </a:xfrm>
          <a:prstGeom prst="rect">
            <a:avLst/>
          </a:prstGeom>
          <a:solidFill>
            <a:srgbClr val="007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9A5056-81BD-627C-CE91-70924F6A0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001" y="4872000"/>
            <a:ext cx="1217999" cy="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+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2">
            <a:extLst>
              <a:ext uri="{FF2B5EF4-FFF2-40B4-BE49-F238E27FC236}">
                <a16:creationId xmlns:a16="http://schemas.microsoft.com/office/drawing/2014/main" id="{E22FB477-70FD-8042-9A56-367ED7E1DE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3" y="0"/>
            <a:ext cx="10159508" cy="5715003"/>
          </a:xfrm>
          <a:custGeom>
            <a:avLst/>
            <a:gdLst>
              <a:gd name="connsiteX0" fmla="*/ 2560191 w 12191409"/>
              <a:gd name="connsiteY0" fmla="*/ 0 h 6858003"/>
              <a:gd name="connsiteX1" fmla="*/ 12191409 w 12191409"/>
              <a:gd name="connsiteY1" fmla="*/ 0 h 6858003"/>
              <a:gd name="connsiteX2" fmla="*/ 12191409 w 12191409"/>
              <a:gd name="connsiteY2" fmla="*/ 6858003 h 6858003"/>
              <a:gd name="connsiteX3" fmla="*/ 0 w 12191409"/>
              <a:gd name="connsiteY3" fmla="*/ 6858003 h 6858003"/>
              <a:gd name="connsiteX4" fmla="*/ 0 w 12191409"/>
              <a:gd name="connsiteY4" fmla="*/ 1404460 h 6858003"/>
              <a:gd name="connsiteX5" fmla="*/ 2560191 w 12191409"/>
              <a:gd name="connsiteY5" fmla="*/ 140446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409" h="6858003">
                <a:moveTo>
                  <a:pt x="2560191" y="0"/>
                </a:moveTo>
                <a:lnTo>
                  <a:pt x="12191409" y="0"/>
                </a:lnTo>
                <a:lnTo>
                  <a:pt x="12191409" y="6858003"/>
                </a:lnTo>
                <a:lnTo>
                  <a:pt x="0" y="6858003"/>
                </a:lnTo>
                <a:lnTo>
                  <a:pt x="0" y="1404460"/>
                </a:lnTo>
                <a:lnTo>
                  <a:pt x="2560191" y="140446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880000" tIns="72000" rIns="360000" bIns="360000">
            <a:noAutofit/>
          </a:bodyPr>
          <a:lstStyle>
            <a:lvl1pPr marL="9260" indent="0">
              <a:buNone/>
              <a:tabLst/>
              <a:defRPr sz="1333">
                <a:solidFill>
                  <a:schemeClr val="bg2"/>
                </a:solidFill>
              </a:defRPr>
            </a:lvl1pPr>
          </a:lstStyle>
          <a:p>
            <a:r>
              <a:rPr lang="en-US"/>
              <a:t>Place image by clicking on the icon; reposition by right-clicking the image and selecting crop.</a:t>
            </a:r>
          </a:p>
        </p:txBody>
      </p:sp>
      <p:sp>
        <p:nvSpPr>
          <p:cNvPr id="9" name="Tijdelijke aanduiding voor afbeelding 17">
            <a:extLst>
              <a:ext uri="{FF2B5EF4-FFF2-40B4-BE49-F238E27FC236}">
                <a16:creationId xmlns:a16="http://schemas.microsoft.com/office/drawing/2014/main" id="{F4B5E855-1C05-1D41-9571-D559FA7427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133865" y="3851187"/>
            <a:ext cx="8026135" cy="1050219"/>
          </a:xfrm>
          <a:solidFill>
            <a:schemeClr val="tx1">
              <a:alpha val="30000"/>
            </a:schemeClr>
          </a:solidFill>
        </p:spPr>
        <p:txBody>
          <a:bodyPr/>
          <a:lstStyle>
            <a:lvl1pPr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C9FB7B-B35A-8449-A684-96DE762F2D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9B216C-2BAF-8745-9A00-96D076C2F82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23B7707-F0EB-6A46-96F8-CD870AAE8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3000" y="3851187"/>
            <a:ext cx="7608000" cy="545758"/>
          </a:xfrm>
        </p:spPr>
        <p:txBody>
          <a:bodyPr anchor="b" anchorCtr="0"/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noProof="0"/>
              <a:t>Heading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6286F143-3B18-CF42-B389-B80F7151AA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3000" y="4465865"/>
            <a:ext cx="7605000" cy="435649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tabLst/>
              <a:defRPr sz="2333">
                <a:solidFill>
                  <a:schemeClr val="bg1"/>
                </a:solidFill>
                <a:effectLst>
                  <a:outerShdw blurRad="1524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Sub heading</a:t>
            </a:r>
          </a:p>
        </p:txBody>
      </p:sp>
      <p:sp>
        <p:nvSpPr>
          <p:cNvPr id="8" name="Tijdelijke aanduiding voor tekst 24">
            <a:extLst>
              <a:ext uri="{FF2B5EF4-FFF2-40B4-BE49-F238E27FC236}">
                <a16:creationId xmlns:a16="http://schemas.microsoft.com/office/drawing/2014/main" id="{8B5F9FB3-D196-9B46-9182-01BBDD07A15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0" y="5183273"/>
            <a:ext cx="2138462" cy="531728"/>
          </a:xfrm>
          <a:noFill/>
        </p:spPr>
        <p:txBody>
          <a:bodyPr lIns="144000" tIns="0" rIns="36000" bIns="108000" anchor="b" anchorCtr="0"/>
          <a:lstStyle>
            <a:lvl1pPr marL="0" indent="0" algn="l">
              <a:spcBef>
                <a:spcPts val="0"/>
              </a:spcBef>
              <a:buNone/>
              <a:defRPr sz="833" b="0">
                <a:solidFill>
                  <a:schemeClr val="bg1">
                    <a:alpha val="65000"/>
                  </a:schemeClr>
                </a:solidFill>
                <a:effectLst>
                  <a:outerShdw blurRad="1524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algn="l">
              <a:buNone/>
              <a:defRPr sz="2000"/>
            </a:lvl2pPr>
            <a:lvl3pPr algn="l">
              <a:buNone/>
              <a:defRPr sz="2000"/>
            </a:lvl3pPr>
            <a:lvl4pPr algn="l">
              <a:buNone/>
              <a:defRPr sz="2000"/>
            </a:lvl4pPr>
            <a:lvl5pPr algn="l">
              <a:buNone/>
              <a:defRPr sz="2000"/>
            </a:lvl5pPr>
          </a:lstStyle>
          <a:p>
            <a:pPr lvl="0"/>
            <a:r>
              <a:rPr lang="en-US" noProof="0"/>
              <a:t>Place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6643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+small imag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2">
            <a:extLst>
              <a:ext uri="{FF2B5EF4-FFF2-40B4-BE49-F238E27FC236}">
                <a16:creationId xmlns:a16="http://schemas.microsoft.com/office/drawing/2014/main" id="{D07E0176-B5EF-A343-8D02-07B17A8133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3" y="0"/>
            <a:ext cx="10159508" cy="5715003"/>
          </a:xfrm>
          <a:custGeom>
            <a:avLst/>
            <a:gdLst>
              <a:gd name="connsiteX0" fmla="*/ 2560191 w 12191409"/>
              <a:gd name="connsiteY0" fmla="*/ 0 h 6858003"/>
              <a:gd name="connsiteX1" fmla="*/ 12191409 w 12191409"/>
              <a:gd name="connsiteY1" fmla="*/ 0 h 6858003"/>
              <a:gd name="connsiteX2" fmla="*/ 12191409 w 12191409"/>
              <a:gd name="connsiteY2" fmla="*/ 6858003 h 6858003"/>
              <a:gd name="connsiteX3" fmla="*/ 0 w 12191409"/>
              <a:gd name="connsiteY3" fmla="*/ 6858003 h 6858003"/>
              <a:gd name="connsiteX4" fmla="*/ 0 w 12191409"/>
              <a:gd name="connsiteY4" fmla="*/ 1404460 h 6858003"/>
              <a:gd name="connsiteX5" fmla="*/ 2560191 w 12191409"/>
              <a:gd name="connsiteY5" fmla="*/ 140446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409" h="6858003">
                <a:moveTo>
                  <a:pt x="2560191" y="0"/>
                </a:moveTo>
                <a:lnTo>
                  <a:pt x="12191409" y="0"/>
                </a:lnTo>
                <a:lnTo>
                  <a:pt x="12191409" y="6858003"/>
                </a:lnTo>
                <a:lnTo>
                  <a:pt x="0" y="6858003"/>
                </a:lnTo>
                <a:lnTo>
                  <a:pt x="0" y="1404460"/>
                </a:lnTo>
                <a:lnTo>
                  <a:pt x="2560191" y="140446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880000" tIns="72000" rIns="360000" bIns="360000">
            <a:noAutofit/>
          </a:bodyPr>
          <a:lstStyle>
            <a:lvl1pPr marL="9260" indent="0" algn="r">
              <a:buNone/>
              <a:tabLst/>
              <a:defRPr sz="1333">
                <a:solidFill>
                  <a:schemeClr val="bg2"/>
                </a:solidFill>
              </a:defRPr>
            </a:lvl1pPr>
          </a:lstStyle>
          <a:p>
            <a:r>
              <a:rPr lang="en-US"/>
              <a:t>Color white or theme color yellow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D7050A-3965-8042-8AE9-29E2C5F91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3000" y="120000"/>
            <a:ext cx="7608000" cy="1036313"/>
          </a:xfrm>
        </p:spPr>
        <p:txBody>
          <a:bodyPr anchor="b" anchorCtr="0"/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7849C4-E383-644A-9437-A990E9B9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216C-2BAF-8745-9A00-96D076C2F829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AD22974-D747-9647-8F6B-A4F1AF933D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3000" y="1276313"/>
            <a:ext cx="7605000" cy="400818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spcBef>
                <a:spcPts val="833"/>
              </a:spcBef>
              <a:defRPr sz="1500">
                <a:solidFill>
                  <a:schemeClr val="tx1"/>
                </a:solidFill>
                <a:effectLst/>
              </a:defRPr>
            </a:lvl1pPr>
            <a:lvl2pPr>
              <a:lnSpc>
                <a:spcPct val="110000"/>
              </a:lnSpc>
              <a:spcBef>
                <a:spcPts val="833"/>
              </a:spcBef>
              <a:defRPr sz="1333">
                <a:solidFill>
                  <a:schemeClr val="tx1"/>
                </a:solidFill>
                <a:effectLst/>
              </a:defRPr>
            </a:lvl2pPr>
            <a:lvl3pPr>
              <a:lnSpc>
                <a:spcPct val="110000"/>
              </a:lnSpc>
              <a:spcBef>
                <a:spcPts val="833"/>
              </a:spcBef>
              <a:defRPr sz="1167">
                <a:solidFill>
                  <a:schemeClr val="tx1"/>
                </a:solidFill>
                <a:effectLst/>
              </a:defRPr>
            </a:lvl3pPr>
            <a:lvl4pPr>
              <a:lnSpc>
                <a:spcPct val="110000"/>
              </a:lnSpc>
              <a:spcBef>
                <a:spcPts val="833"/>
              </a:spcBef>
              <a:defRPr sz="1000">
                <a:solidFill>
                  <a:schemeClr val="tx1"/>
                </a:solidFill>
                <a:effectLst/>
              </a:defRPr>
            </a:lvl4pPr>
            <a:lvl5pPr>
              <a:lnSpc>
                <a:spcPct val="110000"/>
              </a:lnSpc>
              <a:spcBef>
                <a:spcPts val="833"/>
              </a:spcBef>
              <a:defRPr sz="10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/>
              <a:t>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13623D6B-F7C0-9B4E-9840-0C800496D0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156313"/>
            <a:ext cx="2133985" cy="4554000"/>
          </a:xfrm>
          <a:noFill/>
        </p:spPr>
        <p:txBody>
          <a:bodyPr lIns="360000" tIns="360000" rIns="360000" bIns="360000"/>
          <a:lstStyle>
            <a:lvl1pPr marL="9260" indent="-9260">
              <a:buNone/>
              <a:tabLst/>
              <a:defRPr sz="1333">
                <a:solidFill>
                  <a:schemeClr val="bg2"/>
                </a:solidFill>
              </a:defRPr>
            </a:lvl1pPr>
          </a:lstStyle>
          <a:p>
            <a:r>
              <a:rPr lang="en-US"/>
              <a:t>Optional: place image by clicking on the icon; reposition by right-clicking the image and selecting crop.</a:t>
            </a:r>
          </a:p>
        </p:txBody>
      </p:sp>
      <p:sp>
        <p:nvSpPr>
          <p:cNvPr id="7" name="Tijdelijke aanduiding voor tekst 24">
            <a:extLst>
              <a:ext uri="{FF2B5EF4-FFF2-40B4-BE49-F238E27FC236}">
                <a16:creationId xmlns:a16="http://schemas.microsoft.com/office/drawing/2014/main" id="{BC826CD9-25E7-7449-9ED0-0FDC499BCF3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0" y="5183273"/>
            <a:ext cx="2138462" cy="531728"/>
          </a:xfrm>
          <a:noFill/>
        </p:spPr>
        <p:txBody>
          <a:bodyPr lIns="144000" tIns="0" rIns="36000" bIns="108000" anchor="b" anchorCtr="0"/>
          <a:lstStyle>
            <a:lvl1pPr marL="0" indent="0" algn="l">
              <a:spcBef>
                <a:spcPts val="0"/>
              </a:spcBef>
              <a:buNone/>
              <a:defRPr sz="833" b="0">
                <a:solidFill>
                  <a:schemeClr val="bg1">
                    <a:alpha val="65000"/>
                  </a:schemeClr>
                </a:solidFill>
                <a:effectLst>
                  <a:outerShdw blurRad="1524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algn="l">
              <a:buNone/>
              <a:defRPr sz="2000"/>
            </a:lvl2pPr>
            <a:lvl3pPr algn="l">
              <a:buNone/>
              <a:defRPr sz="2000"/>
            </a:lvl3pPr>
            <a:lvl4pPr algn="l">
              <a:buNone/>
              <a:defRPr sz="2000"/>
            </a:lvl4pPr>
            <a:lvl5pPr algn="l">
              <a:buNone/>
              <a:defRPr sz="2000"/>
            </a:lvl5pPr>
          </a:lstStyle>
          <a:p>
            <a:pPr lvl="0"/>
            <a:r>
              <a:rPr lang="en-US" noProof="0"/>
              <a:t>Place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00128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0459880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5" progId="TCLayout.ActiveDocument.1">
                  <p:embed/>
                </p:oleObj>
              </mc:Choice>
              <mc:Fallback>
                <p:oleObj name="think-cell Slide" r:id="rId5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85657B8-0C27-4D21-8A1F-DB5BEDBA1610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317500" y="2174331"/>
            <a:ext cx="9571053" cy="738664"/>
          </a:xfrm>
        </p:spPr>
        <p:txBody>
          <a:bodyPr wrap="square" anchor="b" anchorCtr="0">
            <a:spAutoFit/>
          </a:bodyPr>
          <a:lstStyle>
            <a:lvl1pPr algn="l"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317500" y="3139516"/>
            <a:ext cx="9571053" cy="369332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450"/>
              </a:spcBef>
              <a:buFontTx/>
              <a:buNone/>
              <a:defRPr sz="2400" b="0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17145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3429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51435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6E4DEE1-8BB5-21FD-96E1-5B5D64F0D3AB}"/>
              </a:ext>
            </a:extLst>
          </p:cNvPr>
          <p:cNvSpPr/>
          <p:nvPr/>
        </p:nvSpPr>
        <p:spPr>
          <a:xfrm>
            <a:off x="5921829" y="1"/>
            <a:ext cx="4238171" cy="5714999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tx1">
              <a:alpha val="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61E8677-05CD-6BC9-09B0-E3A4C0FB0A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85174"/>
            <a:ext cx="4241341" cy="6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9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3458505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5" progId="TCLayout.ActiveDocument.1">
                  <p:embed/>
                </p:oleObj>
              </mc:Choice>
              <mc:Fallback>
                <p:oleObj name="think-cell Slide" r:id="rId5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85657B8-0C27-4D21-8A1F-DB5BEDBA1610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accent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4940E5-D0E5-EF9D-ED81-31DB0BCAF4C1}"/>
              </a:ext>
            </a:extLst>
          </p:cNvPr>
          <p:cNvSpPr/>
          <p:nvPr userDrawn="1"/>
        </p:nvSpPr>
        <p:spPr>
          <a:xfrm>
            <a:off x="5921829" y="1"/>
            <a:ext cx="4238171" cy="5714999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tx1">
              <a:alpha val="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317504" y="2371259"/>
            <a:ext cx="9675159" cy="73866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317504" y="3336446"/>
            <a:ext cx="9675159" cy="369332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450"/>
              </a:spcBef>
              <a:buFontTx/>
              <a:buNone/>
              <a:defRPr sz="2400" b="0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17145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3429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51435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FCCEB98-8FC2-170D-169C-553F732861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5" y="1475632"/>
            <a:ext cx="3279106" cy="4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9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8470432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83" imgH="385" progId="TCLayout.ActiveDocument.1">
                  <p:embed/>
                </p:oleObj>
              </mc:Choice>
              <mc:Fallback>
                <p:oleObj name="think-cell Slide" r:id="rId8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Placeholder 24"/>
          <p:cNvSpPr>
            <a:spLocks noGrp="1"/>
          </p:cNvSpPr>
          <p:nvPr userDrawn="1">
            <p:ph type="body" sz="quarter" idx="14" hasCustomPrompt="1"/>
            <p:custDataLst>
              <p:tags r:id="rId2"/>
            </p:custDataLst>
          </p:nvPr>
        </p:nvSpPr>
        <p:spPr>
          <a:xfrm>
            <a:off x="324193" y="5316289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+mn-lt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Footnote: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  <p:custDataLst>
              <p:tags r:id="rId3"/>
            </p:custDataLst>
          </p:nvPr>
        </p:nvSpPr>
        <p:spPr>
          <a:xfrm>
            <a:off x="324196" y="1235676"/>
            <a:ext cx="9511617" cy="3971324"/>
          </a:xfrm>
        </p:spPr>
        <p:txBody>
          <a:bodyPr wrap="square">
            <a:noAutofit/>
          </a:bodyPr>
          <a:lstStyle>
            <a:lvl1pPr marL="214313" indent="-214313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6600" indent="-213300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39900" indent="-213300">
              <a:buClrTx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3200" indent="-213300">
              <a:buClrTx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6500" indent="-213300">
              <a:buClrTx/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  <p:custDataLst>
              <p:tags r:id="rId4"/>
            </p:custDataLst>
          </p:nvPr>
        </p:nvSpPr>
        <p:spPr>
          <a:xfrm>
            <a:off x="324191" y="177610"/>
            <a:ext cx="7772400" cy="123111"/>
          </a:xfrm>
        </p:spPr>
        <p:txBody>
          <a:bodyPr wrap="square">
            <a:spAutoFit/>
          </a:bodyPr>
          <a:lstStyle>
            <a:lvl1pPr marL="0" marR="0" indent="0" algn="l" defTabSz="619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en-US" sz="800" b="0" i="0" u="none" strike="noStrike" cap="all" spc="0" dirty="0">
                <a:ln>
                  <a:noFill/>
                </a:ln>
                <a:solidFill>
                  <a:schemeClr val="accent1"/>
                </a:solidFill>
                <a:latin typeface="Nunito Sans ExtraBold" panose="00000900000000000000" pitchFamily="2" charset="0"/>
                <a:ea typeface="Nunito Sans ExtraBold" panose="00000900000000000000" pitchFamily="2" charset="0"/>
                <a:cs typeface="Nunito Sans ExtraBold" panose="00000900000000000000" pitchFamily="2" charset="0"/>
              </a:defRPr>
            </a:lvl1pPr>
          </a:lstStyle>
          <a:p>
            <a:pPr>
              <a:defRPr/>
            </a:pPr>
            <a:r>
              <a:rPr lang="en-US"/>
              <a:t>TITLE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`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>
          <a:xfrm>
            <a:off x="324191" y="423411"/>
            <a:ext cx="9511616" cy="677108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400" b="0" kern="1200" cap="none" baseline="0" dirty="0">
                <a:solidFill>
                  <a:schemeClr val="tx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pPr marL="0" lvl="0" algn="l" defTabSz="685800" rtl="0" eaLnBrk="1" latinLnBrk="0" hangingPunct="1"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324193" y="5483327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tx1"/>
                </a:solidFill>
                <a:latin typeface="+mn-lt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418029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4365335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5" progId="TCLayout.ActiveDocument.1">
                  <p:embed/>
                </p:oleObj>
              </mc:Choice>
              <mc:Fallback>
                <p:oleObj name="think-cell Slide" r:id="rId5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 userDrawn="1">
            <p:ph idx="1"/>
            <p:custDataLst>
              <p:tags r:id="rId2"/>
            </p:custDataLst>
          </p:nvPr>
        </p:nvSpPr>
        <p:spPr>
          <a:xfrm>
            <a:off x="324196" y="1235676"/>
            <a:ext cx="9511617" cy="3971324"/>
          </a:xfrm>
        </p:spPr>
        <p:txBody>
          <a:bodyPr wrap="square">
            <a:noAutofit/>
          </a:bodyPr>
          <a:lstStyle>
            <a:lvl1pPr marL="214313" indent="-214313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6600" indent="-213300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39900" indent="-213300">
              <a:buClrTx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3200" indent="-213300">
              <a:buClrTx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6500" indent="-213300">
              <a:buClrTx/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Nunito Sans" panose="00000500000000000000" pitchFamily="2" charset="0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324191" y="423411"/>
            <a:ext cx="9511616" cy="677108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400" b="0" kern="1200" cap="none" baseline="0" dirty="0">
                <a:solidFill>
                  <a:schemeClr val="tx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pPr marL="0" lvl="0" algn="l" defTabSz="685800" rtl="0" eaLnBrk="1" latinLnBrk="0" hangingPunct="1"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7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348603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83" imgH="385" progId="TCLayout.ActiveDocument.1">
                  <p:embed/>
                </p:oleObj>
              </mc:Choice>
              <mc:Fallback>
                <p:oleObj name="think-cell Slide" r:id="rId8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 userDrawn="1">
            <p:ph type="body" sz="quarter" idx="15" hasCustomPrompt="1"/>
            <p:custDataLst>
              <p:tags r:id="rId2"/>
            </p:custDataLst>
          </p:nvPr>
        </p:nvSpPr>
        <p:spPr>
          <a:xfrm>
            <a:off x="324195" y="176395"/>
            <a:ext cx="7772400" cy="12311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US" sz="800" b="0" i="0" u="none" strike="noStrike" cap="all" spc="0" dirty="0">
                <a:ln>
                  <a:noFill/>
                </a:ln>
                <a:solidFill>
                  <a:schemeClr val="accent1"/>
                </a:solidFill>
                <a:latin typeface="Nunito Sans ExtraBold" panose="00000900000000000000" pitchFamily="2" charset="0"/>
                <a:ea typeface="Nunito Sans ExtraBold" panose="00000900000000000000" pitchFamily="2" charset="0"/>
                <a:cs typeface="Nunito Sans ExtraBold" panose="00000900000000000000" pitchFamily="2" charset="0"/>
              </a:defRPr>
            </a:lvl1pPr>
          </a:lstStyle>
          <a:p>
            <a:pPr marR="0" lvl="0" defTabSz="619125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/>
              <a:t>TITLE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324191" y="423411"/>
            <a:ext cx="9511616" cy="677108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40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E35410-9F2A-43A3-8292-6D4B06988690}"/>
              </a:ext>
            </a:extLst>
          </p:cNvPr>
          <p:cNvSpPr/>
          <p:nvPr userDrawn="1"/>
        </p:nvSpPr>
        <p:spPr bwMode="auto">
          <a:xfrm>
            <a:off x="0" y="5143500"/>
            <a:ext cx="10160000" cy="5715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IN" sz="1350">
              <a:latin typeface="+mn-lt"/>
            </a:endParaRP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09A5470F-79B6-4E4C-BF7F-417ED3C028F4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324193" y="5316289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bg1"/>
                </a:solidFill>
                <a:latin typeface="+mn-lt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Footnote: 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66FF0E49-D33E-4D85-BA2F-383E7A14FB3F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324193" y="5483327"/>
            <a:ext cx="9282147" cy="12311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800" dirty="0">
                <a:solidFill>
                  <a:schemeClr val="bg1"/>
                </a:solidFill>
                <a:latin typeface="+mn-lt"/>
                <a:ea typeface="Nunito Sans" panose="00000500000000000000" pitchFamily="2" charset="0"/>
              </a:defRPr>
            </a:lvl1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14B0990C-CCB7-49B2-903B-6481FFE81AE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830380" y="5453069"/>
            <a:ext cx="100989" cy="10387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0" i="0" u="none" strike="noStrike" cap="none" spc="0">
                <a:ln>
                  <a:noFill/>
                </a:ln>
                <a:solidFill>
                  <a:srgbClr val="6D6868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marL="0" marR="0" indent="228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2pPr>
            <a:lvl3pPr marL="0" marR="0" indent="457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3pPr>
            <a:lvl4pPr marL="0" marR="0" indent="685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4pPr>
            <a:lvl5pPr marL="0" marR="0" indent="9144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5pPr>
            <a:lvl6pPr marL="0" marR="0" indent="11430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6pPr>
            <a:lvl7pPr marL="0" marR="0" indent="13716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7pPr>
            <a:lvl8pPr marL="0" marR="0" indent="16002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8pPr>
            <a:lvl9pPr marL="0" marR="0" indent="182880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9pPr>
          </a:lstStyle>
          <a:p>
            <a:pPr algn="r">
              <a:defRPr/>
            </a:pPr>
            <a:fld id="{86CB4B4D-7CA3-9044-876B-883B54F8677D}" type="slidenum">
              <a:rPr lang="en-IN" sz="675" smtClean="0">
                <a:solidFill>
                  <a:schemeClr val="bg1"/>
                </a:solidFill>
                <a:latin typeface="+mn-lt"/>
              </a:rPr>
              <a:pPr algn="r">
                <a:defRPr/>
              </a:pPr>
              <a:t>‹#›</a:t>
            </a:fld>
            <a:endParaRPr lang="en-IN" sz="675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A91DFD-0082-4EB4-818E-60DE05096C45}"/>
              </a:ext>
            </a:extLst>
          </p:cNvPr>
          <p:cNvCxnSpPr>
            <a:cxnSpLocks/>
          </p:cNvCxnSpPr>
          <p:nvPr userDrawn="1"/>
        </p:nvCxnSpPr>
        <p:spPr>
          <a:xfrm>
            <a:off x="9754572" y="5453069"/>
            <a:ext cx="0" cy="261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6F284A5-AA18-4F6D-8647-796EC2D80BBA}"/>
              </a:ext>
            </a:extLst>
          </p:cNvPr>
          <p:cNvSpPr>
            <a:spLocks noGrp="1"/>
          </p:cNvSpPr>
          <p:nvPr>
            <p:ph idx="17"/>
            <p:custDataLst>
              <p:tags r:id="rId6"/>
            </p:custDataLst>
          </p:nvPr>
        </p:nvSpPr>
        <p:spPr>
          <a:xfrm>
            <a:off x="324191" y="1235676"/>
            <a:ext cx="9511616" cy="3780824"/>
          </a:xfrm>
        </p:spPr>
        <p:txBody>
          <a:bodyPr wrap="square">
            <a:noAutofit/>
          </a:bodyPr>
          <a:lstStyle>
            <a:lvl1pPr marL="214313" indent="-214313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426600" indent="-213300"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639900" indent="-213300">
              <a:buClrTx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853200" indent="-213300">
              <a:buClrTx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1066500" indent="-213300">
              <a:buClrTx/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21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8623366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5" progId="TCLayout.ActiveDocument.1">
                  <p:embed/>
                </p:oleObj>
              </mc:Choice>
              <mc:Fallback>
                <p:oleObj name="think-cell Slide" r:id="rId3" imgW="383" imgH="385" progId="TCLayout.ActiveDocument.1">
                  <p:embed/>
                  <p:pic>
                    <p:nvPicPr>
                      <p:cNvPr id="23" name="Object 2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F0467D1-A9BE-F96E-1460-CB99F75D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05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1970876181"/>
              </p:ext>
            </p:extLst>
          </p:nvPr>
        </p:nvGraphicFramePr>
        <p:xfrm>
          <a:off x="0" y="9"/>
          <a:ext cx="176389" cy="1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383" imgH="385" progId="TCLayout.ActiveDocument.1">
                  <p:embed/>
                </p:oleObj>
              </mc:Choice>
              <mc:Fallback>
                <p:oleObj name="think-cell Slide" r:id="rId37" imgW="383" imgH="38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0" y="9"/>
                        <a:ext cx="176389" cy="17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5"/>
            </p:custDataLst>
          </p:nvPr>
        </p:nvSpPr>
        <p:spPr>
          <a:xfrm>
            <a:off x="324191" y="423411"/>
            <a:ext cx="9511552" cy="67710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6"/>
            </p:custDataLst>
          </p:nvPr>
        </p:nvSpPr>
        <p:spPr>
          <a:xfrm>
            <a:off x="324191" y="1235676"/>
            <a:ext cx="9511552" cy="3971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CAE1E4D-8DB5-4DD8-AF83-5AB988CFD52F}"/>
              </a:ext>
            </a:extLst>
          </p:cNvPr>
          <p:cNvSpPr txBox="1">
            <a:spLocks/>
          </p:cNvSpPr>
          <p:nvPr userDrawn="1"/>
        </p:nvSpPr>
        <p:spPr>
          <a:xfrm>
            <a:off x="9803127" y="5453069"/>
            <a:ext cx="128240" cy="10387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 algn="r"/>
            <a:fld id="{42C328C1-A84F-4A39-A664-DBA00541A8C6}" type="slidenum">
              <a:rPr lang="en-US" sz="600" smtClean="0"/>
              <a:pPr lvl="0" algn="r"/>
              <a:t>‹#›</a:t>
            </a:fld>
            <a:endParaRPr lang="en-US" sz="6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2F8BBE-91F2-45B4-9EB6-BFAEA1FB6088}"/>
              </a:ext>
            </a:extLst>
          </p:cNvPr>
          <p:cNvCxnSpPr>
            <a:cxnSpLocks/>
          </p:cNvCxnSpPr>
          <p:nvPr userDrawn="1"/>
        </p:nvCxnSpPr>
        <p:spPr>
          <a:xfrm>
            <a:off x="9754572" y="5453069"/>
            <a:ext cx="0" cy="26193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039336E-0F1B-F632-A0C1-4DA388AF82FF}"/>
              </a:ext>
            </a:extLst>
          </p:cNvPr>
          <p:cNvSpPr/>
          <p:nvPr userDrawn="1"/>
        </p:nvSpPr>
        <p:spPr>
          <a:xfrm>
            <a:off x="5921829" y="1"/>
            <a:ext cx="4238171" cy="5714999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CBFD4-1801-9DE5-3DE8-4DA330C0B226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99" y="71346"/>
            <a:ext cx="1670167" cy="2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7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9" r:id="rId21"/>
    <p:sldLayoutId id="2147483771" r:id="rId22"/>
    <p:sldLayoutId id="2147483773" r:id="rId23"/>
    <p:sldLayoutId id="2147483775" r:id="rId24"/>
    <p:sldLayoutId id="2147483774" r:id="rId25"/>
    <p:sldLayoutId id="2147483772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</p:sldLayoutIdLst>
  <p:hf hdr="0" ftr="0" dt="0"/>
  <p:txStyles>
    <p:titleStyle>
      <a:lvl1pPr marL="0" algn="l" defTabSz="685800" rtl="0" eaLnBrk="1" latinLnBrk="0" hangingPunct="1">
        <a:spcBef>
          <a:spcPct val="0"/>
        </a:spcBef>
        <a:buNone/>
        <a:defRPr lang="en-US" sz="2400" b="0" kern="1200" cap="none" baseline="0" dirty="0">
          <a:solidFill>
            <a:schemeClr val="tx1"/>
          </a:solidFill>
          <a:latin typeface="+mj-lt"/>
          <a:ea typeface="Cardo" panose="02020600000000000000" pitchFamily="18" charset="-79"/>
          <a:cs typeface="Cardo" panose="02020600000000000000" pitchFamily="18" charset="-79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None/>
        <a:defRPr lang="en-US" sz="1400" kern="1200" dirty="0">
          <a:solidFill>
            <a:schemeClr val="tx1"/>
          </a:solidFill>
          <a:latin typeface="+mn-lt"/>
          <a:ea typeface="Verdana" panose="020B0604030504040204" pitchFamily="34" charset="0"/>
          <a:cs typeface="Nunito Sans" panose="00000500000000000000" pitchFamily="2" charset="0"/>
        </a:defRPr>
      </a:lvl1pPr>
      <a:lvl2pPr marL="171450" indent="-171450" algn="l" defTabSz="6858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lang="en-US" sz="1400" kern="1200" dirty="0">
          <a:solidFill>
            <a:schemeClr val="tx1"/>
          </a:solidFill>
          <a:latin typeface="+mn-lt"/>
          <a:ea typeface="Verdana" panose="020B0604030504040204" pitchFamily="34" charset="0"/>
          <a:cs typeface="Nunito Sans" panose="00000500000000000000" pitchFamily="2" charset="0"/>
        </a:defRPr>
      </a:lvl2pPr>
      <a:lvl3pPr marL="342900" indent="-171450" algn="l" defTabSz="6858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lang="en-US" sz="1400" kern="1200" dirty="0">
          <a:solidFill>
            <a:schemeClr val="tx1"/>
          </a:solidFill>
          <a:latin typeface="+mn-lt"/>
          <a:ea typeface="Verdana" panose="020B0604030504040204" pitchFamily="34" charset="0"/>
          <a:cs typeface="Nunito Sans" panose="00000500000000000000" pitchFamily="2" charset="0"/>
        </a:defRPr>
      </a:lvl3pPr>
      <a:lvl4pPr marL="514350" indent="-171450" algn="l" defTabSz="6858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Verdana" panose="020B0604030504040204" pitchFamily="34" charset="0"/>
          <a:cs typeface="Nunito Sans" panose="00000500000000000000" pitchFamily="2" charset="0"/>
        </a:defRPr>
      </a:lvl4pPr>
      <a:lvl5pPr marL="685800" indent="-171450" algn="l" defTabSz="6858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lang="en-US" sz="1400" kern="1200" dirty="0">
          <a:solidFill>
            <a:schemeClr val="tx1"/>
          </a:solidFill>
          <a:latin typeface="+mn-lt"/>
          <a:ea typeface="Verdana" panose="020B0604030504040204" pitchFamily="34" charset="0"/>
          <a:cs typeface="Nunito Sans" panose="00000500000000000000" pitchFamily="2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6" userDrawn="1">
          <p15:clr>
            <a:srgbClr val="F26B43"/>
          </p15:clr>
        </p15:guide>
        <p15:guide id="3" pos="6216" userDrawn="1">
          <p15:clr>
            <a:srgbClr val="F26B43"/>
          </p15:clr>
        </p15:guide>
        <p15:guide id="4" pos="200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2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topics/knowledge-graph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kind.io.tudelft.nl/replanit/docs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kind.io.tudelft.nl/replanit/doc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waggerhub.com/apis-docs/RePlanIT/RePlanITLaptopDPP/1.2.0#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usi.nl/wp-content/uploads/2021/02/Eindrapport-Naar-een-circulaire-keten-voor-ICT-def.pdf" TargetMode="Externa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5.xml"/><Relationship Id="rId4" Type="http://schemas.openxmlformats.org/officeDocument/2006/relationships/image" Target="../media/image73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emf"/><Relationship Id="rId9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80.jpeg"/><Relationship Id="rId4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7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9.xml"/><Relationship Id="rId4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0.xml"/><Relationship Id="rId4" Type="http://schemas.openxmlformats.org/officeDocument/2006/relationships/image" Target="../media/image7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1.xml"/><Relationship Id="rId5" Type="http://schemas.openxmlformats.org/officeDocument/2006/relationships/image" Target="../media/image81.png"/><Relationship Id="rId4" Type="http://schemas.openxmlformats.org/officeDocument/2006/relationships/image" Target="../media/image7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2.xml"/><Relationship Id="rId5" Type="http://schemas.openxmlformats.org/officeDocument/2006/relationships/image" Target="../media/image82.png"/><Relationship Id="rId4" Type="http://schemas.openxmlformats.org/officeDocument/2006/relationships/image" Target="../media/image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4.xml"/><Relationship Id="rId5" Type="http://schemas.openxmlformats.org/officeDocument/2006/relationships/image" Target="../media/image85.png"/><Relationship Id="rId4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5.xml"/><Relationship Id="rId4" Type="http://schemas.openxmlformats.org/officeDocument/2006/relationships/image" Target="../media/image7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hyperlink" Target="http://www.zirrow.nl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6.xml"/><Relationship Id="rId6" Type="http://schemas.openxmlformats.org/officeDocument/2006/relationships/hyperlink" Target="mailto:Pierre@zirrow.nl" TargetMode="External"/><Relationship Id="rId5" Type="http://schemas.openxmlformats.org/officeDocument/2006/relationships/hyperlink" Target="mailto:Menno@zirrow.nl" TargetMode="External"/><Relationship Id="rId4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26145" y="5218890"/>
            <a:ext cx="903801" cy="314071"/>
          </a:xfrm>
          <a:custGeom>
            <a:avLst/>
            <a:gdLst/>
            <a:ahLst/>
            <a:cxnLst/>
            <a:rect l="l" t="t" r="r" b="b"/>
            <a:pathLst>
              <a:path w="1626842" h="565328">
                <a:moveTo>
                  <a:pt x="0" y="0"/>
                </a:moveTo>
                <a:lnTo>
                  <a:pt x="1626843" y="0"/>
                </a:lnTo>
                <a:lnTo>
                  <a:pt x="1626843" y="565328"/>
                </a:lnTo>
                <a:lnTo>
                  <a:pt x="0" y="565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556"/>
          </a:p>
        </p:txBody>
      </p:sp>
      <p:grpSp>
        <p:nvGrpSpPr>
          <p:cNvPr id="3" name="Group 3"/>
          <p:cNvGrpSpPr/>
          <p:nvPr/>
        </p:nvGrpSpPr>
        <p:grpSpPr>
          <a:xfrm>
            <a:off x="4191437" y="1545167"/>
            <a:ext cx="1900844" cy="383963"/>
            <a:chOff x="0" y="0"/>
            <a:chExt cx="1650360" cy="36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0360" cy="368271"/>
            </a:xfrm>
            <a:custGeom>
              <a:avLst/>
              <a:gdLst/>
              <a:ahLst/>
              <a:cxnLst/>
              <a:rect l="l" t="t" r="r" b="b"/>
              <a:pathLst>
                <a:path w="1650360" h="368271">
                  <a:moveTo>
                    <a:pt x="1447160" y="0"/>
                  </a:moveTo>
                  <a:cubicBezTo>
                    <a:pt x="1559385" y="0"/>
                    <a:pt x="1650360" y="82440"/>
                    <a:pt x="1650360" y="184135"/>
                  </a:cubicBezTo>
                  <a:cubicBezTo>
                    <a:pt x="1650360" y="285830"/>
                    <a:pt x="1559385" y="368271"/>
                    <a:pt x="1447160" y="368271"/>
                  </a:cubicBezTo>
                  <a:lnTo>
                    <a:pt x="203200" y="368271"/>
                  </a:lnTo>
                  <a:cubicBezTo>
                    <a:pt x="90976" y="368271"/>
                    <a:pt x="0" y="285830"/>
                    <a:pt x="0" y="184135"/>
                  </a:cubicBezTo>
                  <a:cubicBezTo>
                    <a:pt x="0" y="8244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51215B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3975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7949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1924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15898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69873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23848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77822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31797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 sz="556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50360" cy="368271"/>
            </a:xfrm>
            <a:prstGeom prst="rect">
              <a:avLst/>
            </a:prstGeom>
          </p:spPr>
          <p:txBody>
            <a:bodyPr lIns="28222" tIns="28222" rIns="28222" bIns="28222" rtlCol="0" anchor="ctr"/>
            <a:lstStyle>
              <a:defPPr>
                <a:defRPr lang="en-US"/>
              </a:defPPr>
              <a:lvl1pPr marL="0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3975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7949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1924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15898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69873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23848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77822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31797" algn="l" defTabSz="507949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40"/>
                </a:lnSpc>
              </a:pPr>
              <a:r>
                <a:rPr lang="en-US" sz="1333" spc="131">
                  <a:solidFill>
                    <a:srgbClr val="51215B"/>
                  </a:solidFill>
                  <a:latin typeface="Arial Bold"/>
                </a:rPr>
                <a:t>Lorem Ipsum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8392170">
            <a:off x="-1500695" y="368567"/>
            <a:ext cx="5918670" cy="7357282"/>
          </a:xfrm>
          <a:custGeom>
            <a:avLst/>
            <a:gdLst/>
            <a:ahLst/>
            <a:cxnLst/>
            <a:rect l="l" t="t" r="r" b="b"/>
            <a:pathLst>
              <a:path w="10653606" h="13243107">
                <a:moveTo>
                  <a:pt x="0" y="0"/>
                </a:moveTo>
                <a:lnTo>
                  <a:pt x="10653606" y="0"/>
                </a:lnTo>
                <a:lnTo>
                  <a:pt x="10653606" y="13243106"/>
                </a:lnTo>
                <a:lnTo>
                  <a:pt x="0" y="13243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556"/>
              <a:t>z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00575" y="3748053"/>
            <a:ext cx="4479184" cy="25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78"/>
              </a:lnSpc>
            </a:pPr>
            <a:r>
              <a:rPr lang="en-US" sz="1556" spc="78" err="1">
                <a:solidFill>
                  <a:srgbClr val="35744F"/>
                </a:solidFill>
                <a:latin typeface="Arial Bold"/>
              </a:rPr>
              <a:t>Nationale</a:t>
            </a:r>
            <a:r>
              <a:rPr lang="en-US" sz="1556" spc="78">
                <a:solidFill>
                  <a:srgbClr val="35744F"/>
                </a:solidFill>
                <a:latin typeface="Arial Bold"/>
              </a:rPr>
              <a:t> </a:t>
            </a:r>
            <a:r>
              <a:rPr lang="en-US" sz="1556" spc="78" err="1">
                <a:solidFill>
                  <a:srgbClr val="35744F"/>
                </a:solidFill>
                <a:latin typeface="Arial Bold"/>
              </a:rPr>
              <a:t>Coalitie</a:t>
            </a:r>
            <a:r>
              <a:rPr lang="en-US" sz="1556" spc="78">
                <a:solidFill>
                  <a:srgbClr val="35744F"/>
                </a:solidFill>
                <a:latin typeface="Arial Bold"/>
              </a:rPr>
              <a:t> </a:t>
            </a:r>
            <a:r>
              <a:rPr lang="en-US" sz="1556" spc="78" err="1">
                <a:solidFill>
                  <a:srgbClr val="35744F"/>
                </a:solidFill>
                <a:latin typeface="Arial Bold"/>
              </a:rPr>
              <a:t>Duurzame</a:t>
            </a:r>
            <a:r>
              <a:rPr lang="en-US" sz="1556" spc="78">
                <a:solidFill>
                  <a:srgbClr val="35744F"/>
                </a:solidFill>
                <a:latin typeface="Arial Bold"/>
              </a:rPr>
              <a:t> </a:t>
            </a:r>
            <a:r>
              <a:rPr lang="en-US" sz="1556" spc="78" err="1">
                <a:solidFill>
                  <a:srgbClr val="35744F"/>
                </a:solidFill>
                <a:latin typeface="Arial Bold"/>
              </a:rPr>
              <a:t>Digitalisering</a:t>
            </a:r>
            <a:endParaRPr lang="en-US" sz="1556" spc="78">
              <a:solidFill>
                <a:srgbClr val="35744F"/>
              </a:solidFill>
              <a:latin typeface="Arial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52333" y="2164786"/>
            <a:ext cx="5975667" cy="155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867"/>
              </a:lnSpc>
            </a:pPr>
            <a:r>
              <a:rPr lang="en-US" sz="6112" err="1">
                <a:solidFill>
                  <a:srgbClr val="35744F"/>
                </a:solidFill>
                <a:latin typeface="Arial Bold"/>
              </a:rPr>
              <a:t>Presentatie</a:t>
            </a:r>
            <a:r>
              <a:rPr lang="en-US" sz="6112">
                <a:solidFill>
                  <a:srgbClr val="35744F"/>
                </a:solidFill>
                <a:latin typeface="Arial Bold"/>
              </a:rPr>
              <a:t> template</a:t>
            </a:r>
          </a:p>
        </p:txBody>
      </p:sp>
      <p:pic>
        <p:nvPicPr>
          <p:cNvPr id="9" name="Picture 8" descr="A white background with text and purple and green text&#10;&#10;Description automatically generated">
            <a:extLst>
              <a:ext uri="{FF2B5EF4-FFF2-40B4-BE49-F238E27FC236}">
                <a16:creationId xmlns:a16="http://schemas.microsoft.com/office/drawing/2014/main" id="{1B68B5CE-B81E-DBA6-1FA1-26A96C838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" y="5639"/>
            <a:ext cx="10139951" cy="57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72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160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5740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09565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2C109AE-A778-9260-BD74-C29320AD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967740"/>
            <a:ext cx="3002280" cy="37719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300" b="1">
                <a:latin typeface="Arial Bold"/>
                <a:cs typeface="Arial Bold"/>
              </a:rPr>
              <a:t>The RePlanIT Technology Foundations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106680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15DA4FE-DF94-7BF8-D1DB-117210ED7D83}"/>
              </a:ext>
            </a:extLst>
          </p:cNvPr>
          <p:cNvSpPr>
            <a:spLocks/>
          </p:cNvSpPr>
          <p:nvPr/>
        </p:nvSpPr>
        <p:spPr>
          <a:xfrm>
            <a:off x="8478821" y="3893229"/>
            <a:ext cx="1244299" cy="165619"/>
          </a:xfrm>
        </p:spPr>
        <p:txBody>
          <a:bodyPr/>
          <a:lstStyle>
            <a:defPPr>
              <a:defRPr lang="en-US"/>
            </a:defPPr>
            <a:lvl1pPr marL="0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7475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4950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24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9898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7373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4848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22322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39797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73">
              <a:spcAft>
                <a:spcPts val="600"/>
              </a:spcAft>
            </a:pPr>
            <a:fld id="{559B216C-2BAF-8745-9A00-96D076C2F829}" type="slidenum">
              <a:rPr lang="nl-NL" sz="675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342873">
                <a:spcAft>
                  <a:spcPts val="600"/>
                </a:spcAft>
              </a:pPr>
              <a:t>10</a:t>
            </a:fld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02079-2A01-B8FB-2A2C-FC6C32F10F67}"/>
              </a:ext>
            </a:extLst>
          </p:cNvPr>
          <p:cNvSpPr txBox="1"/>
          <p:nvPr/>
        </p:nvSpPr>
        <p:spPr>
          <a:xfrm>
            <a:off x="4573775" y="2030911"/>
            <a:ext cx="2938490" cy="1290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1464" hangingPunct="0">
              <a:lnSpc>
                <a:spcPct val="150000"/>
              </a:lnSpc>
              <a:spcAft>
                <a:spcPts val="600"/>
              </a:spcAft>
            </a:pPr>
            <a:r>
              <a:rPr lang="en-GB" sz="1242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Ontologies </a:t>
            </a:r>
            <a:r>
              <a:rPr lang="en-GB" sz="124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GB" sz="1242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Graphs</a:t>
            </a:r>
            <a:r>
              <a:rPr lang="en-GB" sz="124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702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(Context, standardisation, structure, flexibility, machine-interoperability)</a:t>
            </a:r>
            <a:br>
              <a:rPr lang="en-GB" sz="124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1242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 Learning</a:t>
            </a:r>
            <a:r>
              <a:rPr lang="en-GB" sz="1242" b="1" kern="120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 </a:t>
            </a:r>
            <a:endParaRPr lang="en-GB" sz="1260" b="1" kern="120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  <a:p>
            <a:pPr defTabSz="411464" hangingPunct="0">
              <a:lnSpc>
                <a:spcPct val="150000"/>
              </a:lnSpc>
              <a:spcAft>
                <a:spcPts val="600"/>
              </a:spcAft>
            </a:pPr>
            <a:r>
              <a:rPr lang="en-GB" sz="702" kern="1200">
                <a:solidFill>
                  <a:schemeClr val="tx2"/>
                </a:solidFill>
                <a:latin typeface="Arial"/>
                <a:ea typeface="+mn-ea"/>
                <a:cs typeface="Arial"/>
                <a:sym typeface="Arial"/>
              </a:rPr>
              <a:t>(Automation, prediction, scalability)</a:t>
            </a:r>
            <a:endParaRPr lang="en-GB" sz="130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EE1144-ED97-F6EC-D204-8F8A7E0E5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" t="10248"/>
          <a:stretch/>
        </p:blipFill>
        <p:spPr>
          <a:xfrm>
            <a:off x="6760305" y="2498153"/>
            <a:ext cx="2770124" cy="1604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0398F-4881-6C58-BA96-FE03580CA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55" y="1620179"/>
            <a:ext cx="1638126" cy="691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050799-CB0E-5B27-F9DB-BB5AEEEF244A}"/>
              </a:ext>
            </a:extLst>
          </p:cNvPr>
          <p:cNvSpPr txBox="1"/>
          <p:nvPr/>
        </p:nvSpPr>
        <p:spPr>
          <a:xfrm rot="16200000">
            <a:off x="4234157" y="2422140"/>
            <a:ext cx="525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1464">
              <a:spcAft>
                <a:spcPts val="600"/>
              </a:spcAft>
            </a:pPr>
            <a:r>
              <a:rPr lang="en-GB" sz="67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Back-end</a:t>
            </a:r>
            <a:endParaRPr lang="en-GB" sz="1250" b="1"/>
          </a:p>
        </p:txBody>
      </p:sp>
    </p:spTree>
    <p:extLst>
      <p:ext uri="{BB962C8B-B14F-4D97-AF65-F5344CB8AC3E}">
        <p14:creationId xmlns:p14="http://schemas.microsoft.com/office/powerpoint/2010/main" val="36249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5030216-18FF-7CE8-E62D-90B0EED1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" y="1270620"/>
            <a:ext cx="6263718" cy="35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EBC7C6-BAB4-9F2C-B48A-F51E1666B127}"/>
              </a:ext>
            </a:extLst>
          </p:cNvPr>
          <p:cNvSpPr txBox="1"/>
          <p:nvPr/>
        </p:nvSpPr>
        <p:spPr>
          <a:xfrm>
            <a:off x="6806595" y="2970957"/>
            <a:ext cx="3184071" cy="10387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50" b="1" i="1">
                <a:effectLst/>
                <a:cs typeface="Arial" panose="020B0604020202020204" pitchFamily="34" charset="0"/>
              </a:rPr>
              <a:t>Definition 2: </a:t>
            </a:r>
            <a:r>
              <a:rPr lang="en-GB" sz="1250" i="1">
                <a:effectLst/>
                <a:cs typeface="Arial" panose="020B0604020202020204" pitchFamily="34" charset="0"/>
              </a:rPr>
              <a:t>“…very large </a:t>
            </a:r>
            <a:r>
              <a:rPr lang="en-GB" sz="1250" i="1" u="sng">
                <a:effectLst/>
                <a:cs typeface="Arial" panose="020B0604020202020204" pitchFamily="34" charset="0"/>
              </a:rPr>
              <a:t>semantic</a:t>
            </a:r>
            <a:r>
              <a:rPr lang="en-GB" sz="1250" i="1">
                <a:effectLst/>
                <a:cs typeface="Arial" panose="020B0604020202020204" pitchFamily="34" charset="0"/>
              </a:rPr>
              <a:t> nets that integrate various and heterogeneous information sources to represent knowledge about certain domains of discourse.”</a:t>
            </a:r>
            <a:r>
              <a:rPr lang="en-GB" sz="1250" i="1">
                <a:cs typeface="Arial" panose="020B0604020202020204" pitchFamily="34" charset="0"/>
              </a:rPr>
              <a:t> </a:t>
            </a:r>
          </a:p>
          <a:p>
            <a:r>
              <a:rPr lang="en-GB" sz="1250" i="1">
                <a:cs typeface="Arial" panose="020B0604020202020204" pitchFamily="34" charset="0"/>
              </a:rPr>
              <a:t>- </a:t>
            </a:r>
            <a:r>
              <a:rPr kumimoji="0" lang="en-GB" sz="1250" b="0" i="1" u="none" strike="noStrike" cap="none" spc="0" normalizeH="0" baseline="0" err="1">
                <a:ln>
                  <a:noFill/>
                </a:ln>
                <a:effectLst/>
                <a:uFillTx/>
                <a:cs typeface="Arial" panose="020B0604020202020204" pitchFamily="34" charset="0"/>
                <a:sym typeface="Arial"/>
              </a:rPr>
              <a:t>Fensel</a:t>
            </a:r>
            <a:r>
              <a:rPr lang="en-GB" sz="1250" i="1">
                <a:cs typeface="Arial" panose="020B0604020202020204" pitchFamily="34" charset="0"/>
                <a:sym typeface="Arial"/>
              </a:rPr>
              <a:t> [8]</a:t>
            </a:r>
            <a:endParaRPr kumimoji="0" lang="en-GB" sz="1250" b="0" i="1" u="none" strike="noStrike" cap="none" spc="0" normalizeH="0" baseline="0">
              <a:ln>
                <a:noFill/>
              </a:ln>
              <a:effectLst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02093-E708-AE3B-1B37-2ED10F5B0233}"/>
              </a:ext>
            </a:extLst>
          </p:cNvPr>
          <p:cNvSpPr txBox="1"/>
          <p:nvPr/>
        </p:nvSpPr>
        <p:spPr>
          <a:xfrm>
            <a:off x="6806594" y="865982"/>
            <a:ext cx="2999620" cy="10387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50" b="1" i="1">
                <a:effectLst/>
                <a:cs typeface="Arial" panose="020B0604020202020204" pitchFamily="34" charset="0"/>
              </a:rPr>
              <a:t>Definition 1</a:t>
            </a:r>
            <a:r>
              <a:rPr lang="en-GB" sz="1250" b="0" i="1">
                <a:effectLst/>
                <a:cs typeface="Arial" panose="020B0604020202020204" pitchFamily="34" charset="0"/>
              </a:rPr>
              <a:t>: “A knowledge graph, also known as a </a:t>
            </a:r>
            <a:r>
              <a:rPr lang="en-GB" sz="1250" b="0" i="1" u="sng">
                <a:effectLst/>
                <a:cs typeface="Arial" panose="020B0604020202020204" pitchFamily="34" charset="0"/>
              </a:rPr>
              <a:t>semantic</a:t>
            </a:r>
            <a:r>
              <a:rPr lang="en-GB" sz="1250" b="0" i="1">
                <a:effectLst/>
                <a:cs typeface="Arial" panose="020B0604020202020204" pitchFamily="34" charset="0"/>
              </a:rPr>
              <a:t> network, represents a network of real-world entities…and illustrates the relationship between them”</a:t>
            </a:r>
            <a:r>
              <a:rPr lang="en-GB" sz="1250" b="0" i="1" baseline="30000">
                <a:effectLst/>
                <a:cs typeface="Arial" panose="020B0604020202020204" pitchFamily="34" charset="0"/>
              </a:rPr>
              <a:t>2 </a:t>
            </a:r>
          </a:p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50" b="0" i="1">
                <a:effectLst/>
                <a:cs typeface="Arial" panose="020B0604020202020204" pitchFamily="34" charset="0"/>
              </a:rPr>
              <a:t>– IBM</a:t>
            </a:r>
            <a:endParaRPr kumimoji="0" lang="en-GB" sz="1250" b="0" i="1" u="none" strike="noStrike" cap="none" spc="0" normalizeH="0" baseline="0">
              <a:ln>
                <a:noFill/>
              </a:ln>
              <a:effectLst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65DB3-B5A8-327B-6CD2-9625DD23BCDD}"/>
              </a:ext>
            </a:extLst>
          </p:cNvPr>
          <p:cNvSpPr txBox="1"/>
          <p:nvPr/>
        </p:nvSpPr>
        <p:spPr>
          <a:xfrm>
            <a:off x="7216981" y="5308621"/>
            <a:ext cx="235988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kumimoji="0" lang="en-GB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kumimoji="0" lang="en-GB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https://www.ibm.com/topics/knowledge-graph</a:t>
            </a:r>
            <a:r>
              <a:rPr lang="en-GB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C5367F-9F41-C7EE-4F0C-E451D4944514}"/>
              </a:ext>
            </a:extLst>
          </p:cNvPr>
          <p:cNvSpPr/>
          <p:nvPr/>
        </p:nvSpPr>
        <p:spPr>
          <a:xfrm rot="1155380">
            <a:off x="1039909" y="2195114"/>
            <a:ext cx="2653109" cy="1328568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38099" tIns="38099" rIns="38099" bIns="38099" numCol="1" spcCol="38100" rtlCol="0" anchor="ctr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13142-FA74-B1F6-A3F3-3DE61574D473}"/>
              </a:ext>
            </a:extLst>
          </p:cNvPr>
          <p:cNvSpPr txBox="1"/>
          <p:nvPr/>
        </p:nvSpPr>
        <p:spPr>
          <a:xfrm>
            <a:off x="2510203" y="204158"/>
            <a:ext cx="367541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Resource Description Framework (RDF) Triple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423A7-A736-C7ED-B53F-027B0AB62E4B}"/>
              </a:ext>
            </a:extLst>
          </p:cNvPr>
          <p:cNvSpPr txBox="1"/>
          <p:nvPr/>
        </p:nvSpPr>
        <p:spPr>
          <a:xfrm>
            <a:off x="2913136" y="558208"/>
            <a:ext cx="266312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&lt;subject&gt;&lt;predicate&gt;&lt;object&gt;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1C9D77DE-59B7-5BF9-A637-B37853229AF1}"/>
              </a:ext>
            </a:extLst>
          </p:cNvPr>
          <p:cNvCxnSpPr>
            <a:cxnSpLocks/>
            <a:stCxn id="12" idx="1"/>
            <a:endCxn id="10" idx="1"/>
          </p:cNvCxnSpPr>
          <p:nvPr/>
        </p:nvCxnSpPr>
        <p:spPr>
          <a:xfrm rot="10800000" flipV="1">
            <a:off x="1635839" y="712095"/>
            <a:ext cx="1277298" cy="1394509"/>
          </a:xfrm>
          <a:prstGeom prst="curvedConnector2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A741C8-2005-D471-BCE4-9131154A9E2F}"/>
              </a:ext>
            </a:extLst>
          </p:cNvPr>
          <p:cNvSpPr txBox="1"/>
          <p:nvPr/>
        </p:nvSpPr>
        <p:spPr>
          <a:xfrm>
            <a:off x="2201703" y="5156793"/>
            <a:ext cx="435161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What is an ontology? What is a knowledge graph?</a:t>
            </a:r>
          </a:p>
        </p:txBody>
      </p:sp>
    </p:spTree>
    <p:extLst>
      <p:ext uri="{BB962C8B-B14F-4D97-AF65-F5344CB8AC3E}">
        <p14:creationId xmlns:p14="http://schemas.microsoft.com/office/powerpoint/2010/main" val="21405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61BA8C1-E450-E87E-88A9-162CB7E322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7013"/>
            <a:ext cx="7797800" cy="10350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 Bold"/>
                <a:cs typeface="Arial Bold"/>
              </a:rPr>
              <a:t>Building FAIR DPPs of ICT with Ontologies and Knowledge Graphs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1C3DC6F-0FF4-861E-A0A6-ADA4324F13EA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57138D-222F-9A94-CB74-94C99C8D9957}"/>
              </a:ext>
            </a:extLst>
          </p:cNvPr>
          <p:cNvSpPr/>
          <p:nvPr/>
        </p:nvSpPr>
        <p:spPr>
          <a:xfrm>
            <a:off x="4881957" y="1820412"/>
            <a:ext cx="1350988" cy="75460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5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F8F2A-FE80-7CF1-F385-3E0A6094D94A}"/>
              </a:ext>
            </a:extLst>
          </p:cNvPr>
          <p:cNvSpPr/>
          <p:nvPr/>
        </p:nvSpPr>
        <p:spPr>
          <a:xfrm>
            <a:off x="7989670" y="2259368"/>
            <a:ext cx="1494408" cy="140008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50">
                <a:latin typeface="Arial" panose="020B0604020202020204" pitchFamily="34" charset="0"/>
                <a:cs typeface="Arial" panose="020B0604020202020204" pitchFamily="34" charset="0"/>
              </a:rPr>
              <a:t>Circular Economy Strategies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0720A8-5439-9C29-39B2-368A94475FA7}"/>
              </a:ext>
            </a:extLst>
          </p:cNvPr>
          <p:cNvSpPr/>
          <p:nvPr/>
        </p:nvSpPr>
        <p:spPr>
          <a:xfrm>
            <a:off x="5557451" y="3368844"/>
            <a:ext cx="1102310" cy="983941"/>
          </a:xfrm>
          <a:prstGeom prst="roundRect">
            <a:avLst>
              <a:gd name="adj" fmla="val 2418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50">
                <a:latin typeface="Arial" panose="020B0604020202020204" pitchFamily="34" charset="0"/>
                <a:cs typeface="Arial" panose="020B0604020202020204" pitchFamily="34" charset="0"/>
              </a:rPr>
              <a:t>ICT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53B452-0AC5-6E7E-8D17-18BCAA6F9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019" y="2197714"/>
            <a:ext cx="1729405" cy="1141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3F7AE-E9C2-A72D-CAB6-1E5F38CA8604}"/>
              </a:ext>
            </a:extLst>
          </p:cNvPr>
          <p:cNvSpPr txBox="1"/>
          <p:nvPr/>
        </p:nvSpPr>
        <p:spPr>
          <a:xfrm>
            <a:off x="431251" y="1306954"/>
            <a:ext cx="3879081" cy="4066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300" b="1">
                <a:cs typeface="Arial"/>
              </a:rPr>
              <a:t>Main Goal(s): </a:t>
            </a:r>
            <a:endParaRPr lang="en-US"/>
          </a:p>
          <a:p>
            <a:pPr marL="237490" indent="-2374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>
                <a:cs typeface="Arial"/>
              </a:rPr>
              <a:t>Interconnect the ICT, materials and circular economy domains </a:t>
            </a:r>
            <a:endParaRPr lang="en-GB" sz="1300">
              <a:cs typeface="Arial" panose="020B0604020202020204" pitchFamily="34" charset="0"/>
            </a:endParaRPr>
          </a:p>
          <a:p>
            <a:pPr marL="237490" indent="-2374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>
                <a:cs typeface="Arial"/>
              </a:rPr>
              <a:t>Build FAIR DPPs</a:t>
            </a:r>
          </a:p>
          <a:p>
            <a:pPr>
              <a:lnSpc>
                <a:spcPct val="150000"/>
              </a:lnSpc>
            </a:pPr>
            <a:endParaRPr lang="en-GB" sz="1333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300" b="1">
                <a:cs typeface="Arial"/>
              </a:rPr>
              <a:t>Why?</a:t>
            </a:r>
          </a:p>
          <a:p>
            <a:pPr marL="237490" indent="-2374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>
                <a:cs typeface="Arial"/>
              </a:rPr>
              <a:t>Derive knowledge from the data</a:t>
            </a:r>
          </a:p>
          <a:p>
            <a:pPr marL="237490" indent="-2374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>
                <a:cs typeface="Arial"/>
              </a:rPr>
              <a:t>Understand data dependencies</a:t>
            </a:r>
          </a:p>
          <a:p>
            <a:pPr marL="237490" indent="-2374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>
                <a:cs typeface="Arial"/>
              </a:rPr>
              <a:t>Support data traceability and process transparency throughout a device ’s lifetime</a:t>
            </a:r>
          </a:p>
          <a:p>
            <a:pPr marL="237490" indent="-2374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>
                <a:cs typeface="Arial"/>
              </a:rPr>
              <a:t>Support both human (e.g. procurement) and machine-driven decision - making (e.g. predictive maintenance)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00659B-C649-54FE-E4F3-6F053E106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69" y="3974388"/>
            <a:ext cx="3009530" cy="12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72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7CB55-6778-0D48-989A-C6D79AFDC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21" y="0"/>
            <a:ext cx="4189993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54F81B-D921-8950-9B1B-9F24B818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644097"/>
            <a:ext cx="4748727" cy="3782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3835A4-CB38-D786-D88C-F5A9D5C4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537" y="4710590"/>
            <a:ext cx="720625" cy="720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7EEE5-0D9B-B8F0-7432-BF8D7A53E6E4}"/>
              </a:ext>
            </a:extLst>
          </p:cNvPr>
          <p:cNvSpPr txBox="1"/>
          <p:nvPr/>
        </p:nvSpPr>
        <p:spPr>
          <a:xfrm>
            <a:off x="3223174" y="4977960"/>
            <a:ext cx="128934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50"/>
              <a:t>To the paper-&gt;</a:t>
            </a:r>
          </a:p>
        </p:txBody>
      </p:sp>
    </p:spTree>
    <p:extLst>
      <p:ext uri="{BB962C8B-B14F-4D97-AF65-F5344CB8AC3E}">
        <p14:creationId xmlns:p14="http://schemas.microsoft.com/office/powerpoint/2010/main" val="1702528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054989B-607D-CC10-E2B9-F0EF4B7BBE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6804025" cy="85090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 Bold"/>
                <a:cs typeface="Arial Bold"/>
              </a:rPr>
              <a:t>The </a:t>
            </a:r>
            <a:r>
              <a:rPr lang="en-GB" sz="2800" b="1" err="1">
                <a:latin typeface="Arial Bold"/>
                <a:cs typeface="Arial Bold"/>
              </a:rPr>
              <a:t>RePlanIT</a:t>
            </a:r>
            <a:r>
              <a:rPr lang="en-GB" sz="2800" b="1">
                <a:latin typeface="Arial Bold"/>
                <a:cs typeface="Arial Bold"/>
              </a:rPr>
              <a:t> Ontology for ICT DPPs: Laptops and Data Servers</a:t>
            </a:r>
            <a:endParaRPr lang="en-GB" sz="2800">
              <a:latin typeface="Arial Bold"/>
              <a:cs typeface="Arial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BB128-F196-58A3-1232-4DD25B21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135" y="488293"/>
            <a:ext cx="2203171" cy="4738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AC91C-F9ED-8DEB-72B7-AD4562A88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063" y="253608"/>
            <a:ext cx="1772234" cy="3412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AE52B-C318-269F-6499-C17E939C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689" y="3846027"/>
            <a:ext cx="1460608" cy="980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B7190-A4CB-15D3-7DF9-E31DFB01F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r="2053"/>
          <a:stretch/>
        </p:blipFill>
        <p:spPr>
          <a:xfrm>
            <a:off x="56399" y="1022321"/>
            <a:ext cx="7168269" cy="3412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605FD-407F-7FD7-A7E0-95739F44A223}"/>
              </a:ext>
            </a:extLst>
          </p:cNvPr>
          <p:cNvSpPr txBox="1"/>
          <p:nvPr/>
        </p:nvSpPr>
        <p:spPr>
          <a:xfrm>
            <a:off x="1073909" y="4560840"/>
            <a:ext cx="5687114" cy="1154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>
                <a:effectLst/>
                <a:cs typeface="Arial" panose="020B0604020202020204" pitchFamily="34" charset="0"/>
              </a:rPr>
              <a:t>Focus on </a:t>
            </a:r>
            <a:r>
              <a:rPr lang="en-GB" sz="1000" i="1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Laptops</a:t>
            </a:r>
            <a:r>
              <a:rPr lang="en-GB" sz="1000">
                <a:effectLst/>
                <a:cs typeface="Arial" panose="020B0604020202020204" pitchFamily="34" charset="0"/>
              </a:rPr>
              <a:t> and </a:t>
            </a:r>
            <a:r>
              <a:rPr lang="en-GB" sz="1000" i="1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Data Servers </a:t>
            </a:r>
          </a:p>
          <a:p>
            <a:pPr algn="ctr"/>
            <a:endParaRPr lang="en-GB" sz="1000">
              <a:effectLst/>
              <a:cs typeface="Arial" panose="020B0604020202020204" pitchFamily="34" charset="0"/>
            </a:endParaRPr>
          </a:p>
          <a:p>
            <a:pPr algn="ctr"/>
            <a:r>
              <a:rPr lang="en-GB" sz="1000">
                <a:effectLst/>
                <a:cs typeface="Arial" panose="020B0604020202020204" pitchFamily="34" charset="0"/>
              </a:rPr>
              <a:t>295 classes, 72 object properties and 143 data properties</a:t>
            </a:r>
          </a:p>
          <a:p>
            <a:pPr algn="ctr"/>
            <a:r>
              <a:rPr lang="en-GB" sz="1000">
                <a:effectLst/>
                <a:cs typeface="Arial" panose="020B0604020202020204" pitchFamily="34" charset="0"/>
              </a:rPr>
              <a:t>reuses concepts from 15 existing ontologies and defines new</a:t>
            </a:r>
          </a:p>
          <a:p>
            <a:pPr algn="ctr"/>
            <a:endParaRPr lang="en-GB" sz="1000">
              <a:cs typeface="Arial" panose="020B0604020202020204" pitchFamily="34" charset="0"/>
            </a:endParaRPr>
          </a:p>
          <a:p>
            <a:pPr algn="ctr"/>
            <a:r>
              <a:rPr lang="en-GB" sz="1000">
                <a:cs typeface="Arial" panose="020B0604020202020204" pitchFamily="34" charset="0"/>
              </a:rPr>
              <a:t>Available at </a:t>
            </a:r>
            <a:r>
              <a:rPr lang="en-GB" sz="1000">
                <a:effectLst/>
                <a:cs typeface="Arial" panose="020B0604020202020204" pitchFamily="34" charset="0"/>
                <a:hlinkClick r:id="rId6"/>
              </a:rPr>
              <a:t>https://kind.io.tudelft.nl/replanit/docs/</a:t>
            </a:r>
            <a:r>
              <a:rPr lang="en-GB" sz="1000">
                <a:effectLst/>
                <a:cs typeface="Arial" panose="020B0604020202020204" pitchFamily="34" charset="0"/>
              </a:rPr>
              <a:t> </a:t>
            </a:r>
            <a:endParaRPr lang="en-GB" sz="1000">
              <a:cs typeface="Arial" panose="020B0604020202020204" pitchFamily="34" charset="0"/>
            </a:endParaRPr>
          </a:p>
          <a:p>
            <a:pPr marL="0" marR="0" indent="0" algn="ctr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A59E177-65EA-AC99-EB99-9DAF6FB5EC97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</p:spTree>
    <p:extLst>
      <p:ext uri="{BB962C8B-B14F-4D97-AF65-F5344CB8AC3E}">
        <p14:creationId xmlns:p14="http://schemas.microsoft.com/office/powerpoint/2010/main" val="3819560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CDB9960-786A-7553-E7EB-FC4BBF343E30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6E3C1-8B6D-7073-67C7-41B65F027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11351" cy="4402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DE00A2-3109-C271-B438-203D40632397}"/>
              </a:ext>
            </a:extLst>
          </p:cNvPr>
          <p:cNvSpPr txBox="1"/>
          <p:nvPr/>
        </p:nvSpPr>
        <p:spPr>
          <a:xfrm>
            <a:off x="2181534" y="4432387"/>
            <a:ext cx="7302544" cy="256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ICT Device and Hardware Components (Data </a:t>
            </a:r>
            <a:r>
              <a:rPr lang="en-GB" sz="1167"/>
              <a:t>P</a:t>
            </a:r>
            <a:r>
              <a:rPr kumimoji="0" lang="en-GB" sz="11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roperties in Grey)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9B9A2-18BE-C512-B1A7-4A13EFBE67E8}"/>
              </a:ext>
            </a:extLst>
          </p:cNvPr>
          <p:cNvSpPr txBox="1"/>
          <p:nvPr/>
        </p:nvSpPr>
        <p:spPr>
          <a:xfrm>
            <a:off x="1866370" y="4721399"/>
            <a:ext cx="743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1000" b="0" i="1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Kurteva</a:t>
            </a:r>
            <a:r>
              <a:rPr kumimoji="0" lang="en-GB" sz="1000" b="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 et al. (2024), </a:t>
            </a:r>
            <a:r>
              <a:rPr kumimoji="0" lang="en-GB" sz="1000" b="0" i="1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RePlanIT</a:t>
            </a:r>
            <a:r>
              <a:rPr kumimoji="0" lang="en-GB" sz="1000" b="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 Ontology for FAIT Digital Product Passport of ICT: Laptops and Data Servers, Semantic Web journal (in Review)</a:t>
            </a:r>
          </a:p>
          <a:p>
            <a:endParaRPr lang="en-GB" sz="1000" i="1"/>
          </a:p>
        </p:txBody>
      </p:sp>
    </p:spTree>
    <p:extLst>
      <p:ext uri="{BB962C8B-B14F-4D97-AF65-F5344CB8AC3E}">
        <p14:creationId xmlns:p14="http://schemas.microsoft.com/office/powerpoint/2010/main" val="2316678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0285E22-B4EC-8483-A09A-07DA7236C6BF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76DC7-1EBF-82F7-DF6D-A66B924E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60283" cy="4394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5EC794-1506-4EE0-9042-C3CD3BEAE487}"/>
              </a:ext>
            </a:extLst>
          </p:cNvPr>
          <p:cNvSpPr txBox="1"/>
          <p:nvPr/>
        </p:nvSpPr>
        <p:spPr>
          <a:xfrm>
            <a:off x="3343571" y="4445276"/>
            <a:ext cx="3114633" cy="256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ICT Device and Materials (Data </a:t>
            </a:r>
            <a:r>
              <a:rPr lang="en-GB" sz="1167"/>
              <a:t>P</a:t>
            </a:r>
            <a:r>
              <a:rPr kumimoji="0" lang="en-GB" sz="11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roperties in Grey)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7F26B-97B8-350A-0166-46DFA410AC0E}"/>
              </a:ext>
            </a:extLst>
          </p:cNvPr>
          <p:cNvSpPr txBox="1"/>
          <p:nvPr/>
        </p:nvSpPr>
        <p:spPr>
          <a:xfrm>
            <a:off x="1308036" y="4773097"/>
            <a:ext cx="7423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1000" b="0" i="1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Kurteva</a:t>
            </a:r>
            <a:r>
              <a:rPr kumimoji="0" lang="en-GB" sz="1000" b="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 et al. (2024), </a:t>
            </a:r>
            <a:r>
              <a:rPr kumimoji="0" lang="en-GB" sz="1000" b="0" i="1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RePlanIT</a:t>
            </a:r>
            <a:r>
              <a:rPr kumimoji="0" lang="en-GB" sz="1000" b="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 Ontology for FAIT Digital Product Passport of ICT: Laptops and Data Servers, Semantic Web journal (in Review)</a:t>
            </a:r>
          </a:p>
          <a:p>
            <a:endParaRPr lang="en-GB" sz="1000" i="1"/>
          </a:p>
        </p:txBody>
      </p:sp>
    </p:spTree>
    <p:extLst>
      <p:ext uri="{BB962C8B-B14F-4D97-AF65-F5344CB8AC3E}">
        <p14:creationId xmlns:p14="http://schemas.microsoft.com/office/powerpoint/2010/main" val="192468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23226-7034-E331-88E3-4EDB5CDC96ED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EE24B-B7F2-069A-9B2A-F18E82E8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b="20427"/>
          <a:stretch/>
        </p:blipFill>
        <p:spPr>
          <a:xfrm>
            <a:off x="3136880" y="2926726"/>
            <a:ext cx="6959257" cy="244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90E69-04E5-C144-740C-7FDE1FA07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3946" r="8096" b="16029"/>
          <a:stretch/>
        </p:blipFill>
        <p:spPr>
          <a:xfrm>
            <a:off x="0" y="0"/>
            <a:ext cx="6220008" cy="323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39D6C-A22B-FDC8-0E6A-D57D8983E406}"/>
              </a:ext>
            </a:extLst>
          </p:cNvPr>
          <p:cNvSpPr txBox="1"/>
          <p:nvPr/>
        </p:nvSpPr>
        <p:spPr>
          <a:xfrm>
            <a:off x="228769" y="136011"/>
            <a:ext cx="965451" cy="256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Indicators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5EAC9-DEB0-C632-4FBD-BD8A0018B46B}"/>
              </a:ext>
            </a:extLst>
          </p:cNvPr>
          <p:cNvSpPr txBox="1"/>
          <p:nvPr/>
        </p:nvSpPr>
        <p:spPr>
          <a:xfrm>
            <a:off x="6998500" y="5279134"/>
            <a:ext cx="2888396" cy="256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Activities and Agents (Data </a:t>
            </a:r>
            <a:r>
              <a:rPr lang="en-GB" sz="1167"/>
              <a:t>P</a:t>
            </a:r>
            <a:r>
              <a:rPr kumimoji="0" lang="en-GB" sz="11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roperties in Grey)</a:t>
            </a:r>
          </a:p>
        </p:txBody>
      </p:sp>
    </p:spTree>
    <p:extLst>
      <p:ext uri="{BB962C8B-B14F-4D97-AF65-F5344CB8AC3E}">
        <p14:creationId xmlns:p14="http://schemas.microsoft.com/office/powerpoint/2010/main" val="2973771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38976D-0C87-999F-9530-CA9DDFA51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3" y="79475"/>
            <a:ext cx="5957370" cy="4724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CD40E-3CDD-56FD-AD2C-5D5BA43C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58" y="1749144"/>
            <a:ext cx="6540500" cy="3599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DDA5E4-8894-2D51-C906-C5F8136EB82A}"/>
              </a:ext>
            </a:extLst>
          </p:cNvPr>
          <p:cNvSpPr txBox="1"/>
          <p:nvPr/>
        </p:nvSpPr>
        <p:spPr>
          <a:xfrm>
            <a:off x="6252188" y="801815"/>
            <a:ext cx="3044213" cy="436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67">
                <a:solidFill>
                  <a:schemeClr val="tx1"/>
                </a:solidFill>
                <a:cs typeface="Times New Roman" panose="02020603050405020304" pitchFamily="18" charset="0"/>
              </a:rPr>
              <a:t>Online documentation: </a:t>
            </a:r>
            <a:r>
              <a:rPr lang="en-GB" sz="1167">
                <a:solidFill>
                  <a:schemeClr val="tx1"/>
                </a:solidFill>
                <a:cs typeface="Times New Roman" panose="02020603050405020304" pitchFamily="18" charset="0"/>
                <a:hlinkClick r:id="rId4"/>
              </a:rPr>
              <a:t>https://kind.io.tudelft.nl/replanit/docs/</a:t>
            </a:r>
            <a:r>
              <a:rPr lang="en-GB" sz="1167">
                <a:cs typeface="Times New Roman" panose="02020603050405020304" pitchFamily="18" charset="0"/>
              </a:rPr>
              <a:t> </a:t>
            </a:r>
            <a:endParaRPr lang="en-GB" sz="1167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15F39A7-B3D2-43C1-DA83-09678064E6F9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</p:spTree>
    <p:extLst>
      <p:ext uri="{BB962C8B-B14F-4D97-AF65-F5344CB8AC3E}">
        <p14:creationId xmlns:p14="http://schemas.microsoft.com/office/powerpoint/2010/main" val="332380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EBB47-40C5-525D-906D-D7940E865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3142"/>
          <a:stretch/>
        </p:blipFill>
        <p:spPr>
          <a:xfrm>
            <a:off x="657" y="1278"/>
            <a:ext cx="10161233" cy="5716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E2EE7-39C2-A046-98CC-36C48E4B7C10}"/>
              </a:ext>
            </a:extLst>
          </p:cNvPr>
          <p:cNvSpPr txBox="1"/>
          <p:nvPr/>
        </p:nvSpPr>
        <p:spPr>
          <a:xfrm>
            <a:off x="102943" y="5056391"/>
            <a:ext cx="2229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/>
              <a:t>Visual of a laptops’ DPP represented as a knowledge graph </a:t>
            </a:r>
          </a:p>
          <a:p>
            <a:r>
              <a:rPr lang="en-GB" sz="1000" i="1"/>
              <a:t>(from </a:t>
            </a:r>
            <a:r>
              <a:rPr lang="en-GB" sz="1000" i="1" err="1"/>
              <a:t>GraphDB</a:t>
            </a:r>
            <a:r>
              <a:rPr lang="en-GB" sz="1000" i="1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FFD42F-ECA7-7E5C-BD41-DEEE832F0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46" y="2392326"/>
            <a:ext cx="1704669" cy="3176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B451E-A660-3EC5-774C-D472B4B4F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2"/>
          <a:stretch/>
        </p:blipFill>
        <p:spPr>
          <a:xfrm>
            <a:off x="9121665" y="2358565"/>
            <a:ext cx="1029473" cy="317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687" y="828893"/>
            <a:ext cx="2862383" cy="540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4600"/>
              </a:lnSpc>
              <a:spcBef>
                <a:spcPct val="0"/>
              </a:spcBef>
            </a:pPr>
            <a:r>
              <a:rPr lang="en-US" sz="3334" spc="327">
                <a:solidFill>
                  <a:srgbClr val="35744F"/>
                </a:solidFill>
                <a:latin typeface="Arial Bold"/>
              </a:rPr>
              <a:t>Welcome!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19479" y="1519273"/>
            <a:ext cx="6157383" cy="55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ct val="0"/>
              </a:spcBef>
            </a:pPr>
            <a:r>
              <a:rPr lang="en-US" sz="1639" spc="163">
                <a:solidFill>
                  <a:srgbClr val="397D5A"/>
                </a:solidFill>
                <a:latin typeface="Arial Bold"/>
                <a:cs typeface="Arial Bold"/>
              </a:rPr>
              <a:t>The webinar will be recorded and shared on the </a:t>
            </a:r>
            <a:r>
              <a:rPr lang="en-US" sz="1639" spc="163" err="1">
                <a:solidFill>
                  <a:srgbClr val="397D5A"/>
                </a:solidFill>
                <a:latin typeface="Arial Bold"/>
                <a:cs typeface="Arial Bold"/>
              </a:rPr>
              <a:t>Youtube</a:t>
            </a:r>
            <a:r>
              <a:rPr lang="en-US" sz="1639" spc="163">
                <a:solidFill>
                  <a:srgbClr val="397D5A"/>
                </a:solidFill>
                <a:latin typeface="Arial Bold"/>
                <a:cs typeface="Arial Bold"/>
              </a:rPr>
              <a:t> channel of the NCDD.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32307" y="2375503"/>
            <a:ext cx="6144555" cy="851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ct val="0"/>
              </a:spcBef>
            </a:pPr>
            <a:r>
              <a:rPr lang="en-US" sz="1639" spc="163">
                <a:solidFill>
                  <a:srgbClr val="397D5A"/>
                </a:solidFill>
                <a:latin typeface="Arial Bold"/>
                <a:cs typeface="Arial Bold"/>
              </a:rPr>
              <a:t>Please turn off your camera and microphone during the presentation, so all participants can see and hear the presentation clearly.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38722" y="3553435"/>
            <a:ext cx="4778342" cy="1143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ct val="0"/>
              </a:spcBef>
            </a:pPr>
            <a:endParaRPr lang="en-US" sz="1600" spc="163">
              <a:solidFill>
                <a:srgbClr val="397D5A"/>
              </a:solidFill>
              <a:latin typeface="Arial Bold"/>
              <a:cs typeface="Arial Bold"/>
            </a:endParaRPr>
          </a:p>
          <a:p>
            <a:pPr>
              <a:lnSpc>
                <a:spcPts val="2300"/>
              </a:lnSpc>
              <a:spcBef>
                <a:spcPct val="0"/>
              </a:spcBef>
            </a:pPr>
            <a:endParaRPr lang="en-US" sz="1639" spc="163">
              <a:solidFill>
                <a:srgbClr val="397D5A"/>
              </a:solidFill>
              <a:latin typeface="Arial Bold"/>
              <a:cs typeface="Arial Bold"/>
            </a:endParaRPr>
          </a:p>
          <a:p>
            <a:pPr>
              <a:lnSpc>
                <a:spcPts val="2300"/>
              </a:lnSpc>
              <a:spcBef>
                <a:spcPct val="0"/>
              </a:spcBef>
            </a:pPr>
            <a:endParaRPr lang="en-US" sz="1639" spc="163">
              <a:solidFill>
                <a:srgbClr val="397D5A"/>
              </a:solidFill>
              <a:latin typeface="Arial Bold"/>
              <a:cs typeface="Arial Bold"/>
            </a:endParaRPr>
          </a:p>
          <a:p>
            <a:pPr>
              <a:lnSpc>
                <a:spcPts val="2300"/>
              </a:lnSpc>
              <a:spcBef>
                <a:spcPct val="0"/>
              </a:spcBef>
            </a:pPr>
            <a:r>
              <a:rPr lang="en-US" sz="1600" spc="163">
                <a:solidFill>
                  <a:srgbClr val="397D5A"/>
                </a:solidFill>
                <a:latin typeface="Arial Bold"/>
                <a:cs typeface="Arial Bold"/>
              </a:rPr>
              <a:t>Enjoy!</a:t>
            </a:r>
          </a:p>
        </p:txBody>
      </p:sp>
      <p:sp>
        <p:nvSpPr>
          <p:cNvPr id="11" name="Freeform 11"/>
          <p:cNvSpPr/>
          <p:nvPr/>
        </p:nvSpPr>
        <p:spPr>
          <a:xfrm rot="10800000">
            <a:off x="-12095" y="2264833"/>
            <a:ext cx="3579517" cy="3461121"/>
          </a:xfrm>
          <a:custGeom>
            <a:avLst/>
            <a:gdLst/>
            <a:ahLst/>
            <a:cxnLst/>
            <a:rect l="l" t="t" r="r" b="b"/>
            <a:pathLst>
              <a:path w="6443131" h="6230017">
                <a:moveTo>
                  <a:pt x="0" y="0"/>
                </a:moveTo>
                <a:lnTo>
                  <a:pt x="6443131" y="0"/>
                </a:lnTo>
                <a:lnTo>
                  <a:pt x="6443131" y="6230017"/>
                </a:lnTo>
                <a:lnTo>
                  <a:pt x="0" y="6230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6826" b="-95923"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556"/>
          </a:p>
        </p:txBody>
      </p:sp>
    </p:spTree>
    <p:extLst>
      <p:ext uri="{BB962C8B-B14F-4D97-AF65-F5344CB8AC3E}">
        <p14:creationId xmlns:p14="http://schemas.microsoft.com/office/powerpoint/2010/main" val="3838615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158940F-4471-778B-DEA2-89CC8AC34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3350"/>
            <a:ext cx="7608888" cy="103663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latin typeface="Arial Bold"/>
                <a:cs typeface="Arial Bold"/>
              </a:rPr>
              <a:t>The </a:t>
            </a:r>
            <a:r>
              <a:rPr lang="en-GB" sz="2800" err="1">
                <a:latin typeface="Arial Bold"/>
                <a:cs typeface="Arial Bold"/>
              </a:rPr>
              <a:t>RePlanIT</a:t>
            </a:r>
            <a:r>
              <a:rPr lang="en-GB" sz="2800">
                <a:latin typeface="Arial Bold"/>
                <a:cs typeface="Arial Bold"/>
              </a:rPr>
              <a:t> Knowledge Graph and APIs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9F6705-4A4D-E6A7-9394-3D11F0111F25}"/>
              </a:ext>
            </a:extLst>
          </p:cNvPr>
          <p:cNvSpPr txBox="1">
            <a:spLocks/>
          </p:cNvSpPr>
          <p:nvPr/>
        </p:nvSpPr>
        <p:spPr>
          <a:xfrm>
            <a:off x="512811" y="1879844"/>
            <a:ext cx="2851403" cy="25699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167">
                <a:cs typeface="Arial" panose="020B0604020202020204" pitchFamily="34" charset="0"/>
              </a:rPr>
              <a:t>Comprises of </a:t>
            </a:r>
            <a:r>
              <a:rPr lang="en-GB" sz="1167" u="sng">
                <a:solidFill>
                  <a:schemeClr val="tx2"/>
                </a:solidFill>
                <a:cs typeface="Arial" panose="020B0604020202020204" pitchFamily="34" charset="0"/>
              </a:rPr>
              <a:t>129 DPPs </a:t>
            </a:r>
            <a:r>
              <a:rPr lang="en-GB" sz="1167">
                <a:cs typeface="Arial" panose="020B0604020202020204" pitchFamily="34" charset="0"/>
              </a:rPr>
              <a:t>of (new, refurbished and repaired) </a:t>
            </a:r>
            <a:r>
              <a:rPr lang="en-GB" sz="1167" u="sng">
                <a:solidFill>
                  <a:schemeClr val="tx2"/>
                </a:solidFill>
                <a:cs typeface="Arial" panose="020B0604020202020204" pitchFamily="34" charset="0"/>
              </a:rPr>
              <a:t>laptops</a:t>
            </a:r>
            <a:r>
              <a:rPr lang="en-GB" sz="1167">
                <a:cs typeface="Arial" panose="020B0604020202020204" pitchFamily="34" charset="0"/>
              </a:rPr>
              <a:t> and </a:t>
            </a:r>
            <a:r>
              <a:rPr lang="en-GB" sz="1167" u="sng">
                <a:solidFill>
                  <a:schemeClr val="tx2"/>
                </a:solidFill>
                <a:cs typeface="Arial" panose="020B0604020202020204" pitchFamily="34" charset="0"/>
              </a:rPr>
              <a:t>data servers </a:t>
            </a:r>
            <a:r>
              <a:rPr lang="en-GB" sz="1167">
                <a:cs typeface="Arial" panose="020B0604020202020204" pitchFamily="34" charset="0"/>
              </a:rPr>
              <a:t>from different brands (commonly used by companies in the Netherlands)</a:t>
            </a:r>
          </a:p>
          <a:p>
            <a:pPr>
              <a:lnSpc>
                <a:spcPct val="120000"/>
              </a:lnSpc>
            </a:pPr>
            <a:endParaRPr lang="en-GB" sz="1167"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CC99F87-77A9-70E1-A347-EDDB5C7CED8C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0E237-8D4D-2EB4-89E9-5A20CB78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14" y="1265193"/>
            <a:ext cx="6477000" cy="3474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C611C9-F2D9-A629-1B1F-CF65768E4E5C}"/>
              </a:ext>
            </a:extLst>
          </p:cNvPr>
          <p:cNvSpPr txBox="1"/>
          <p:nvPr/>
        </p:nvSpPr>
        <p:spPr>
          <a:xfrm>
            <a:off x="3364214" y="4789309"/>
            <a:ext cx="6347692" cy="384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API </a:t>
            </a:r>
            <a:r>
              <a:rPr lang="en-GB" sz="1000"/>
              <a:t>endpoints a</a:t>
            </a:r>
            <a:r>
              <a:rPr kumimoji="0" lang="en-GB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vailable at </a:t>
            </a:r>
            <a:r>
              <a:rPr kumimoji="0" lang="en-GB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  <a:hlinkClick r:id="rId3"/>
              </a:rPr>
              <a:t>https://app.swaggerhub.com/apis-docs/RePlanIT/RePlanITLaptopDPP/1.2.0#/</a:t>
            </a:r>
            <a:endParaRPr kumimoji="0" lang="en-GB" sz="1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Arial"/>
              <a:cs typeface="Arial"/>
              <a:sym typeface="Arial"/>
            </a:endParaRPr>
          </a:p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4547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132D996-4ACA-D0FB-67EE-15FD793048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2100"/>
            <a:ext cx="9667875" cy="103663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 Bold"/>
                <a:cs typeface="Arial Bold"/>
              </a:rPr>
              <a:t>Applications of the DPPs: Opportunity for predictive maintenance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9B87F-66AE-C392-4878-7C3578EC6D3E}"/>
              </a:ext>
            </a:extLst>
          </p:cNvPr>
          <p:cNvSpPr txBox="1"/>
          <p:nvPr/>
        </p:nvSpPr>
        <p:spPr>
          <a:xfrm>
            <a:off x="307798" y="1828361"/>
            <a:ext cx="9832519" cy="5025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en-GB" sz="1300" b="1">
                <a:cs typeface="Times New Roman"/>
              </a:rPr>
              <a:t>Predictive maintenance that helps extend the lifetime of ICT hardware </a:t>
            </a:r>
            <a:endParaRPr lang="en-GB" sz="1300" b="1">
              <a:cs typeface="Times New Roman" panose="02020603050405020304" pitchFamily="18" charset="0"/>
            </a:endParaRPr>
          </a:p>
          <a:p>
            <a:pPr marL="380365" lvl="1" indent="0"/>
            <a:r>
              <a:rPr lang="en-GB" sz="1333" i="1">
                <a:solidFill>
                  <a:schemeClr val="tx1"/>
                </a:solidFill>
                <a:cs typeface="Times New Roman" panose="02020603050405020304" pitchFamily="18" charset="0"/>
              </a:rPr>
              <a:t>	Based on energy usage, when is a device most likely to fail, overheat etc.?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D7C27-51DE-8441-F106-F7761C48F597}"/>
              </a:ext>
            </a:extLst>
          </p:cNvPr>
          <p:cNvSpPr txBox="1"/>
          <p:nvPr/>
        </p:nvSpPr>
        <p:spPr>
          <a:xfrm>
            <a:off x="319012" y="2917545"/>
            <a:ext cx="9810092" cy="5025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en-GB" sz="1300" b="1">
                <a:cs typeface="Times New Roman"/>
              </a:rPr>
              <a:t>Circular process recommendations</a:t>
            </a:r>
          </a:p>
          <a:p>
            <a:pPr marL="0" lvl="1"/>
            <a:r>
              <a:rPr lang="en-GB" sz="1300" i="1">
                <a:cs typeface="Times New Roman"/>
              </a:rPr>
              <a:t>	For a device X, what circular process, when, why and how should be applied to extend its lifetime?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1C0B4-74E2-D007-7DDE-57B76B08DFA0}"/>
              </a:ext>
            </a:extLst>
          </p:cNvPr>
          <p:cNvSpPr txBox="1"/>
          <p:nvPr/>
        </p:nvSpPr>
        <p:spPr>
          <a:xfrm>
            <a:off x="319012" y="3864739"/>
            <a:ext cx="9810092" cy="5025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indent="-237490">
              <a:buFont typeface="Arial" panose="020B0604020202020204" pitchFamily="34" charset="0"/>
              <a:buChar char="•"/>
            </a:pPr>
            <a:r>
              <a:rPr lang="en-GB" sz="1300" b="1">
                <a:cs typeface="Times New Roman"/>
              </a:rPr>
              <a:t>Understand what specific data is needed to make optimal circularity recommendations</a:t>
            </a:r>
          </a:p>
          <a:p>
            <a:endParaRPr lang="en-GB" sz="133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CD30790-CC84-83EF-4532-274D432A22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0825"/>
            <a:ext cx="7929563" cy="105568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 Bold"/>
                <a:cs typeface="Arial Bold"/>
              </a:rPr>
              <a:t>Applications of the DPPs: Opportunity for predictive maintenance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F92889-6F7F-7FDC-8774-3C91292ECCD1}"/>
              </a:ext>
            </a:extLst>
          </p:cNvPr>
          <p:cNvSpPr txBox="1">
            <a:spLocks/>
          </p:cNvSpPr>
          <p:nvPr/>
        </p:nvSpPr>
        <p:spPr>
          <a:xfrm>
            <a:off x="582084" y="617916"/>
            <a:ext cx="9180143" cy="40866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1DA537-0701-327F-678E-28F8BA6B5FC0}"/>
              </a:ext>
            </a:extLst>
          </p:cNvPr>
          <p:cNvSpPr txBox="1">
            <a:spLocks/>
          </p:cNvSpPr>
          <p:nvPr/>
        </p:nvSpPr>
        <p:spPr>
          <a:xfrm>
            <a:off x="582083" y="1326584"/>
            <a:ext cx="8977917" cy="122539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500">
                <a:solidFill>
                  <a:schemeClr val="accent1"/>
                </a:solidFill>
              </a:rPr>
              <a:t>Use case: Data servers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500"/>
              <a:t>Performance data from </a:t>
            </a:r>
            <a:r>
              <a:rPr lang="en-GB" sz="1500" b="1" u="sng"/>
              <a:t>1 data centre</a:t>
            </a:r>
            <a:r>
              <a:rPr lang="en-GB" sz="1500" u="sng"/>
              <a:t>, </a:t>
            </a:r>
            <a:r>
              <a:rPr lang="en-GB" sz="1500" b="1" u="sng"/>
              <a:t>140 data servers, recorded every 15 min over 3 months</a:t>
            </a:r>
            <a:endParaRPr lang="en-GB" sz="15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500" i="1"/>
              <a:t>(Number of virtual machines running, CPU and memory utilisation, energy consumption, errors etc.)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500" i="1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31C19F5-3793-B2C3-4135-43A413FA61B6}"/>
              </a:ext>
            </a:extLst>
          </p:cNvPr>
          <p:cNvSpPr txBox="1">
            <a:spLocks/>
          </p:cNvSpPr>
          <p:nvPr/>
        </p:nvSpPr>
        <p:spPr>
          <a:xfrm>
            <a:off x="9408154" y="5205109"/>
            <a:ext cx="151847" cy="1440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5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421DBB5-21D2-6267-F511-7A95FCCA5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014884"/>
              </p:ext>
            </p:extLst>
          </p:nvPr>
        </p:nvGraphicFramePr>
        <p:xfrm>
          <a:off x="923026" y="2298566"/>
          <a:ext cx="8504083" cy="2376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EA53D1-10B4-2A88-5CC0-220D9B71C13C}"/>
              </a:ext>
            </a:extLst>
          </p:cNvPr>
          <p:cNvSpPr txBox="1"/>
          <p:nvPr/>
        </p:nvSpPr>
        <p:spPr>
          <a:xfrm>
            <a:off x="4500113" y="4969339"/>
            <a:ext cx="1444838" cy="282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7619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33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Process Workflow</a:t>
            </a:r>
          </a:p>
        </p:txBody>
      </p:sp>
    </p:spTree>
    <p:extLst>
      <p:ext uri="{BB962C8B-B14F-4D97-AF65-F5344CB8AC3E}">
        <p14:creationId xmlns:p14="http://schemas.microsoft.com/office/powerpoint/2010/main" val="1107305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E48177B-33D1-3C3B-B61E-65E58270E106}"/>
              </a:ext>
            </a:extLst>
          </p:cNvPr>
          <p:cNvSpPr txBox="1">
            <a:spLocks/>
          </p:cNvSpPr>
          <p:nvPr/>
        </p:nvSpPr>
        <p:spPr>
          <a:xfrm>
            <a:off x="582083" y="985389"/>
            <a:ext cx="8977917" cy="3971581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/>
              <a:t>On average (based on servers with the highest number of errors) -&gt; failures reported on days 60-62 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/>
              <a:t>Most failures on </a:t>
            </a:r>
            <a:r>
              <a:rPr lang="en-US" sz="1300">
                <a:solidFill>
                  <a:schemeClr val="accent1"/>
                </a:solidFill>
              </a:rPr>
              <a:t>Sundays</a:t>
            </a:r>
            <a:r>
              <a:rPr lang="en-US" sz="1300"/>
              <a:t>, least on </a:t>
            </a:r>
            <a:r>
              <a:rPr lang="en-US" sz="1300">
                <a:solidFill>
                  <a:schemeClr val="accent1"/>
                </a:solidFill>
              </a:rPr>
              <a:t>Thursdays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/>
              <a:t>Servers are </a:t>
            </a:r>
            <a:r>
              <a:rPr lang="en-US" sz="1300" err="1">
                <a:solidFill>
                  <a:schemeClr val="accent1"/>
                </a:solidFill>
              </a:rPr>
              <a:t>underutilised</a:t>
            </a:r>
            <a:r>
              <a:rPr lang="en-US" sz="1300"/>
              <a:t> in terms of CPU and memory usage (&lt;=50%) </a:t>
            </a:r>
          </a:p>
          <a:p>
            <a:pPr marL="228600" lvl="1">
              <a:lnSpc>
                <a:spcPct val="150000"/>
              </a:lnSpc>
            </a:pPr>
            <a:r>
              <a:rPr lang="en-US" sz="1300" i="1"/>
              <a:t>    Based on average values and on KPIs such as server and data </a:t>
            </a:r>
            <a:r>
              <a:rPr lang="en-US" sz="1300" i="1" err="1"/>
              <a:t>centre</a:t>
            </a:r>
            <a:r>
              <a:rPr lang="en-US" sz="1300" i="1"/>
              <a:t> idle coefficients</a:t>
            </a: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/>
              <a:t>Highest contributors to a server’s energy consumption are the </a:t>
            </a:r>
            <a:r>
              <a:rPr lang="en-US" sz="1300">
                <a:solidFill>
                  <a:schemeClr val="accent1"/>
                </a:solidFill>
              </a:rPr>
              <a:t>CPU</a:t>
            </a:r>
            <a:r>
              <a:rPr lang="en-US" sz="1300"/>
              <a:t>, </a:t>
            </a:r>
            <a:r>
              <a:rPr lang="en-US" sz="1300">
                <a:solidFill>
                  <a:schemeClr val="accent1"/>
                </a:solidFill>
              </a:rPr>
              <a:t>memory</a:t>
            </a:r>
            <a:r>
              <a:rPr lang="en-US" sz="1300"/>
              <a:t> and </a:t>
            </a:r>
            <a:r>
              <a:rPr lang="en-US" sz="1300">
                <a:solidFill>
                  <a:schemeClr val="accent1"/>
                </a:solidFill>
              </a:rPr>
              <a:t>number of running virtual machines</a:t>
            </a: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/>
              <a:t>ML (linear regression) shows a </a:t>
            </a:r>
            <a:r>
              <a:rPr lang="en-US" sz="1300">
                <a:solidFill>
                  <a:schemeClr val="accent1"/>
                </a:solidFill>
              </a:rPr>
              <a:t>rising energy consumption trend </a:t>
            </a:r>
            <a:r>
              <a:rPr lang="en-US" sz="1300"/>
              <a:t>in the future for the servers (expected rise with up to 100kWh) -&gt; This is dataset specific as for our dataset 2 there is no rise (energy usage remains consistent)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/>
              <a:t>ML (PCA) shows all data types needed for explaining the dataset (7 of 8 contribute to 99.7% explanation</a:t>
            </a:r>
            <a:r>
              <a:rPr lang="en-US" sz="1300">
                <a:solidFill>
                  <a:srgbClr val="23282F"/>
                </a:solidFill>
              </a:rPr>
              <a:t>)</a:t>
            </a:r>
            <a:r>
              <a:rPr lang="en-US" sz="1300" i="1">
                <a:solidFill>
                  <a:schemeClr val="accent1"/>
                </a:solidFill>
              </a:rPr>
              <a:t>(host_name; Timestamp; </a:t>
            </a:r>
            <a:r>
              <a:rPr lang="en-US" sz="1300" i="1" err="1">
                <a:solidFill>
                  <a:schemeClr val="accent1"/>
                </a:solidFill>
              </a:rPr>
              <a:t>VM_total</a:t>
            </a:r>
            <a:r>
              <a:rPr lang="en-US" sz="1300" i="1">
                <a:solidFill>
                  <a:schemeClr val="accent1"/>
                </a:solidFill>
              </a:rPr>
              <a:t>; </a:t>
            </a:r>
            <a:r>
              <a:rPr lang="en-US" sz="1300" i="1" err="1">
                <a:solidFill>
                  <a:schemeClr val="accent1"/>
                </a:solidFill>
              </a:rPr>
              <a:t>Hardware_powerstate</a:t>
            </a:r>
            <a:r>
              <a:rPr lang="en-US" sz="1300" i="1">
                <a:solidFill>
                  <a:schemeClr val="accent1"/>
                </a:solidFill>
              </a:rPr>
              <a:t>; </a:t>
            </a:r>
            <a:r>
              <a:rPr lang="en-US" sz="1300" i="1" err="1">
                <a:solidFill>
                  <a:schemeClr val="accent1"/>
                </a:solidFill>
              </a:rPr>
              <a:t>Hardware_overall_status</a:t>
            </a:r>
            <a:r>
              <a:rPr lang="en-US" sz="1300" i="1">
                <a:solidFill>
                  <a:schemeClr val="accent1"/>
                </a:solidFill>
              </a:rPr>
              <a:t>; </a:t>
            </a:r>
            <a:r>
              <a:rPr lang="en-US" sz="1300" i="1" err="1">
                <a:solidFill>
                  <a:schemeClr val="accent1"/>
                </a:solidFill>
              </a:rPr>
              <a:t>Hardware_runtime_hours</a:t>
            </a:r>
            <a:r>
              <a:rPr lang="en-US" sz="1300" i="1">
                <a:solidFill>
                  <a:schemeClr val="accent1"/>
                </a:solidFill>
              </a:rPr>
              <a:t>;   </a:t>
            </a:r>
            <a:r>
              <a:rPr lang="en-US" sz="1300" i="1" err="1">
                <a:solidFill>
                  <a:schemeClr val="accent1"/>
                </a:solidFill>
              </a:rPr>
              <a:t>Usage_power_watt</a:t>
            </a:r>
            <a:r>
              <a:rPr lang="en-US" sz="1300" i="1">
                <a:solidFill>
                  <a:schemeClr val="accent1"/>
                </a:solidFill>
              </a:rPr>
              <a:t>; </a:t>
            </a:r>
            <a:r>
              <a:rPr lang="en-US" sz="1300" i="1" err="1">
                <a:solidFill>
                  <a:schemeClr val="accent1"/>
                </a:solidFill>
              </a:rPr>
              <a:t>Usage_cpu_percentage</a:t>
            </a:r>
            <a:r>
              <a:rPr lang="en-US" sz="1300" i="1">
                <a:solidFill>
                  <a:schemeClr val="accent1"/>
                </a:solidFill>
              </a:rPr>
              <a:t>; </a:t>
            </a:r>
            <a:r>
              <a:rPr lang="en-US" sz="1300" i="1" err="1">
                <a:solidFill>
                  <a:schemeClr val="accent1"/>
                </a:solidFill>
              </a:rPr>
              <a:t>Usage_memory_percentage</a:t>
            </a:r>
            <a:r>
              <a:rPr lang="en-US" sz="1300" i="1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/>
              <a:t>Data diversity and quality are key for failure prediction</a:t>
            </a:r>
          </a:p>
          <a:p>
            <a:pPr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</a:pPr>
            <a:r>
              <a:rPr lang="en-US" sz="1300"/>
              <a:t>Predicting server failures without samples of failures in a dataset is a challenge (for humans and for AI)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46DFCBA-F394-CBEC-0C54-5696A264E0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8450"/>
            <a:ext cx="9175750" cy="515938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 Bold"/>
                <a:cs typeface="Arial Bold"/>
              </a:rPr>
              <a:t>Application of the DPPs: Findings</a:t>
            </a:r>
          </a:p>
        </p:txBody>
      </p:sp>
    </p:spTree>
    <p:extLst>
      <p:ext uri="{BB962C8B-B14F-4D97-AF65-F5344CB8AC3E}">
        <p14:creationId xmlns:p14="http://schemas.microsoft.com/office/powerpoint/2010/main" val="816063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36F3E6-4570-6822-EE2B-F1D115605C64}"/>
              </a:ext>
            </a:extLst>
          </p:cNvPr>
          <p:cNvSpPr txBox="1">
            <a:spLocks/>
          </p:cNvSpPr>
          <p:nvPr/>
        </p:nvSpPr>
        <p:spPr>
          <a:xfrm>
            <a:off x="478654" y="1082722"/>
            <a:ext cx="9202693" cy="354955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3"/>
              </a:spcBef>
            </a:pPr>
            <a:r>
              <a:rPr lang="en-GB" sz="1300" b="1"/>
              <a:t>Main challenges to building DPPs with ontologies, knowledge graphs and their ML utilisation for</a:t>
            </a:r>
            <a:endParaRPr lang="en-US" sz="1300"/>
          </a:p>
          <a:p>
            <a:pPr>
              <a:spcBef>
                <a:spcPts val="333"/>
              </a:spcBef>
            </a:pPr>
            <a:r>
              <a:rPr lang="en-GB" sz="1300" b="1"/>
              <a:t> more sustainable ICT:</a:t>
            </a:r>
            <a:endParaRPr lang="en-GB" sz="1300"/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Data </a:t>
            </a:r>
            <a:r>
              <a:rPr lang="en-GB" sz="1300" b="1"/>
              <a:t>availability</a:t>
            </a:r>
            <a:r>
              <a:rPr lang="en-GB" sz="1300"/>
              <a:t> (is (useful and diverse) data recorded along the supply chain; publicly available?)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Data </a:t>
            </a:r>
            <a:r>
              <a:rPr lang="en-GB" sz="1300" b="1"/>
              <a:t>accessibility</a:t>
            </a:r>
            <a:r>
              <a:rPr lang="en-GB" sz="1300"/>
              <a:t>, </a:t>
            </a:r>
            <a:r>
              <a:rPr lang="en-GB" sz="1300" b="1"/>
              <a:t>privacy</a:t>
            </a:r>
            <a:r>
              <a:rPr lang="en-GB" sz="1300"/>
              <a:t> and </a:t>
            </a:r>
            <a:r>
              <a:rPr lang="en-GB" sz="1300" b="1"/>
              <a:t>security</a:t>
            </a:r>
            <a:r>
              <a:rPr lang="en-GB" sz="1300"/>
              <a:t> (who, when can access data; formats; sharing conditions, decentralisation…)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Data </a:t>
            </a:r>
            <a:r>
              <a:rPr lang="en-GB" sz="1300" b="1"/>
              <a:t>interpretation</a:t>
            </a:r>
            <a:r>
              <a:rPr lang="en-GB" sz="1300"/>
              <a:t> (format; semantics; need for domain expert)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Data </a:t>
            </a:r>
            <a:r>
              <a:rPr lang="en-GB" sz="1300" b="1"/>
              <a:t>quality</a:t>
            </a:r>
            <a:r>
              <a:rPr lang="en-GB" sz="1300"/>
              <a:t> (longer pre-processing time; missing values; affects ML results’ accuracy)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ML needs </a:t>
            </a:r>
            <a:r>
              <a:rPr lang="en-GB" sz="1300" b="1"/>
              <a:t>large amounts </a:t>
            </a:r>
            <a:r>
              <a:rPr lang="en-GB" sz="1300"/>
              <a:t>of </a:t>
            </a:r>
            <a:r>
              <a:rPr lang="en-GB" sz="1300" b="1"/>
              <a:t>diverse</a:t>
            </a:r>
            <a:r>
              <a:rPr lang="en-GB" sz="1300"/>
              <a:t> data (3 months were not enough to detect many failures for predictive maintenance)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endParaRPr lang="en-GB" sz="1333"/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Ontology </a:t>
            </a:r>
            <a:r>
              <a:rPr lang="en-GB" sz="1300" b="1"/>
              <a:t>availability</a:t>
            </a:r>
            <a:r>
              <a:rPr lang="en-GB" sz="1300"/>
              <a:t> (private; open access; publicly documented)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Ontology </a:t>
            </a:r>
            <a:r>
              <a:rPr lang="en-GB" sz="1300" b="1"/>
              <a:t>maintenance</a:t>
            </a:r>
            <a:r>
              <a:rPr lang="en-GB" sz="1300"/>
              <a:t> (up to date with standards)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Ontology </a:t>
            </a:r>
            <a:r>
              <a:rPr lang="en-GB" sz="1300" b="1"/>
              <a:t>reuse</a:t>
            </a:r>
            <a:r>
              <a:rPr lang="en-GB" sz="1300"/>
              <a:t> and </a:t>
            </a:r>
            <a:r>
              <a:rPr lang="en-GB" sz="1300" b="1"/>
              <a:t>alignment</a:t>
            </a:r>
            <a:r>
              <a:rPr lang="en-GB" sz="1300"/>
              <a:t> (many ontologies, what to reuse when and how)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Knowledge graph </a:t>
            </a:r>
            <a:r>
              <a:rPr lang="en-GB" sz="1300" b="1"/>
              <a:t>platform support </a:t>
            </a:r>
            <a:r>
              <a:rPr lang="en-GB" sz="1300"/>
              <a:t>(new technology; needs expert integration in legacy systems; lack of trust)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endParaRPr lang="en-GB" sz="1333"/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 b="1"/>
              <a:t>Contractual obligations </a:t>
            </a:r>
            <a:r>
              <a:rPr lang="en-GB" sz="1300"/>
              <a:t>for and from ICT procurers and manufacturers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Measuring the </a:t>
            </a:r>
            <a:r>
              <a:rPr lang="en-GB" sz="1300" b="1"/>
              <a:t>sustainability</a:t>
            </a:r>
            <a:r>
              <a:rPr lang="en-GB" sz="1300"/>
              <a:t> of an ICT device (standardising KPIs?)</a:t>
            </a:r>
          </a:p>
          <a:p>
            <a:pPr marL="285750" indent="-285750">
              <a:spcBef>
                <a:spcPts val="333"/>
              </a:spcBef>
              <a:buFont typeface="Arial"/>
              <a:buChar char="•"/>
            </a:pPr>
            <a:r>
              <a:rPr lang="en-GB" sz="1300"/>
              <a:t>Human </a:t>
            </a:r>
            <a:r>
              <a:rPr lang="en-GB" sz="1300" b="1"/>
              <a:t>perception</a:t>
            </a:r>
            <a:r>
              <a:rPr lang="en-GB" sz="1300"/>
              <a:t> of and </a:t>
            </a:r>
            <a:r>
              <a:rPr lang="en-GB" sz="1300" b="1"/>
              <a:t>behaviour</a:t>
            </a:r>
            <a:r>
              <a:rPr lang="en-GB" sz="1300"/>
              <a:t> towards (ICT) sustainability (see [3])</a:t>
            </a:r>
          </a:p>
          <a:p>
            <a:pPr>
              <a:spcBef>
                <a:spcPts val="333"/>
              </a:spcBef>
            </a:pPr>
            <a:endParaRPr lang="en-GB" sz="133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E88EA-B679-5A85-33D1-D789781581A2}"/>
              </a:ext>
            </a:extLst>
          </p:cNvPr>
          <p:cNvSpPr txBox="1"/>
          <p:nvPr/>
        </p:nvSpPr>
        <p:spPr>
          <a:xfrm>
            <a:off x="552943" y="323707"/>
            <a:ext cx="448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 Bold"/>
                <a:cs typeface="Arial Bold"/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856386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4399D-6777-B606-9BB9-3997A6F629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763000" cy="11049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 Bold"/>
                <a:cs typeface="Arial Bold"/>
              </a:rPr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C5B08-054B-2E8E-FFFA-3DE97A2FF7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316038"/>
            <a:ext cx="9245600" cy="3986212"/>
          </a:xfrm>
        </p:spPr>
        <p:txBody>
          <a:bodyPr vert="horz" lIns="0" tIns="0" rIns="0" bIns="0" rtlCol="0" anchor="t">
            <a:normAutofit lnSpcReduction="10000"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33" b="1"/>
              <a:t>Reuse and extend </a:t>
            </a:r>
            <a:r>
              <a:rPr lang="en-GB" sz="1333" b="1" err="1"/>
              <a:t>RePlanIT</a:t>
            </a:r>
            <a:r>
              <a:rPr lang="en-GB" sz="1333" b="1"/>
              <a:t> for other ICT devices (e.g. smartphones, TVs)</a:t>
            </a:r>
            <a:endParaRPr lang="en-GB" sz="1300" b="1"/>
          </a:p>
          <a:p>
            <a:pPr marL="380365" lvl="1">
              <a:buFont typeface="Arial" pitchFamily="2" charset="2"/>
              <a:buChar char="•"/>
            </a:pPr>
            <a:r>
              <a:rPr lang="en-GB" sz="1300"/>
              <a:t>Successful alignment and reuse of </a:t>
            </a:r>
            <a:r>
              <a:rPr lang="en-GB" sz="1300" err="1"/>
              <a:t>RePlanIT</a:t>
            </a:r>
            <a:r>
              <a:rPr lang="en-GB" sz="1300"/>
              <a:t> with FEDERATED and Catena-X ontologies for car batteries to help monitor the circular economy</a:t>
            </a:r>
          </a:p>
          <a:p>
            <a:pPr marL="380365" lvl="1">
              <a:buFont typeface="Arial" pitchFamily="2" charset="2"/>
              <a:buChar char="•"/>
            </a:pPr>
            <a:r>
              <a:rPr lang="en-GB" sz="1300"/>
              <a:t>Exploring the reuse of </a:t>
            </a:r>
            <a:r>
              <a:rPr lang="en-GB" sz="1300" err="1"/>
              <a:t>RePlanIT</a:t>
            </a:r>
            <a:r>
              <a:rPr lang="en-GB" sz="1300"/>
              <a:t> for solar panels (FAIR-PV project)</a:t>
            </a:r>
          </a:p>
          <a:p>
            <a:pPr marL="380365" lvl="1">
              <a:buFont typeface="Arial" pitchFamily="2" charset="2"/>
              <a:buChar char="•"/>
            </a:pPr>
            <a:endParaRPr lang="en-GB" sz="1333"/>
          </a:p>
          <a:p>
            <a:pPr marL="380365" lvl="1" indent="0">
              <a:buNone/>
            </a:pPr>
            <a:endParaRPr lang="en-GB" sz="1333"/>
          </a:p>
          <a:p>
            <a:r>
              <a:rPr lang="en-GB" sz="1333" b="1"/>
              <a:t>Towards standardisation of ontology for DPPs </a:t>
            </a:r>
            <a:endParaRPr lang="en-GB" sz="1300" b="1"/>
          </a:p>
          <a:p>
            <a:pPr marL="380365" lvl="1">
              <a:buFont typeface="Arial" pitchFamily="2" charset="2"/>
              <a:buChar char="•"/>
            </a:pPr>
            <a:r>
              <a:rPr lang="en-GB" sz="1333"/>
              <a:t>Collaboration with the NCDD working group on DPPs</a:t>
            </a:r>
            <a:endParaRPr lang="en-GB" sz="1300"/>
          </a:p>
          <a:p>
            <a:pPr marL="380365" lvl="1">
              <a:buFont typeface="Arial" pitchFamily="2" charset="2"/>
              <a:buChar char="•"/>
            </a:pPr>
            <a:r>
              <a:rPr lang="en-GB" sz="1300"/>
              <a:t>Collaboration with the CIRPASS-2 project on utilising </a:t>
            </a:r>
            <a:r>
              <a:rPr lang="en-GB" sz="1300" err="1"/>
              <a:t>RePlanIT</a:t>
            </a:r>
            <a:r>
              <a:rPr lang="en-GB" sz="1300"/>
              <a:t> as ICT DPP ontology standard</a:t>
            </a:r>
          </a:p>
          <a:p>
            <a:pPr marL="380365" lvl="1" indent="0">
              <a:buNone/>
            </a:pPr>
            <a:endParaRPr lang="en-GB" sz="1333"/>
          </a:p>
          <a:p>
            <a:pPr marL="380365" lvl="1" indent="0">
              <a:buNone/>
            </a:pPr>
            <a:endParaRPr lang="en-GB" sz="1333"/>
          </a:p>
          <a:p>
            <a:r>
              <a:rPr lang="en-GB" sz="1333" b="1"/>
              <a:t>Further investigation of not only AI for sustainability but also </a:t>
            </a:r>
            <a:r>
              <a:rPr lang="en-GB" sz="1333" b="1" i="1"/>
              <a:t>the </a:t>
            </a:r>
            <a:r>
              <a:rPr lang="en-GB" sz="1333" b="1" i="1" u="sng"/>
              <a:t>sustainability of AI</a:t>
            </a:r>
            <a:endParaRPr lang="en-GB" sz="1300" b="1" i="1" u="sng"/>
          </a:p>
          <a:p>
            <a:pPr marL="380365" lvl="1">
              <a:buFont typeface="Arial" pitchFamily="2" charset="2"/>
              <a:buChar char="•"/>
            </a:pPr>
            <a:r>
              <a:rPr lang="en-GB" sz="1333"/>
              <a:t>Cost of running and maintaining ML models</a:t>
            </a:r>
            <a:endParaRPr lang="en-GB" sz="1300"/>
          </a:p>
          <a:p>
            <a:pPr marL="380365" lvl="1">
              <a:buFont typeface="Arial" pitchFamily="2" charset="2"/>
              <a:buChar char="•"/>
            </a:pPr>
            <a:r>
              <a:rPr lang="en-GB" sz="1333"/>
              <a:t>Cost of storing data</a:t>
            </a:r>
            <a:endParaRPr lang="en-GB" sz="1300"/>
          </a:p>
          <a:p>
            <a:pPr marL="380365" lvl="1">
              <a:buFont typeface="Arial" pitchFamily="2" charset="2"/>
              <a:buChar char="•"/>
            </a:pPr>
            <a:r>
              <a:rPr lang="en-GB" sz="1333"/>
              <a:t>Consider if a task requires AI as a solution</a:t>
            </a:r>
            <a:endParaRPr lang="en-GB" sz="1300"/>
          </a:p>
          <a:p>
            <a:pPr marL="380365" lvl="1">
              <a:buFont typeface="Arial" pitchFamily="2" charset="2"/>
              <a:buChar char="•"/>
            </a:pPr>
            <a:endParaRPr lang="en-GB" sz="1333"/>
          </a:p>
          <a:p>
            <a:pPr marL="380365" lvl="1">
              <a:buFont typeface="Arial" pitchFamily="2" charset="2"/>
              <a:buChar char="•"/>
            </a:pPr>
            <a:endParaRPr lang="en-GB" sz="1333" b="1" i="1"/>
          </a:p>
        </p:txBody>
      </p:sp>
    </p:spTree>
    <p:extLst>
      <p:ext uri="{BB962C8B-B14F-4D97-AF65-F5344CB8AC3E}">
        <p14:creationId xmlns:p14="http://schemas.microsoft.com/office/powerpoint/2010/main" val="6905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43B21ADF-AC91-4738-AAFA-9356794F9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00A6D6"/>
          </a:solidFill>
        </p:spPr>
        <p:txBody>
          <a:bodyPr vert="horz"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519F502-C245-4036-9F1B-103CAB35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3300" b="1" err="1">
                <a:solidFill>
                  <a:schemeClr val="bg1"/>
                </a:solidFill>
              </a:rPr>
              <a:t>Thank</a:t>
            </a:r>
            <a:r>
              <a:rPr lang="nl-NL" sz="3300" b="1">
                <a:solidFill>
                  <a:schemeClr val="bg1"/>
                </a:solidFill>
              </a:rPr>
              <a:t> </a:t>
            </a:r>
            <a:r>
              <a:rPr lang="nl-NL" sz="3300" b="1" err="1">
                <a:solidFill>
                  <a:schemeClr val="bg1"/>
                </a:solidFill>
              </a:rPr>
              <a:t>you</a:t>
            </a:r>
            <a:r>
              <a:rPr lang="nl-NL" sz="3300" b="1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11DDE-0D6E-3345-86FC-F1843DF61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6898" y="4619958"/>
            <a:ext cx="3107669" cy="591834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500" err="1">
                <a:solidFill>
                  <a:schemeClr val="bg1"/>
                </a:solidFill>
              </a:rPr>
              <a:t>Dr.</a:t>
            </a:r>
            <a:r>
              <a:rPr lang="en-GB" sz="1500">
                <a:solidFill>
                  <a:schemeClr val="bg1"/>
                </a:solidFill>
              </a:rPr>
              <a:t> Anelia </a:t>
            </a:r>
            <a:r>
              <a:rPr lang="en-GB" sz="1500" err="1">
                <a:solidFill>
                  <a:schemeClr val="bg1"/>
                </a:solidFill>
              </a:rPr>
              <a:t>Kurteva</a:t>
            </a:r>
            <a:endParaRPr lang="en-GB" sz="1500">
              <a:solidFill>
                <a:schemeClr val="bg1"/>
              </a:solidFill>
            </a:endParaRPr>
          </a:p>
          <a:p>
            <a:pPr algn="r"/>
            <a:r>
              <a:rPr lang="en-GB" sz="1500">
                <a:solidFill>
                  <a:schemeClr val="bg1"/>
                </a:solidFill>
              </a:rPr>
              <a:t>a.kurteva@tudelft.nl</a:t>
            </a:r>
          </a:p>
        </p:txBody>
      </p:sp>
    </p:spTree>
    <p:extLst>
      <p:ext uri="{BB962C8B-B14F-4D97-AF65-F5344CB8AC3E}">
        <p14:creationId xmlns:p14="http://schemas.microsoft.com/office/powerpoint/2010/main" val="10623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927EC4-9A1D-2DB3-11CA-82D0ADF0C292}"/>
              </a:ext>
            </a:extLst>
          </p:cNvPr>
          <p:cNvSpPr txBox="1"/>
          <p:nvPr/>
        </p:nvSpPr>
        <p:spPr>
          <a:xfrm>
            <a:off x="278760" y="1053636"/>
            <a:ext cx="9881241" cy="43579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167">
                <a:cs typeface="Arial" panose="020B0604020202020204" pitchFamily="34" charset="0"/>
              </a:rPr>
              <a:t>[1]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J. van </a:t>
            </a:r>
            <a:r>
              <a:rPr lang="en-GB" sz="1167" u="none" strike="noStrike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Driel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r>
              <a:rPr lang="en-GB" sz="1167" u="none" strike="noStrike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Naar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167" u="none" strike="noStrike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een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167" u="none" strike="noStrike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circulaire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167" u="none" strike="noStrike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keten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167" u="none" strike="noStrike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voor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ICT-hardware [Towards a Circular Chain for ICT Hardware]. Available at 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  <a:hlinkClick r:id="rId2"/>
              </a:rPr>
              <a:t>https://usi.nl/wp-content/uploads/2021/02/Eindrapport-Naar-een-circulaire-keten-voor-ICT-def.pdf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</a:t>
            </a:r>
            <a:r>
              <a:rPr lang="en-GB" sz="1167">
                <a:cs typeface="Arial" panose="020B0604020202020204" pitchFamily="34" charset="0"/>
              </a:rPr>
              <a:t> </a:t>
            </a:r>
            <a:r>
              <a:rPr lang="en-GB" sz="1167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2020.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167">
                <a:cs typeface="Arial" panose="020B0604020202020204" pitchFamily="34" charset="0"/>
              </a:rPr>
              <a:t>[2]</a:t>
            </a:r>
            <a:r>
              <a:rPr lang="en-GB" sz="1167" u="none" strike="noStrike">
                <a:effectLst/>
                <a:cs typeface="Arial" panose="020B0604020202020204" pitchFamily="34" charset="0"/>
              </a:rPr>
              <a:t> Conny Bakker,</a:t>
            </a:r>
            <a:r>
              <a:rPr lang="en-GB" sz="1167" strike="noStrike">
                <a:solidFill>
                  <a:srgbClr val="1F1F1F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en-GB" sz="1167" strike="noStrike">
                <a:effectLst/>
                <a:cs typeface="Arial" panose="020B0604020202020204" pitchFamily="34" charset="0"/>
              </a:rPr>
              <a:t>F. Wang</a:t>
            </a:r>
            <a:r>
              <a:rPr lang="en-GB" sz="1167" strike="noStrike">
                <a:solidFill>
                  <a:srgbClr val="1F1F1F"/>
                </a:solidFill>
                <a:effectLst/>
                <a:cs typeface="Arial" panose="020B0604020202020204" pitchFamily="34" charset="0"/>
              </a:rPr>
              <a:t>, </a:t>
            </a:r>
            <a:r>
              <a:rPr lang="en-GB" sz="1167">
                <a:effectLst/>
                <a:cs typeface="Arial" panose="020B0604020202020204" pitchFamily="34" charset="0"/>
              </a:rPr>
              <a:t>J. Huisman</a:t>
            </a:r>
            <a:r>
              <a:rPr lang="en-GB" sz="1167" strike="noStrike">
                <a:solidFill>
                  <a:srgbClr val="1F1F1F"/>
                </a:solidFill>
                <a:effectLst/>
                <a:cs typeface="Arial" panose="020B0604020202020204" pitchFamily="34" charset="0"/>
              </a:rPr>
              <a:t>, </a:t>
            </a:r>
            <a:r>
              <a:rPr lang="en-GB" sz="1167">
                <a:effectLst/>
                <a:cs typeface="Arial" panose="020B0604020202020204" pitchFamily="34" charset="0"/>
              </a:rPr>
              <a:t>M. den Hollander, </a:t>
            </a:r>
            <a:r>
              <a:rPr lang="en-GB" sz="1167" u="none" strike="noStrike">
                <a:effectLst/>
                <a:cs typeface="Arial" panose="020B0604020202020204" pitchFamily="34" charset="0"/>
              </a:rPr>
              <a:t>Products that go Round: Exploring Product Life Extension through Design, In: </a:t>
            </a:r>
            <a:r>
              <a:rPr lang="en-GB" sz="1167" i="1" u="none" strike="noStrike">
                <a:effectLst/>
                <a:cs typeface="Arial" panose="020B0604020202020204" pitchFamily="34" charset="0"/>
              </a:rPr>
              <a:t>Journal of Cleaner Production</a:t>
            </a:r>
            <a:r>
              <a:rPr lang="en-GB" sz="1167" u="none" strike="noStrike">
                <a:effectLst/>
                <a:cs typeface="Arial" panose="020B0604020202020204" pitchFamily="34" charset="0"/>
              </a:rPr>
              <a:t> 69, 2014, pp. 10–16.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167">
                <a:cs typeface="Arial" panose="020B0604020202020204" pitchFamily="34" charset="0"/>
              </a:rPr>
              <a:t>[3] </a:t>
            </a:r>
            <a:r>
              <a:rPr lang="en-GB" sz="1167">
                <a:effectLst/>
                <a:cs typeface="Arial" panose="020B0604020202020204" pitchFamily="34" charset="0"/>
              </a:rPr>
              <a:t>K. McMahon, H. E. J. and R. </a:t>
            </a:r>
            <a:r>
              <a:rPr lang="en-GB" sz="1167" err="1">
                <a:effectLst/>
                <a:cs typeface="Arial" panose="020B0604020202020204" pitchFamily="34" charset="0"/>
              </a:rPr>
              <a:t>Mugge</a:t>
            </a:r>
            <a:r>
              <a:rPr lang="en-GB" sz="1167">
                <a:effectLst/>
                <a:cs typeface="Arial" panose="020B0604020202020204" pitchFamily="34" charset="0"/>
              </a:rPr>
              <a:t>, Identifying Barriers and Enablers for Circular ICT Practices: An Exploratory </a:t>
            </a:r>
            <a:r>
              <a:rPr lang="en-GB" sz="1167">
                <a:cs typeface="Arial" panose="020B0604020202020204" pitchFamily="34" charset="0"/>
              </a:rPr>
              <a:t>S</a:t>
            </a:r>
            <a:r>
              <a:rPr lang="en-GB" sz="1167">
                <a:effectLst/>
                <a:cs typeface="Arial" panose="020B0604020202020204" pitchFamily="34" charset="0"/>
              </a:rPr>
              <a:t>tudy, </a:t>
            </a:r>
            <a:r>
              <a:rPr lang="en-GB" sz="1167">
                <a:cs typeface="Arial" panose="020B0604020202020204" pitchFamily="34" charset="0"/>
              </a:rPr>
              <a:t>I</a:t>
            </a:r>
            <a:r>
              <a:rPr lang="en-GB" sz="1167">
                <a:effectLst/>
                <a:cs typeface="Arial" panose="020B0604020202020204" pitchFamily="34" charset="0"/>
              </a:rPr>
              <a:t>n: </a:t>
            </a:r>
            <a:r>
              <a:rPr lang="en-GB" sz="1167" i="1">
                <a:effectLst/>
                <a:cs typeface="Arial" panose="020B0604020202020204" pitchFamily="34" charset="0"/>
              </a:rPr>
              <a:t>Product Lifetimes and the Environment (PLATE), </a:t>
            </a:r>
            <a:r>
              <a:rPr lang="en-GB" sz="1167">
                <a:effectLst/>
                <a:cs typeface="Arial" panose="020B0604020202020204" pitchFamily="34" charset="0"/>
              </a:rPr>
              <a:t>2023, In Press.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167">
                <a:effectLst/>
                <a:cs typeface="Arial" panose="020B0604020202020204" pitchFamily="34" charset="0"/>
              </a:rPr>
              <a:t>[4] A. </a:t>
            </a:r>
            <a:r>
              <a:rPr lang="en-GB" sz="1167" err="1">
                <a:effectLst/>
                <a:cs typeface="Arial" panose="020B0604020202020204" pitchFamily="34" charset="0"/>
              </a:rPr>
              <a:t>Kurteva</a:t>
            </a:r>
            <a:r>
              <a:rPr lang="en-GB" sz="1167">
                <a:cs typeface="Arial" panose="020B0604020202020204" pitchFamily="34" charset="0"/>
              </a:rPr>
              <a:t>, K. McMahon, A. </a:t>
            </a:r>
            <a:r>
              <a:rPr lang="en-GB" sz="1167" err="1">
                <a:cs typeface="Arial" panose="020B0604020202020204" pitchFamily="34" charset="0"/>
              </a:rPr>
              <a:t>Bozzon</a:t>
            </a:r>
            <a:r>
              <a:rPr lang="en-GB" sz="1167">
                <a:cs typeface="Arial" panose="020B0604020202020204" pitchFamily="34" charset="0"/>
              </a:rPr>
              <a:t>, R. </a:t>
            </a:r>
            <a:r>
              <a:rPr lang="en-GB" sz="1167" err="1">
                <a:cs typeface="Arial" panose="020B0604020202020204" pitchFamily="34" charset="0"/>
              </a:rPr>
              <a:t>Balkenende</a:t>
            </a:r>
            <a:r>
              <a:rPr lang="en-GB" sz="1167">
                <a:cs typeface="Arial" panose="020B0604020202020204" pitchFamily="34" charset="0"/>
              </a:rPr>
              <a:t>, Semantic Web and its Role in Facilitating ICT Data Sharing for the Circular Economy: An Ontology Survey, </a:t>
            </a:r>
            <a:r>
              <a:rPr lang="en-GB" sz="1167" i="1">
                <a:cs typeface="Arial" panose="020B0604020202020204" pitchFamily="34" charset="0"/>
              </a:rPr>
              <a:t>Semantic Web journal, </a:t>
            </a:r>
            <a:r>
              <a:rPr lang="en-GB" sz="1167">
                <a:cs typeface="Arial" panose="020B0604020202020204" pitchFamily="34" charset="0"/>
              </a:rPr>
              <a:t>2023, (In Review).</a:t>
            </a:r>
            <a:endParaRPr lang="en-GB" sz="1167">
              <a:effectLst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167">
                <a:cs typeface="Arial" panose="020B0604020202020204" pitchFamily="34" charset="0"/>
              </a:rPr>
              <a:t>[5]</a:t>
            </a:r>
            <a:r>
              <a:rPr lang="en-GB" sz="1167">
                <a:effectLst/>
                <a:cs typeface="Arial" panose="020B0604020202020204" pitchFamily="34" charset="0"/>
              </a:rPr>
              <a:t> A. </a:t>
            </a:r>
            <a:r>
              <a:rPr lang="en-GB" sz="1167" err="1">
                <a:effectLst/>
                <a:cs typeface="Arial" panose="020B0604020202020204" pitchFamily="34" charset="0"/>
              </a:rPr>
              <a:t>Kurteva</a:t>
            </a:r>
            <a:r>
              <a:rPr lang="en-GB" sz="1167">
                <a:cs typeface="Arial" panose="020B0604020202020204" pitchFamily="34" charset="0"/>
              </a:rPr>
              <a:t>, C. van der </a:t>
            </a:r>
            <a:r>
              <a:rPr lang="en-GB" sz="1167" err="1">
                <a:cs typeface="Arial" panose="020B0604020202020204" pitchFamily="34" charset="0"/>
              </a:rPr>
              <a:t>Valk</a:t>
            </a:r>
            <a:r>
              <a:rPr lang="en-GB" sz="1167">
                <a:cs typeface="Arial" panose="020B0604020202020204" pitchFamily="34" charset="0"/>
              </a:rPr>
              <a:t>, K. McMahon, A. </a:t>
            </a:r>
            <a:r>
              <a:rPr lang="en-GB" sz="1167" err="1">
                <a:cs typeface="Arial" panose="020B0604020202020204" pitchFamily="34" charset="0"/>
              </a:rPr>
              <a:t>Bozzon</a:t>
            </a:r>
            <a:r>
              <a:rPr lang="en-GB" sz="1167">
                <a:cs typeface="Arial" panose="020B0604020202020204" pitchFamily="34" charset="0"/>
              </a:rPr>
              <a:t>, R. </a:t>
            </a:r>
            <a:r>
              <a:rPr lang="en-GB" sz="1167" err="1">
                <a:cs typeface="Arial" panose="020B0604020202020204" pitchFamily="34" charset="0"/>
              </a:rPr>
              <a:t>Balkenende</a:t>
            </a:r>
            <a:r>
              <a:rPr lang="en-GB" sz="1167">
                <a:cs typeface="Arial" panose="020B0604020202020204" pitchFamily="34" charset="0"/>
              </a:rPr>
              <a:t>, </a:t>
            </a:r>
            <a:r>
              <a:rPr lang="en-GB" sz="1167" u="none" strike="noStrike" err="1"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RePlanIT</a:t>
            </a:r>
            <a:r>
              <a:rPr lang="en-GB" sz="1167" u="none" strike="noStrike"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 Ontology for FAIR Digital Product Passports of ICT: Laptops and Data Servers, </a:t>
            </a:r>
            <a:r>
              <a:rPr lang="en-GB" sz="1167" i="1">
                <a:cs typeface="Arial" panose="020B0604020202020204" pitchFamily="34" charset="0"/>
              </a:rPr>
              <a:t>Semantic Web journal, </a:t>
            </a:r>
            <a:r>
              <a:rPr lang="en-GB" sz="1167">
                <a:cs typeface="Arial" panose="020B0604020202020204" pitchFamily="34" charset="0"/>
              </a:rPr>
              <a:t>2024, (In Review).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167">
                <a:solidFill>
                  <a:srgbClr val="323232"/>
                </a:solidFill>
                <a:cs typeface="Arial" panose="020B0604020202020204" pitchFamily="34" charset="0"/>
              </a:rPr>
              <a:t>[6] A. </a:t>
            </a:r>
            <a:r>
              <a:rPr lang="en-GB" sz="1167" b="0" i="0" u="none" strike="noStrike" err="1">
                <a:solidFill>
                  <a:srgbClr val="222222"/>
                </a:solidFill>
                <a:effectLst/>
              </a:rPr>
              <a:t>Kurteva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, Towards FAIR ICT Data Sharing in the </a:t>
            </a:r>
            <a:r>
              <a:rPr lang="en-GB" sz="1167">
                <a:solidFill>
                  <a:srgbClr val="222222"/>
                </a:solidFill>
              </a:rPr>
              <a:t>C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ircular </a:t>
            </a:r>
            <a:r>
              <a:rPr lang="en-GB" sz="1167">
                <a:solidFill>
                  <a:srgbClr val="222222"/>
                </a:solidFill>
              </a:rPr>
              <a:t>E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conomy with Knowledge </a:t>
            </a:r>
            <a:r>
              <a:rPr lang="en-GB" sz="1167">
                <a:solidFill>
                  <a:srgbClr val="222222"/>
                </a:solidFill>
              </a:rPr>
              <a:t>G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raphs, </a:t>
            </a:r>
            <a:r>
              <a:rPr lang="en-GB" sz="1167" b="0" i="1" u="none" strike="noStrike">
                <a:solidFill>
                  <a:srgbClr val="222222"/>
                </a:solidFill>
                <a:effectLst/>
              </a:rPr>
              <a:t>NWO ICT Open Conference, 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2023.</a:t>
            </a:r>
            <a:endParaRPr lang="en-GB" sz="1167">
              <a:solidFill>
                <a:srgbClr val="323232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167" u="none" strike="noStrike">
                <a:solidFill>
                  <a:srgbClr val="323232"/>
                </a:solidFill>
                <a:effectLst/>
                <a:cs typeface="Arial" panose="020B0604020202020204" pitchFamily="34" charset="0"/>
              </a:rPr>
              <a:t>[7] T. R. 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Chhetri, A. </a:t>
            </a:r>
            <a:r>
              <a:rPr lang="en-GB" sz="1167" b="0" i="0" u="none" strike="noStrike" err="1">
                <a:solidFill>
                  <a:srgbClr val="222222"/>
                </a:solidFill>
                <a:effectLst/>
              </a:rPr>
              <a:t>Kurteva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, J. G. Adigun, A. </a:t>
            </a:r>
            <a:r>
              <a:rPr lang="en-GB" sz="1167" b="0" i="0" u="none" strike="noStrike" err="1">
                <a:solidFill>
                  <a:srgbClr val="222222"/>
                </a:solidFill>
                <a:effectLst/>
              </a:rPr>
              <a:t>Fensel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,  Knowledge Graph </a:t>
            </a:r>
            <a:r>
              <a:rPr lang="en-GB" sz="1167">
                <a:solidFill>
                  <a:srgbClr val="222222"/>
                </a:solidFill>
              </a:rPr>
              <a:t>B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ased </a:t>
            </a:r>
            <a:r>
              <a:rPr lang="en-GB" sz="1167">
                <a:solidFill>
                  <a:srgbClr val="222222"/>
                </a:solidFill>
              </a:rPr>
              <a:t>H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ard </a:t>
            </a:r>
            <a:r>
              <a:rPr lang="en-GB" sz="1167">
                <a:solidFill>
                  <a:srgbClr val="222222"/>
                </a:solidFill>
              </a:rPr>
              <a:t>D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rive </a:t>
            </a:r>
            <a:r>
              <a:rPr lang="en-GB" sz="1167">
                <a:solidFill>
                  <a:srgbClr val="222222"/>
                </a:solidFill>
              </a:rPr>
              <a:t>F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ailure Prediction. </a:t>
            </a:r>
            <a:r>
              <a:rPr lang="en-GB" sz="1167" b="0" i="1" u="none" strike="noStrike">
                <a:solidFill>
                  <a:srgbClr val="222222"/>
                </a:solidFill>
                <a:effectLst/>
              </a:rPr>
              <a:t>Sensors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, </a:t>
            </a:r>
            <a:r>
              <a:rPr lang="en-GB" sz="1167" b="0" i="1" u="none" strike="noStrike">
                <a:solidFill>
                  <a:srgbClr val="222222"/>
                </a:solidFill>
                <a:effectLst/>
              </a:rPr>
              <a:t>22</a:t>
            </a:r>
            <a:r>
              <a:rPr lang="en-GB" sz="1167" b="0" i="0" u="none" strike="noStrike">
                <a:solidFill>
                  <a:srgbClr val="222222"/>
                </a:solidFill>
                <a:effectLst/>
              </a:rPr>
              <a:t>(3), 985, 2022.</a:t>
            </a:r>
          </a:p>
          <a:p>
            <a:pPr>
              <a:lnSpc>
                <a:spcPct val="150000"/>
              </a:lnSpc>
            </a:pPr>
            <a:r>
              <a:rPr lang="en-GB" sz="1167">
                <a:solidFill>
                  <a:srgbClr val="222222"/>
                </a:solidFill>
                <a:cs typeface="Arial" panose="020B0604020202020204" pitchFamily="34" charset="0"/>
              </a:rPr>
              <a:t>[8] D. </a:t>
            </a:r>
            <a:r>
              <a:rPr lang="en-GB" sz="1167" err="1">
                <a:solidFill>
                  <a:srgbClr val="222222"/>
                </a:solidFill>
                <a:cs typeface="Arial" panose="020B0604020202020204" pitchFamily="34" charset="0"/>
              </a:rPr>
              <a:t>Fensel</a:t>
            </a:r>
            <a:r>
              <a:rPr lang="en-GB" sz="1167">
                <a:solidFill>
                  <a:srgbClr val="222222"/>
                </a:solidFill>
                <a:cs typeface="Arial" panose="020B0604020202020204" pitchFamily="34" charset="0"/>
              </a:rPr>
              <a:t>, U. </a:t>
            </a:r>
            <a:r>
              <a:rPr lang="en-GB" sz="1167" err="1">
                <a:solidFill>
                  <a:srgbClr val="222222"/>
                </a:solidFill>
                <a:cs typeface="Arial" panose="020B0604020202020204" pitchFamily="34" charset="0"/>
              </a:rPr>
              <a:t>Şimşek</a:t>
            </a:r>
            <a:r>
              <a:rPr lang="en-GB" sz="1167">
                <a:solidFill>
                  <a:srgbClr val="222222"/>
                </a:solidFill>
                <a:cs typeface="Arial" panose="020B0604020202020204" pitchFamily="34" charset="0"/>
              </a:rPr>
              <a:t>, K. Angele, E. </a:t>
            </a:r>
            <a:r>
              <a:rPr lang="en-GB" sz="1167" err="1">
                <a:solidFill>
                  <a:srgbClr val="222222"/>
                </a:solidFill>
                <a:cs typeface="Arial" panose="020B0604020202020204" pitchFamily="34" charset="0"/>
              </a:rPr>
              <a:t>Huaman</a:t>
            </a:r>
            <a:r>
              <a:rPr lang="en-GB" sz="1167">
                <a:solidFill>
                  <a:srgbClr val="222222"/>
                </a:solidFill>
                <a:cs typeface="Arial" panose="020B0604020202020204" pitchFamily="34" charset="0"/>
              </a:rPr>
              <a:t>, E. </a:t>
            </a:r>
            <a:r>
              <a:rPr lang="en-GB" sz="1167" err="1">
                <a:solidFill>
                  <a:srgbClr val="222222"/>
                </a:solidFill>
                <a:cs typeface="Arial" panose="020B0604020202020204" pitchFamily="34" charset="0"/>
              </a:rPr>
              <a:t>Kärle</a:t>
            </a:r>
            <a:r>
              <a:rPr lang="en-GB" sz="1167">
                <a:solidFill>
                  <a:srgbClr val="222222"/>
                </a:solidFill>
                <a:cs typeface="Arial" panose="020B0604020202020204" pitchFamily="34" charset="0"/>
              </a:rPr>
              <a:t>, O. </a:t>
            </a:r>
            <a:r>
              <a:rPr lang="en-GB" sz="1167" err="1">
                <a:solidFill>
                  <a:srgbClr val="222222"/>
                </a:solidFill>
                <a:cs typeface="Arial" panose="020B0604020202020204" pitchFamily="34" charset="0"/>
              </a:rPr>
              <a:t>Panasiuk</a:t>
            </a:r>
            <a:r>
              <a:rPr lang="en-GB" sz="1167">
                <a:solidFill>
                  <a:srgbClr val="222222"/>
                </a:solidFill>
                <a:cs typeface="Arial" panose="020B0604020202020204" pitchFamily="34" charset="0"/>
              </a:rPr>
              <a:t>, I. Toma et al. Introduction: what is a knowledge graph?. Knowledge graphs: Methodology, tools and selected use cases (2020): 1-10. Springer. ISBN : 978-3-030-37438-9.</a:t>
            </a:r>
            <a:endParaRPr lang="en-GB" sz="1167">
              <a:effectLst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167"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167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02BF2-0E6E-8A61-81A4-90A8DCFBD9E9}"/>
              </a:ext>
            </a:extLst>
          </p:cNvPr>
          <p:cNvSpPr txBox="1"/>
          <p:nvPr/>
        </p:nvSpPr>
        <p:spPr>
          <a:xfrm>
            <a:off x="267542" y="436486"/>
            <a:ext cx="3050069" cy="615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333" b="1">
                <a:latin typeface="+mj-lt"/>
              </a:rPr>
              <a:t>References</a:t>
            </a:r>
          </a:p>
        </p:txBody>
      </p:sp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180AC933-EACC-FE66-EFE6-F5CE4EFB7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r="5356"/>
          <a:stretch>
            <a:fillRect/>
          </a:stretch>
        </p:blipFill>
        <p:spPr>
          <a:xfrm>
            <a:off x="102943" y="4905253"/>
            <a:ext cx="1392660" cy="78341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4CCDB-C2AD-18C9-4C8A-7738BACC99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7475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4950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24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9898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7373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4848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22322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39797" algn="l" defTabSz="634950" rtl="0" eaLnBrk="1" latinLnBrk="0" hangingPunct="1"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F4739-FFB9-3248-BC85-56DD7692BAB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47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789D54-EDFC-3D6D-F3ED-DEBDA5A40FCE}"/>
              </a:ext>
            </a:extLst>
          </p:cNvPr>
          <p:cNvSpPr/>
          <p:nvPr/>
        </p:nvSpPr>
        <p:spPr>
          <a:xfrm>
            <a:off x="5889733" y="0"/>
            <a:ext cx="4270267" cy="5715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defRPr/>
            </a:pPr>
            <a:endParaRPr lang="en-NL" sz="1000">
              <a:solidFill>
                <a:prstClr val="white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3E883-0854-57C4-7A02-E3B2F0B468A8}"/>
              </a:ext>
            </a:extLst>
          </p:cNvPr>
          <p:cNvSpPr txBox="1"/>
          <p:nvPr/>
        </p:nvSpPr>
        <p:spPr>
          <a:xfrm>
            <a:off x="418762" y="1578118"/>
            <a:ext cx="51275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en-GB" sz="5000">
                <a:solidFill>
                  <a:srgbClr val="262626"/>
                </a:solidFill>
                <a:latin typeface="Anton"/>
              </a:rPr>
              <a:t>TRUE PRICE OF DATA </a:t>
            </a:r>
            <a:endParaRPr lang="en-NL" sz="5000">
              <a:solidFill>
                <a:srgbClr val="262626"/>
              </a:solidFill>
              <a:latin typeface="Hind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2F17121-7F3D-0F6E-FD86-D9FDB74A1B3C}"/>
              </a:ext>
            </a:extLst>
          </p:cNvPr>
          <p:cNvSpPr txBox="1"/>
          <p:nvPr/>
        </p:nvSpPr>
        <p:spPr>
          <a:xfrm>
            <a:off x="484154" y="4378883"/>
            <a:ext cx="352340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61970">
              <a:defRPr/>
            </a:pPr>
            <a:r>
              <a:rPr lang="en-US" sz="1500" b="1">
                <a:solidFill>
                  <a:srgbClr val="262626"/>
                </a:solidFill>
                <a:latin typeface="Hind" panose="02000000000000000000" pitchFamily="2" charset="77"/>
                <a:cs typeface="Hind" panose="02000000000000000000" pitchFamily="2" charset="77"/>
              </a:rPr>
              <a:t>Menno van Leeuwen, Impact innovator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6D22592-5775-9802-4831-690E0C2030E1}"/>
              </a:ext>
            </a:extLst>
          </p:cNvPr>
          <p:cNvSpPr txBox="1"/>
          <p:nvPr/>
        </p:nvSpPr>
        <p:spPr>
          <a:xfrm>
            <a:off x="517937" y="4705189"/>
            <a:ext cx="1426383" cy="5130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61970">
              <a:defRPr/>
            </a:pPr>
            <a:endParaRPr lang="en-GB" sz="1667">
              <a:solidFill>
                <a:srgbClr val="262626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 defTabSz="761970">
              <a:defRPr/>
            </a:pPr>
            <a:r>
              <a:rPr lang="en-GB" sz="1667">
                <a:solidFill>
                  <a:srgbClr val="262626"/>
                </a:solidFill>
                <a:latin typeface="Hind" panose="02000000000000000000" pitchFamily="2" charset="77"/>
                <a:cs typeface="Hind" panose="02000000000000000000" pitchFamily="2" charset="77"/>
              </a:rPr>
              <a:t>03.07.2024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2FA0002E-585B-77FE-9D7F-02CE785FE525}"/>
              </a:ext>
            </a:extLst>
          </p:cNvPr>
          <p:cNvSpPr txBox="1"/>
          <p:nvPr/>
        </p:nvSpPr>
        <p:spPr>
          <a:xfrm>
            <a:off x="484154" y="2565523"/>
            <a:ext cx="54739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61970">
              <a:defRPr/>
            </a:pPr>
            <a:r>
              <a:rPr lang="en-GB" sz="2000">
                <a:solidFill>
                  <a:srgbClr val="262626"/>
                </a:solidFill>
                <a:latin typeface="Hind" panose="02000000000000000000" pitchFamily="2" charset="77"/>
                <a:cs typeface="Hind" panose="02000000000000000000" pitchFamily="2" charset="77"/>
              </a:rPr>
              <a:t>For informed decision making, </a:t>
            </a:r>
          </a:p>
          <a:p>
            <a:pPr defTabSz="761970">
              <a:defRPr/>
            </a:pPr>
            <a:r>
              <a:rPr lang="en-GB" sz="2000">
                <a:solidFill>
                  <a:srgbClr val="262626"/>
                </a:solidFill>
                <a:latin typeface="Hind" panose="02000000000000000000" pitchFamily="2" charset="77"/>
                <a:cs typeface="Hind" panose="02000000000000000000" pitchFamily="2" charset="77"/>
              </a:rPr>
              <a:t>towards ‘</a:t>
            </a:r>
            <a:r>
              <a:rPr lang="en-GB" sz="2000" err="1">
                <a:solidFill>
                  <a:srgbClr val="262626"/>
                </a:solidFill>
                <a:latin typeface="Hind" panose="02000000000000000000" pitchFamily="2" charset="77"/>
                <a:cs typeface="Hind" panose="02000000000000000000" pitchFamily="2" charset="77"/>
              </a:rPr>
              <a:t>Zirrow</a:t>
            </a:r>
            <a:r>
              <a:rPr lang="en-GB" sz="2000">
                <a:solidFill>
                  <a:srgbClr val="262626"/>
                </a:solidFill>
                <a:latin typeface="Hind" panose="02000000000000000000" pitchFamily="2" charset="77"/>
                <a:cs typeface="Hind" panose="02000000000000000000" pitchFamily="2" charset="77"/>
              </a:rPr>
              <a:t>’ waste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5029FE-C55A-D56A-C3F5-58213F79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7" y="198167"/>
            <a:ext cx="2175743" cy="9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fbeelding met Lettertype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3A5D56EB-7C02-196B-E674-3E79668AF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87" y="4851715"/>
            <a:ext cx="963844" cy="5073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616109-D8BE-6EBC-3FA4-BB9634345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715" y="4916533"/>
            <a:ext cx="859577" cy="40020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AD0B56C-02F5-3829-FC54-122EAF199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212" y="5116637"/>
            <a:ext cx="1027601" cy="220585"/>
          </a:xfrm>
          <a:prstGeom prst="rect">
            <a:avLst/>
          </a:prstGeom>
        </p:spPr>
      </p:pic>
      <p:pic>
        <p:nvPicPr>
          <p:cNvPr id="16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E1BCC2E1-DEFC-8EC9-7F7C-FE60F0F0E8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541" y="4961733"/>
            <a:ext cx="1060164" cy="4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7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1BC3D6E9-12C6-DBA9-FE0A-3688A7CD5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" t="18889"/>
          <a:stretch/>
        </p:blipFill>
        <p:spPr>
          <a:xfrm>
            <a:off x="5991179" y="1054327"/>
            <a:ext cx="3510100" cy="38142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D0F496-A485-A922-BBA4-6F42683B2CF9}"/>
              </a:ext>
            </a:extLst>
          </p:cNvPr>
          <p:cNvSpPr/>
          <p:nvPr/>
        </p:nvSpPr>
        <p:spPr>
          <a:xfrm>
            <a:off x="658721" y="1549742"/>
            <a:ext cx="779525" cy="779525"/>
          </a:xfrm>
          <a:prstGeom prst="ellipse">
            <a:avLst/>
          </a:prstGeom>
          <a:solidFill>
            <a:srgbClr val="EFF2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endParaRPr lang="en-NL" sz="15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769118-66C2-5D58-D676-C751EAD55C19}"/>
              </a:ext>
            </a:extLst>
          </p:cNvPr>
          <p:cNvSpPr/>
          <p:nvPr/>
        </p:nvSpPr>
        <p:spPr>
          <a:xfrm>
            <a:off x="658721" y="2478034"/>
            <a:ext cx="779525" cy="779525"/>
          </a:xfrm>
          <a:prstGeom prst="ellipse">
            <a:avLst/>
          </a:prstGeom>
          <a:solidFill>
            <a:srgbClr val="EFF2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endParaRPr lang="en-NL" sz="15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3A749A-FE64-F900-7D87-CC562C96B3F6}"/>
              </a:ext>
            </a:extLst>
          </p:cNvPr>
          <p:cNvSpPr/>
          <p:nvPr/>
        </p:nvSpPr>
        <p:spPr>
          <a:xfrm>
            <a:off x="658721" y="3406327"/>
            <a:ext cx="779525" cy="779525"/>
          </a:xfrm>
          <a:prstGeom prst="ellipse">
            <a:avLst/>
          </a:prstGeom>
          <a:solidFill>
            <a:srgbClr val="EFF2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endParaRPr lang="en-NL" sz="15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BED3F-2B43-FFF6-8C60-7C6E56DF8214}"/>
              </a:ext>
            </a:extLst>
          </p:cNvPr>
          <p:cNvSpPr txBox="1"/>
          <p:nvPr/>
        </p:nvSpPr>
        <p:spPr>
          <a:xfrm>
            <a:off x="1155613" y="1391513"/>
            <a:ext cx="5246445" cy="261610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380985">
              <a:lnSpc>
                <a:spcPct val="300000"/>
              </a:lnSpc>
              <a:defRPr/>
            </a:pP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&gt; 25 jaar corporate &amp; </a:t>
            </a:r>
            <a:r>
              <a:rPr lang="nl-NL" sz="2000" b="1" err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scale</a:t>
            </a: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-up ervaring</a:t>
            </a:r>
          </a:p>
          <a:p>
            <a:pPr defTabSz="380985">
              <a:lnSpc>
                <a:spcPct val="300000"/>
              </a:lnSpc>
              <a:defRPr/>
            </a:pP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&gt; </a:t>
            </a:r>
            <a:r>
              <a:rPr lang="nl-NL" sz="2000" b="1" err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Innovation</a:t>
            </a: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 &amp; </a:t>
            </a:r>
            <a:r>
              <a:rPr lang="nl-NL" sz="2000" b="1" err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Sustainability</a:t>
            </a: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 consultant</a:t>
            </a:r>
          </a:p>
          <a:p>
            <a:pPr defTabSz="380985">
              <a:lnSpc>
                <a:spcPct val="300000"/>
              </a:lnSpc>
              <a:defRPr/>
            </a:pP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&gt; CSRD Lead Impact Institute,</a:t>
            </a:r>
            <a:endParaRPr lang="en-GB" sz="2000" b="1">
              <a:solidFill>
                <a:prstClr val="black">
                  <a:lumMod val="75000"/>
                  <a:lumOff val="25000"/>
                </a:prstClr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630CFA-76E2-4C29-65BB-82B808D109A8}"/>
              </a:ext>
            </a:extLst>
          </p:cNvPr>
          <p:cNvSpPr txBox="1"/>
          <p:nvPr/>
        </p:nvSpPr>
        <p:spPr>
          <a:xfrm>
            <a:off x="658721" y="511429"/>
            <a:ext cx="5246445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380985">
              <a:defRPr/>
            </a:pPr>
            <a:r>
              <a:rPr lang="en-GB" sz="3000" b="1">
                <a:solidFill>
                  <a:prstClr val="black">
                    <a:lumMod val="75000"/>
                    <a:lumOff val="25000"/>
                  </a:prstClr>
                </a:solidFill>
                <a:latin typeface="Hind" panose="02000000000000000000" pitchFamily="2" charset="77"/>
                <a:cs typeface="Hind" panose="02000000000000000000" pitchFamily="2" charset="77"/>
              </a:rPr>
              <a:t>Me(</a:t>
            </a:r>
            <a:r>
              <a:rPr lang="en-GB" sz="3000" b="1" err="1">
                <a:solidFill>
                  <a:prstClr val="black">
                    <a:lumMod val="75000"/>
                    <a:lumOff val="25000"/>
                  </a:prstClr>
                </a:solidFill>
                <a:latin typeface="Hind" panose="02000000000000000000" pitchFamily="2" charset="77"/>
                <a:cs typeface="Hind" panose="02000000000000000000" pitchFamily="2" charset="77"/>
              </a:rPr>
              <a:t>nnovatie</a:t>
            </a:r>
            <a:r>
              <a:rPr lang="en-GB" sz="3000" b="1">
                <a:solidFill>
                  <a:prstClr val="black">
                    <a:lumMod val="75000"/>
                    <a:lumOff val="25000"/>
                  </a:prstClr>
                </a:solidFill>
                <a:latin typeface="Hind" panose="02000000000000000000" pitchFamily="2" charset="77"/>
                <a:cs typeface="Hind" panose="02000000000000000000" pitchFamily="2" charset="77"/>
              </a:rPr>
              <a:t>)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CE79D23E-36A7-220B-F6C9-79CB1C635B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60396" y="4392471"/>
            <a:ext cx="807897" cy="73823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4C12FFD-7673-45E1-EDB8-679B349B4F75}"/>
              </a:ext>
            </a:extLst>
          </p:cNvPr>
          <p:cNvSpPr/>
          <p:nvPr/>
        </p:nvSpPr>
        <p:spPr>
          <a:xfrm>
            <a:off x="2180041" y="5130937"/>
            <a:ext cx="4504650" cy="362953"/>
          </a:xfrm>
          <a:prstGeom prst="roundRect">
            <a:avLst>
              <a:gd name="adj" fmla="val 795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GB" sz="1333">
                <a:solidFill>
                  <a:srgbClr val="2B4D36"/>
                </a:solidFill>
                <a:latin typeface="Hind" panose="02000000000000000000" pitchFamily="2" charset="0"/>
                <a:cs typeface="Hind" panose="02000000000000000000" pitchFamily="2" charset="0"/>
              </a:rPr>
              <a:t>Co-founded by </a:t>
            </a:r>
            <a:r>
              <a:rPr lang="en-GB" sz="1333" err="1">
                <a:solidFill>
                  <a:srgbClr val="2B4D36"/>
                </a:solidFill>
                <a:latin typeface="Hind" panose="02000000000000000000" pitchFamily="2" charset="0"/>
                <a:cs typeface="Hind" panose="02000000000000000000" pitchFamily="2" charset="0"/>
              </a:rPr>
              <a:t>wCoolit</a:t>
            </a:r>
            <a:r>
              <a:rPr lang="en-GB" sz="1333">
                <a:solidFill>
                  <a:srgbClr val="2B4D36"/>
                </a:solidFill>
                <a:latin typeface="Hind" panose="02000000000000000000" pitchFamily="2" charset="0"/>
                <a:cs typeface="Hind" panose="02000000000000000000" pitchFamily="2" charset="0"/>
              </a:rPr>
              <a:t>, </a:t>
            </a:r>
            <a:r>
              <a:rPr lang="en-GB" sz="1333" err="1">
                <a:solidFill>
                  <a:srgbClr val="2B4D36"/>
                </a:solidFill>
                <a:latin typeface="Hind" panose="02000000000000000000" pitchFamily="2" charset="0"/>
                <a:cs typeface="Hind" panose="02000000000000000000" pitchFamily="2" charset="0"/>
              </a:rPr>
              <a:t>ReplanIT</a:t>
            </a:r>
            <a:r>
              <a:rPr lang="en-GB" sz="1333">
                <a:solidFill>
                  <a:srgbClr val="2B4D36"/>
                </a:solidFill>
                <a:latin typeface="Hind" panose="02000000000000000000" pitchFamily="2" charset="0"/>
                <a:cs typeface="Hind" panose="02000000000000000000" pitchFamily="2" charset="0"/>
              </a:rPr>
              <a:t> partner</a:t>
            </a:r>
            <a:endParaRPr lang="en-NL" sz="1333">
              <a:solidFill>
                <a:srgbClr val="2B4D36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6175D93-890D-FE51-0A17-A778740214F1}"/>
              </a:ext>
            </a:extLst>
          </p:cNvPr>
          <p:cNvSpPr txBox="1"/>
          <p:nvPr/>
        </p:nvSpPr>
        <p:spPr>
          <a:xfrm>
            <a:off x="1438246" y="3668665"/>
            <a:ext cx="5246445" cy="7694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380985">
              <a:lnSpc>
                <a:spcPct val="300000"/>
              </a:lnSpc>
              <a:defRPr/>
            </a:pPr>
            <a:r>
              <a:rPr lang="en-GB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C</a:t>
            </a: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o-</a:t>
            </a:r>
            <a:r>
              <a:rPr lang="nl-NL" sz="2000" b="1" err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founder</a:t>
            </a: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 </a:t>
            </a:r>
            <a:r>
              <a:rPr lang="nl-NL" sz="2000" b="1" err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Zirrow</a:t>
            </a:r>
            <a:r>
              <a:rPr lang="nl-NL" sz="2000" b="1">
                <a:solidFill>
                  <a:prstClr val="black">
                    <a:lumMod val="75000"/>
                    <a:lumOff val="25000"/>
                  </a:prstClr>
                </a:solidFill>
                <a:latin typeface="Hind"/>
                <a:cs typeface="Hind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504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9181231">
            <a:off x="6054908" y="-1190437"/>
            <a:ext cx="5083759" cy="6319434"/>
          </a:xfrm>
          <a:custGeom>
            <a:avLst/>
            <a:gdLst/>
            <a:ahLst/>
            <a:cxnLst/>
            <a:rect l="l" t="t" r="r" b="b"/>
            <a:pathLst>
              <a:path w="9150766" h="11374981">
                <a:moveTo>
                  <a:pt x="0" y="0"/>
                </a:moveTo>
                <a:lnTo>
                  <a:pt x="9150766" y="0"/>
                </a:lnTo>
                <a:lnTo>
                  <a:pt x="9150766" y="11374981"/>
                </a:lnTo>
                <a:lnTo>
                  <a:pt x="0" y="113749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556"/>
          </a:p>
        </p:txBody>
      </p:sp>
      <p:sp>
        <p:nvSpPr>
          <p:cNvPr id="4" name="TextBox 4"/>
          <p:cNvSpPr txBox="1"/>
          <p:nvPr/>
        </p:nvSpPr>
        <p:spPr>
          <a:xfrm>
            <a:off x="2177967" y="689796"/>
            <a:ext cx="3697167" cy="717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134"/>
              </a:lnSpc>
            </a:pPr>
            <a:r>
              <a:rPr lang="en-US" sz="4445" spc="436">
                <a:solidFill>
                  <a:srgbClr val="35744F"/>
                </a:solidFill>
                <a:latin typeface="Arial Bold"/>
                <a:cs typeface="Arial Bold"/>
              </a:rPr>
              <a:t>Program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77967" y="1701578"/>
            <a:ext cx="5789017" cy="26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667" spc="163">
                <a:solidFill>
                  <a:srgbClr val="35744F"/>
                </a:solidFill>
                <a:latin typeface="Arial"/>
                <a:cs typeface="Arial"/>
              </a:rPr>
              <a:t>Welcome and introduction to the program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77967" y="2142810"/>
            <a:ext cx="7301359" cy="26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667" spc="163">
                <a:solidFill>
                  <a:srgbClr val="35744F"/>
                </a:solidFill>
                <a:latin typeface="Arial"/>
                <a:cs typeface="Arial"/>
              </a:rPr>
              <a:t>Short introduction about the NCDD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3479" y="1677784"/>
            <a:ext cx="52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sz="2500" spc="205">
                <a:solidFill>
                  <a:srgbClr val="35744F"/>
                </a:solidFill>
                <a:latin typeface="Arial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3479" y="2120629"/>
            <a:ext cx="52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sz="2500" spc="205">
                <a:solidFill>
                  <a:srgbClr val="35744F"/>
                </a:solidFill>
                <a:latin typeface="Arial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3479" y="2610160"/>
            <a:ext cx="52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sz="2500" spc="205">
                <a:solidFill>
                  <a:srgbClr val="35744F"/>
                </a:solidFill>
                <a:latin typeface="Arial Bol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3479" y="3053004"/>
            <a:ext cx="52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sz="2500" spc="205">
                <a:solidFill>
                  <a:srgbClr val="35744F"/>
                </a:solidFill>
                <a:latin typeface="Arial Bold"/>
              </a:rPr>
              <a:t>04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4369" y="3493214"/>
            <a:ext cx="52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sz="2500" spc="205">
                <a:solidFill>
                  <a:srgbClr val="35744F"/>
                </a:solidFill>
                <a:latin typeface="Arial Bold"/>
              </a:rPr>
              <a:t>05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4369" y="3954860"/>
            <a:ext cx="52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sz="2500" spc="205">
                <a:solidFill>
                  <a:srgbClr val="35744F"/>
                </a:solidFill>
                <a:latin typeface="Arial Bold"/>
              </a:rPr>
              <a:t>06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77967" y="2609119"/>
            <a:ext cx="7151101" cy="273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ct val="0"/>
              </a:spcBef>
            </a:pPr>
            <a:r>
              <a:rPr lang="en-US" sz="1667" spc="163">
                <a:solidFill>
                  <a:srgbClr val="35744F"/>
                </a:solidFill>
                <a:latin typeface="Arial"/>
                <a:cs typeface="Arial"/>
              </a:rPr>
              <a:t>Introduction on </a:t>
            </a:r>
            <a:r>
              <a:rPr lang="en-US" sz="1667" spc="163" err="1">
                <a:solidFill>
                  <a:srgbClr val="35744F"/>
                </a:solidFill>
                <a:latin typeface="Arial"/>
                <a:cs typeface="Arial"/>
              </a:rPr>
              <a:t>RePlanIT</a:t>
            </a:r>
            <a:r>
              <a:rPr lang="en-US" sz="1667" spc="163">
                <a:solidFill>
                  <a:srgbClr val="35744F"/>
                </a:solidFill>
                <a:latin typeface="Arial"/>
                <a:cs typeface="Arial"/>
              </a:rPr>
              <a:t> by Menno van Dijk</a:t>
            </a:r>
            <a:endParaRPr lang="en-US" sz="556"/>
          </a:p>
        </p:txBody>
      </p:sp>
      <p:sp>
        <p:nvSpPr>
          <p:cNvPr id="15" name="TextBox 15"/>
          <p:cNvSpPr txBox="1"/>
          <p:nvPr/>
        </p:nvSpPr>
        <p:spPr>
          <a:xfrm>
            <a:off x="2177967" y="3066728"/>
            <a:ext cx="7595039" cy="26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ct val="0"/>
              </a:spcBef>
            </a:pPr>
            <a:r>
              <a:rPr lang="en-US" sz="1667" spc="163">
                <a:solidFill>
                  <a:srgbClr val="35744F"/>
                </a:solidFill>
                <a:latin typeface="Arial"/>
              </a:rPr>
              <a:t>Research on product passports and ontology by Anelia </a:t>
            </a:r>
            <a:r>
              <a:rPr lang="en-US" sz="1667" spc="163" err="1">
                <a:solidFill>
                  <a:srgbClr val="35744F"/>
                </a:solidFill>
                <a:latin typeface="Arial"/>
              </a:rPr>
              <a:t>Kurteva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77967" y="3565773"/>
            <a:ext cx="6669700" cy="26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ct val="0"/>
              </a:spcBef>
            </a:pPr>
            <a:r>
              <a:rPr lang="en-US" sz="1667" spc="163">
                <a:solidFill>
                  <a:srgbClr val="35744F"/>
                </a:solidFill>
                <a:latin typeface="Arial"/>
                <a:cs typeface="Arial"/>
              </a:rPr>
              <a:t>True price of data by Menno van Leeuwen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77967" y="4005982"/>
            <a:ext cx="4891700" cy="26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300"/>
              </a:lnSpc>
              <a:spcBef>
                <a:spcPct val="0"/>
              </a:spcBef>
            </a:pPr>
            <a:r>
              <a:rPr lang="en-US" sz="1667" spc="163">
                <a:solidFill>
                  <a:srgbClr val="35744F"/>
                </a:solidFill>
                <a:latin typeface="Arial"/>
              </a:rPr>
              <a:t>Discussion</a:t>
            </a:r>
            <a:endParaRPr lang="en-US" sz="1667" spc="163">
              <a:solidFill>
                <a:srgbClr val="35744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546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E861D16-9307-CD05-06D7-277718FA7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7A8FF3-5BB8-D543-A874-B60C28FEC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Replan IT 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1FEA889-3D92-715A-A04A-2B76680889E0}"/>
              </a:ext>
            </a:extLst>
          </p:cNvPr>
          <p:cNvSpPr txBox="1"/>
          <p:nvPr/>
        </p:nvSpPr>
        <p:spPr>
          <a:xfrm>
            <a:off x="10143568" y="998367"/>
            <a:ext cx="15767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>
                <a:solidFill>
                  <a:srgbClr val="000000"/>
                </a:solidFill>
                <a:effectLst/>
                <a:latin typeface="Fago Office Serif"/>
              </a:rPr>
              <a:t>“We only use IT hardware, like laptops or data servers, for an average of 3 to 4 years before buying something new. With increasing digitization, this is not sustainable. </a:t>
            </a:r>
            <a:r>
              <a:rPr lang="en-GB" sz="1600" b="0" i="0" err="1">
                <a:solidFill>
                  <a:srgbClr val="000000"/>
                </a:solidFill>
                <a:effectLst/>
                <a:latin typeface="Fago Office Serif"/>
              </a:rPr>
              <a:t>RePlanIT</a:t>
            </a:r>
            <a:r>
              <a:rPr lang="en-GB" sz="1600" b="0" i="0">
                <a:solidFill>
                  <a:srgbClr val="000000"/>
                </a:solidFill>
                <a:effectLst/>
                <a:latin typeface="Fago Office Serif"/>
              </a:rPr>
              <a:t> aims to improve this and radically extend hardware lifetime</a:t>
            </a:r>
            <a:r>
              <a:rPr lang="en-GB" sz="1600">
                <a:solidFill>
                  <a:srgbClr val="000000"/>
                </a:solidFill>
                <a:latin typeface="Fago Office Serif"/>
              </a:rPr>
              <a:t>.”</a:t>
            </a:r>
            <a:endParaRPr lang="nl-NL" sz="16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E063076-A38B-FF37-47C5-050EF5505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84" y="1021178"/>
            <a:ext cx="5549853" cy="3492765"/>
          </a:xfrm>
          <a:prstGeom prst="rect">
            <a:avLst/>
          </a:prstGeom>
        </p:spPr>
      </p:pic>
      <p:sp>
        <p:nvSpPr>
          <p:cNvPr id="15" name="Tekstballon: rechthoek 14">
            <a:extLst>
              <a:ext uri="{FF2B5EF4-FFF2-40B4-BE49-F238E27FC236}">
                <a16:creationId xmlns:a16="http://schemas.microsoft.com/office/drawing/2014/main" id="{F801FE34-3DE3-3554-2786-7773090872BA}"/>
              </a:ext>
            </a:extLst>
          </p:cNvPr>
          <p:cNvSpPr/>
          <p:nvPr/>
        </p:nvSpPr>
        <p:spPr>
          <a:xfrm>
            <a:off x="6353070" y="1259114"/>
            <a:ext cx="2500643" cy="1995356"/>
          </a:xfrm>
          <a:prstGeom prst="wedgeRectCallout">
            <a:avLst>
              <a:gd name="adj1" fmla="val -109773"/>
              <a:gd name="adj2" fmla="val 384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err="1"/>
              <a:t>Wcoolit</a:t>
            </a:r>
            <a:r>
              <a:rPr lang="en-GB" sz="1600"/>
              <a:t>: </a:t>
            </a:r>
          </a:p>
          <a:p>
            <a:pPr algn="ctr"/>
            <a:r>
              <a:rPr lang="en-GB" sz="1600" err="1"/>
              <a:t>ReplanIT</a:t>
            </a:r>
            <a:r>
              <a:rPr lang="en-GB" sz="1600"/>
              <a:t> gave many data insights and triggered propositions how to increase better use of servers.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3425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487700DE-C0BF-0FE6-A433-FD85DE69EA24}"/>
              </a:ext>
            </a:extLst>
          </p:cNvPr>
          <p:cNvSpPr txBox="1"/>
          <p:nvPr/>
        </p:nvSpPr>
        <p:spPr>
          <a:xfrm>
            <a:off x="627547" y="1527581"/>
            <a:ext cx="5164667" cy="3427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r>
              <a:rPr lang="nl-NL" altLang="nl-NL" sz="1667" b="1">
                <a:latin typeface="Arial" panose="020B0604020202020204" pitchFamily="34" charset="0"/>
              </a:rPr>
              <a:t>Rare </a:t>
            </a:r>
            <a:r>
              <a:rPr lang="nl-NL" altLang="nl-NL" sz="1667" b="1" err="1">
                <a:latin typeface="Arial" panose="020B0604020202020204" pitchFamily="34" charset="0"/>
              </a:rPr>
              <a:t>minerals</a:t>
            </a:r>
            <a:r>
              <a:rPr lang="nl-NL" altLang="nl-NL" sz="1667" b="1">
                <a:latin typeface="Arial" panose="020B0604020202020204" pitchFamily="34" charset="0"/>
              </a:rPr>
              <a:t>, </a:t>
            </a:r>
            <a:r>
              <a:rPr lang="nl-NL" altLang="nl-NL" sz="1667" b="1" err="1">
                <a:latin typeface="Arial" panose="020B0604020202020204" pitchFamily="34" charset="0"/>
              </a:rPr>
              <a:t>materials</a:t>
            </a:r>
            <a:r>
              <a:rPr lang="nl-NL" altLang="nl-NL" sz="1667" b="1">
                <a:latin typeface="Arial" panose="020B0604020202020204" pitchFamily="34" charset="0"/>
              </a:rPr>
              <a:t> </a:t>
            </a: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r>
              <a:rPr lang="nl-NL" altLang="nl-NL" sz="1667" b="1">
                <a:solidFill>
                  <a:schemeClr val="accent1"/>
                </a:solidFill>
                <a:latin typeface="Arial" panose="020B0604020202020204" pitchFamily="34" charset="0"/>
              </a:rPr>
              <a:t>Energy, co2</a:t>
            </a: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r>
              <a:rPr lang="nl-NL" altLang="nl-NL" sz="1667" b="1" err="1">
                <a:latin typeface="Arial" panose="020B0604020202020204" pitchFamily="34" charset="0"/>
              </a:rPr>
              <a:t>Landuse</a:t>
            </a: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r>
              <a:rPr lang="nl-NL" altLang="nl-NL" sz="1667" b="1">
                <a:latin typeface="Arial" panose="020B0604020202020204" pitchFamily="34" charset="0"/>
              </a:rPr>
              <a:t>Water</a:t>
            </a: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r>
              <a:rPr lang="nl-NL" altLang="nl-NL" sz="1667" b="1" err="1">
                <a:latin typeface="Arial" panose="020B0604020202020204" pitchFamily="34" charset="0"/>
              </a:rPr>
              <a:t>Biodiversity</a:t>
            </a:r>
            <a:r>
              <a:rPr lang="nl-NL" altLang="nl-NL" sz="1667" b="1">
                <a:latin typeface="Arial" panose="020B0604020202020204" pitchFamily="34" charset="0"/>
              </a:rPr>
              <a:t> </a:t>
            </a:r>
            <a:r>
              <a:rPr lang="nl-NL" altLang="nl-NL" sz="1667" b="1" err="1">
                <a:latin typeface="Arial" panose="020B0604020202020204" pitchFamily="34" charset="0"/>
              </a:rPr>
              <a:t>loss</a:t>
            </a: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r>
              <a:rPr lang="nl-NL" altLang="nl-NL" sz="1667" b="1" err="1">
                <a:latin typeface="Arial" panose="020B0604020202020204" pitchFamily="34" charset="0"/>
              </a:rPr>
              <a:t>Social</a:t>
            </a:r>
            <a:r>
              <a:rPr lang="nl-NL" altLang="nl-NL" sz="1667" b="1">
                <a:latin typeface="Arial" panose="020B0604020202020204" pitchFamily="34" charset="0"/>
              </a:rPr>
              <a:t> </a:t>
            </a:r>
            <a:r>
              <a:rPr lang="nl-NL" altLang="nl-NL" sz="1667" b="1" err="1">
                <a:latin typeface="Arial" panose="020B0604020202020204" pitchFamily="34" charset="0"/>
              </a:rPr>
              <a:t>costs</a:t>
            </a:r>
            <a:r>
              <a:rPr lang="nl-NL" altLang="nl-NL" sz="1667" b="1">
                <a:latin typeface="Arial" panose="020B0604020202020204" pitchFamily="34" charset="0"/>
              </a:rPr>
              <a:t>, human </a:t>
            </a:r>
            <a:r>
              <a:rPr lang="nl-NL" altLang="nl-NL" sz="1667" b="1" err="1">
                <a:latin typeface="Arial" panose="020B0604020202020204" pitchFamily="34" charset="0"/>
              </a:rPr>
              <a:t>rights</a:t>
            </a:r>
            <a:endParaRPr lang="nl-NL" altLang="nl-NL" sz="1667" b="1">
              <a:latin typeface="Arial" panose="020B0604020202020204" pitchFamily="34" charset="0"/>
            </a:endParaRPr>
          </a:p>
          <a:p>
            <a:pPr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667" b="1">
              <a:latin typeface="Arial" panose="020B0604020202020204" pitchFamily="34" charset="0"/>
            </a:endParaRPr>
          </a:p>
          <a:p>
            <a:pPr marL="285739" indent="-285739" defTabSz="76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±"/>
            </a:pPr>
            <a:r>
              <a:rPr lang="nl-NL" altLang="nl-NL" sz="1667" b="1" err="1">
                <a:latin typeface="Arial" panose="020B0604020202020204" pitchFamily="34" charset="0"/>
              </a:rPr>
              <a:t>Social</a:t>
            </a:r>
            <a:r>
              <a:rPr lang="nl-NL" altLang="nl-NL" sz="1667" b="1">
                <a:latin typeface="Arial" panose="020B0604020202020204" pitchFamily="34" charset="0"/>
              </a:rPr>
              <a:t> media </a:t>
            </a:r>
            <a:r>
              <a:rPr lang="nl-NL" altLang="nl-NL" sz="1667" b="1" err="1">
                <a:latin typeface="Arial" panose="020B0604020202020204" pitchFamily="34" charset="0"/>
              </a:rPr>
              <a:t>depression</a:t>
            </a:r>
            <a:endParaRPr lang="nl-NL" altLang="nl-NL" sz="1667" b="1">
              <a:latin typeface="Arial" panose="020B0604020202020204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7DF31F6-306F-F35A-18B6-45041AE3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9461500" cy="1104636"/>
          </a:xfrm>
        </p:spPr>
        <p:txBody>
          <a:bodyPr/>
          <a:lstStyle/>
          <a:p>
            <a:r>
              <a:rPr lang="en-GB"/>
              <a:t>TRIGGERS TAKING A BROADER LOOK AT THE TRUE PRICE OF DATA needed for informed decision making?</a:t>
            </a:r>
            <a:endParaRPr lang="nl-NL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862B2D51-4384-032C-9EDE-6295C7DFC585}"/>
              </a:ext>
            </a:extLst>
          </p:cNvPr>
          <p:cNvGrpSpPr/>
          <p:nvPr/>
        </p:nvGrpSpPr>
        <p:grpSpPr>
          <a:xfrm>
            <a:off x="5247307" y="1408907"/>
            <a:ext cx="4108360" cy="3420197"/>
            <a:chOff x="298524" y="1601532"/>
            <a:chExt cx="5308117" cy="4418992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ADCCE68-522A-F719-1D7C-1D718AB66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7207" y="1601532"/>
              <a:ext cx="4389434" cy="4418992"/>
            </a:xfrm>
            <a:prstGeom prst="rect">
              <a:avLst/>
            </a:prstGeom>
          </p:spPr>
        </p:pic>
        <p:pic>
          <p:nvPicPr>
            <p:cNvPr id="14" name="Graphic 17" descr="Man">
              <a:extLst>
                <a:ext uri="{FF2B5EF4-FFF2-40B4-BE49-F238E27FC236}">
                  <a16:creationId xmlns:a16="http://schemas.microsoft.com/office/drawing/2014/main" id="{EB02289D-1920-ABBA-ECF3-749F0CC0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70499" y="3175146"/>
              <a:ext cx="723050" cy="723050"/>
            </a:xfrm>
            <a:prstGeom prst="rect">
              <a:avLst/>
            </a:prstGeom>
          </p:spPr>
        </p:pic>
        <p:pic>
          <p:nvPicPr>
            <p:cNvPr id="15" name="Graphic 18" descr="Coins">
              <a:extLst>
                <a:ext uri="{FF2B5EF4-FFF2-40B4-BE49-F238E27FC236}">
                  <a16:creationId xmlns:a16="http://schemas.microsoft.com/office/drawing/2014/main" id="{F8B28024-5837-F13C-859C-EE29DDA9E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29004" y="4651101"/>
              <a:ext cx="723050" cy="723050"/>
            </a:xfrm>
            <a:prstGeom prst="rect">
              <a:avLst/>
            </a:prstGeom>
          </p:spPr>
        </p:pic>
        <p:pic>
          <p:nvPicPr>
            <p:cNvPr id="16" name="Graphic 19" descr="Group">
              <a:extLst>
                <a:ext uri="{FF2B5EF4-FFF2-40B4-BE49-F238E27FC236}">
                  <a16:creationId xmlns:a16="http://schemas.microsoft.com/office/drawing/2014/main" id="{198A2B31-3750-9FD5-A4AB-05B4ED838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4047" y="2704923"/>
              <a:ext cx="723050" cy="723050"/>
            </a:xfrm>
            <a:prstGeom prst="rect">
              <a:avLst/>
            </a:prstGeom>
          </p:spPr>
        </p:pic>
        <p:pic>
          <p:nvPicPr>
            <p:cNvPr id="17" name="Graphic 20">
              <a:extLst>
                <a:ext uri="{FF2B5EF4-FFF2-40B4-BE49-F238E27FC236}">
                  <a16:creationId xmlns:a16="http://schemas.microsoft.com/office/drawing/2014/main" id="{3387B790-CD29-AFF9-5F3B-F550AF08A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76173" y="2473735"/>
              <a:ext cx="723050" cy="723050"/>
            </a:xfrm>
            <a:prstGeom prst="rect">
              <a:avLst/>
            </a:prstGeom>
          </p:spPr>
        </p:pic>
        <p:pic>
          <p:nvPicPr>
            <p:cNvPr id="18" name="Graphic 21" descr="Gears">
              <a:extLst>
                <a:ext uri="{FF2B5EF4-FFF2-40B4-BE49-F238E27FC236}">
                  <a16:creationId xmlns:a16="http://schemas.microsoft.com/office/drawing/2014/main" id="{61F794A8-9CDC-E7A2-2DE9-D95E58858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41203" y="3298682"/>
              <a:ext cx="723050" cy="723050"/>
            </a:xfrm>
            <a:prstGeom prst="rect">
              <a:avLst/>
            </a:prstGeom>
          </p:spPr>
        </p:pic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27EE373E-2DCE-8066-867C-D8363207A75E}"/>
                </a:ext>
              </a:extLst>
            </p:cNvPr>
            <p:cNvSpPr/>
            <p:nvPr/>
          </p:nvSpPr>
          <p:spPr>
            <a:xfrm>
              <a:off x="298524" y="2454944"/>
              <a:ext cx="1428458" cy="304800"/>
            </a:xfrm>
            <a:prstGeom prst="rect">
              <a:avLst/>
            </a:prstGeom>
            <a:solidFill>
              <a:srgbClr val="BF2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sz="1333">
                  <a:solidFill>
                    <a:prstClr val="white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Social</a:t>
              </a: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3B337E83-1942-F5AE-D205-ABB566D45E54}"/>
                </a:ext>
              </a:extLst>
            </p:cNvPr>
            <p:cNvSpPr/>
            <p:nvPr/>
          </p:nvSpPr>
          <p:spPr>
            <a:xfrm>
              <a:off x="1947476" y="2182570"/>
              <a:ext cx="1070042" cy="272374"/>
            </a:xfrm>
            <a:prstGeom prst="rect">
              <a:avLst/>
            </a:prstGeom>
            <a:solidFill>
              <a:srgbClr val="4B9A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61970">
                <a:defRPr/>
              </a:pPr>
              <a:r>
                <a:rPr lang="en-US" sz="1333">
                  <a:solidFill>
                    <a:prstClr val="white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Natural</a:t>
              </a:r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2C90383D-4CEB-2716-7180-A48C4F172916}"/>
                </a:ext>
              </a:extLst>
            </p:cNvPr>
            <p:cNvSpPr/>
            <p:nvPr/>
          </p:nvSpPr>
          <p:spPr>
            <a:xfrm>
              <a:off x="4536599" y="4367603"/>
              <a:ext cx="1070042" cy="272374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sz="1333">
                  <a:solidFill>
                    <a:prstClr val="white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Financial</a:t>
              </a: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5F3EB74D-71C7-EAB9-B1E2-B397B034FDF7}"/>
                </a:ext>
              </a:extLst>
            </p:cNvPr>
            <p:cNvSpPr/>
            <p:nvPr/>
          </p:nvSpPr>
          <p:spPr>
            <a:xfrm>
              <a:off x="2586259" y="2879719"/>
              <a:ext cx="1070042" cy="272374"/>
            </a:xfrm>
            <a:prstGeom prst="rect">
              <a:avLst/>
            </a:prstGeom>
            <a:solidFill>
              <a:srgbClr val="008D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sz="1333">
                  <a:solidFill>
                    <a:prstClr val="white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Human</a:t>
              </a:r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304FC085-6CAC-9169-521C-7C19F5679F73}"/>
                </a:ext>
              </a:extLst>
            </p:cNvPr>
            <p:cNvSpPr/>
            <p:nvPr/>
          </p:nvSpPr>
          <p:spPr>
            <a:xfrm>
              <a:off x="410954" y="3395284"/>
              <a:ext cx="1504544" cy="269132"/>
            </a:xfrm>
            <a:prstGeom prst="rect">
              <a:avLst/>
            </a:prstGeom>
            <a:solidFill>
              <a:srgbClr val="EE7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sz="1333">
                  <a:solidFill>
                    <a:prstClr val="white"/>
                  </a:solidFill>
                  <a:latin typeface="Hind" panose="02000000000000000000" pitchFamily="2" charset="0"/>
                  <a:cs typeface="Hind" panose="02000000000000000000" pitchFamily="2" charset="0"/>
                </a:rPr>
                <a:t>Produced</a:t>
              </a: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339CD5ED-8194-7679-BBF5-FE2AB447719D}"/>
              </a:ext>
            </a:extLst>
          </p:cNvPr>
          <p:cNvSpPr txBox="1"/>
          <p:nvPr/>
        </p:nvSpPr>
        <p:spPr>
          <a:xfrm>
            <a:off x="7017961" y="1711355"/>
            <a:ext cx="29823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500">
                <a:latin typeface="Arial" panose="020B0604020202020204" pitchFamily="34" charset="0"/>
              </a:rPr>
              <a:t>+True </a:t>
            </a:r>
            <a:r>
              <a:rPr lang="nl-NL" altLang="nl-NL" sz="1500" err="1">
                <a:latin typeface="Arial" panose="020B0604020202020204" pitchFamily="34" charset="0"/>
              </a:rPr>
              <a:t>value</a:t>
            </a:r>
            <a:r>
              <a:rPr lang="nl-NL" altLang="nl-NL" sz="1500">
                <a:latin typeface="Arial" panose="020B0604020202020204" pitchFamily="34" charset="0"/>
              </a:rPr>
              <a:t> of data?</a:t>
            </a:r>
          </a:p>
        </p:txBody>
      </p:sp>
      <p:pic>
        <p:nvPicPr>
          <p:cNvPr id="2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299211FD-ACD4-F5B8-40B6-0E553D679A8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499" y="4837713"/>
            <a:ext cx="2072102" cy="7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17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e41b112f6_0_106"/>
          <p:cNvSpPr txBox="1">
            <a:spLocks noGrp="1"/>
          </p:cNvSpPr>
          <p:nvPr>
            <p:ph type="title" idx="4294967295"/>
          </p:nvPr>
        </p:nvSpPr>
        <p:spPr>
          <a:xfrm>
            <a:off x="521887" y="230188"/>
            <a:ext cx="5915426" cy="746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1583" tIns="101583" rIns="101583" bIns="101583" rtlCol="0" anchor="t" anchorCtr="0">
            <a:noAutofit/>
          </a:bodyPr>
          <a:lstStyle/>
          <a:p>
            <a:pPr>
              <a:buSzPts val="990"/>
            </a:pPr>
            <a:r>
              <a:rPr lang="en-GB" sz="3133" b="1" err="1">
                <a:latin typeface="+mj-lt"/>
              </a:rPr>
              <a:t>Datacenters</a:t>
            </a:r>
            <a:r>
              <a:rPr lang="en-GB" sz="3133" b="1">
                <a:latin typeface="+mj-lt"/>
              </a:rPr>
              <a:t> consume significant amounts of energy</a:t>
            </a:r>
            <a:endParaRPr sz="3133" b="1">
              <a:latin typeface="+mj-lt"/>
            </a:endParaRPr>
          </a:p>
        </p:txBody>
      </p:sp>
      <p:pic>
        <p:nvPicPr>
          <p:cNvPr id="115" name="Google Shape;115;g28e41b112f6_0_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887" y="1727791"/>
            <a:ext cx="2742307" cy="2421635"/>
          </a:xfrm>
          <a:prstGeom prst="rect">
            <a:avLst/>
          </a:prstGeom>
          <a:noFill/>
          <a:ln>
            <a:noFill/>
          </a:ln>
          <a:effectLst>
            <a:outerShdw blurRad="185738" dist="76200" dir="5400000" algn="bl" rotWithShape="0">
              <a:srgbClr val="000000">
                <a:alpha val="13730"/>
              </a:srgbClr>
            </a:outerShdw>
          </a:effectLst>
        </p:spPr>
      </p:pic>
      <p:pic>
        <p:nvPicPr>
          <p:cNvPr id="116" name="Google Shape;116;g28e41b112f6_0_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3258" y="2857500"/>
            <a:ext cx="2921501" cy="1933312"/>
          </a:xfrm>
          <a:prstGeom prst="rect">
            <a:avLst/>
          </a:prstGeom>
          <a:noFill/>
          <a:ln>
            <a:noFill/>
          </a:ln>
          <a:effectLst>
            <a:outerShdw blurRad="185738" dist="76200" dir="5400000" algn="bl" rotWithShape="0">
              <a:srgbClr val="000000">
                <a:alpha val="13730"/>
              </a:srgbClr>
            </a:outerShdw>
          </a:effectLst>
        </p:spPr>
      </p:pic>
      <p:sp>
        <p:nvSpPr>
          <p:cNvPr id="2" name="Freeform: Shape 7">
            <a:extLst>
              <a:ext uri="{FF2B5EF4-FFF2-40B4-BE49-F238E27FC236}">
                <a16:creationId xmlns:a16="http://schemas.microsoft.com/office/drawing/2014/main" id="{0E4C9130-5269-E290-0005-40ED7CE81CED}"/>
              </a:ext>
            </a:extLst>
          </p:cNvPr>
          <p:cNvSpPr/>
          <p:nvPr/>
        </p:nvSpPr>
        <p:spPr>
          <a:xfrm>
            <a:off x="5818488" y="0"/>
            <a:ext cx="4341512" cy="5715000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380985"/>
            <a:endParaRPr lang="nl-NL" sz="1600" i="1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24110B8-B547-3C69-9757-BCE17C50EDF9}"/>
              </a:ext>
            </a:extLst>
          </p:cNvPr>
          <p:cNvSpPr txBox="1"/>
          <p:nvPr/>
        </p:nvSpPr>
        <p:spPr>
          <a:xfrm>
            <a:off x="7057122" y="2246278"/>
            <a:ext cx="2715057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380985"/>
            <a:r>
              <a:rPr lang="nl-NL" i="1" err="1">
                <a:solidFill>
                  <a:schemeClr val="bg1"/>
                </a:solidFill>
              </a:rPr>
              <a:t>Currently</a:t>
            </a:r>
            <a:r>
              <a:rPr lang="nl-NL" sz="1800" i="1">
                <a:solidFill>
                  <a:schemeClr val="bg1"/>
                </a:solidFill>
              </a:rPr>
              <a:t>, 3% of </a:t>
            </a:r>
            <a:r>
              <a:rPr lang="nl-NL" sz="1800" i="1" err="1">
                <a:solidFill>
                  <a:schemeClr val="bg1"/>
                </a:solidFill>
              </a:rPr>
              <a:t>all</a:t>
            </a:r>
            <a:r>
              <a:rPr lang="nl-NL" sz="1800" i="1">
                <a:solidFill>
                  <a:schemeClr val="bg1"/>
                </a:solidFill>
              </a:rPr>
              <a:t> energy </a:t>
            </a:r>
            <a:r>
              <a:rPr lang="nl-NL" sz="1800" i="1" err="1">
                <a:solidFill>
                  <a:schemeClr val="bg1"/>
                </a:solidFill>
              </a:rPr>
              <a:t>consumption</a:t>
            </a:r>
            <a:r>
              <a:rPr lang="nl-NL" sz="1800" i="1">
                <a:solidFill>
                  <a:schemeClr val="bg1"/>
                </a:solidFill>
              </a:rPr>
              <a:t> is </a:t>
            </a:r>
            <a:r>
              <a:rPr lang="nl-NL" sz="1800" i="1" err="1">
                <a:solidFill>
                  <a:schemeClr val="bg1"/>
                </a:solidFill>
              </a:rPr>
              <a:t>used</a:t>
            </a:r>
            <a:r>
              <a:rPr lang="nl-NL" sz="1800" i="1">
                <a:solidFill>
                  <a:schemeClr val="bg1"/>
                </a:solidFill>
              </a:rPr>
              <a:t> </a:t>
            </a:r>
            <a:r>
              <a:rPr lang="nl-NL" sz="1800" i="1" err="1">
                <a:solidFill>
                  <a:schemeClr val="bg1"/>
                </a:solidFill>
              </a:rPr>
              <a:t>for</a:t>
            </a:r>
            <a:r>
              <a:rPr lang="nl-NL" sz="1800" i="1">
                <a:solidFill>
                  <a:schemeClr val="bg1"/>
                </a:solidFill>
              </a:rPr>
              <a:t> datacenters</a:t>
            </a:r>
          </a:p>
        </p:txBody>
      </p:sp>
    </p:spTree>
    <p:extLst>
      <p:ext uri="{BB962C8B-B14F-4D97-AF65-F5344CB8AC3E}">
        <p14:creationId xmlns:p14="http://schemas.microsoft.com/office/powerpoint/2010/main" val="1256046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74277C45-4B8A-11B2-10CB-37705C79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7">
            <a:extLst>
              <a:ext uri="{FF2B5EF4-FFF2-40B4-BE49-F238E27FC236}">
                <a16:creationId xmlns:a16="http://schemas.microsoft.com/office/drawing/2014/main" id="{B49F27D0-A104-46F4-0907-EC0077DA0C39}"/>
              </a:ext>
            </a:extLst>
          </p:cNvPr>
          <p:cNvSpPr/>
          <p:nvPr/>
        </p:nvSpPr>
        <p:spPr>
          <a:xfrm>
            <a:off x="5818488" y="0"/>
            <a:ext cx="4341512" cy="5715000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380985"/>
            <a:endParaRPr lang="nl-NL" sz="1600" i="1">
              <a:solidFill>
                <a:schemeClr val="bg1"/>
              </a:solidFill>
            </a:endParaRPr>
          </a:p>
        </p:txBody>
      </p:sp>
      <p:sp>
        <p:nvSpPr>
          <p:cNvPr id="111" name="Google Shape;111;g28e41b112f6_0_106">
            <a:extLst>
              <a:ext uri="{FF2B5EF4-FFF2-40B4-BE49-F238E27FC236}">
                <a16:creationId xmlns:a16="http://schemas.microsoft.com/office/drawing/2014/main" id="{7AF45896-A61B-5195-2476-6B6452D639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6195" y="230188"/>
            <a:ext cx="5953968" cy="746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1583" tIns="101583" rIns="101583" bIns="101583" rtlCol="0" anchor="t" anchorCtr="0">
            <a:noAutofit/>
          </a:bodyPr>
          <a:lstStyle/>
          <a:p>
            <a:pPr>
              <a:buSzPts val="990"/>
            </a:pPr>
            <a:r>
              <a:rPr lang="en-GB" sz="3133">
                <a:latin typeface="+mj-lt"/>
              </a:rPr>
              <a:t>…while data usage will keep on growing</a:t>
            </a:r>
            <a:endParaRPr sz="3133">
              <a:latin typeface="+mj-lt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2F475D6-3EAC-8D2B-4332-74DF2A2D6EC8}"/>
              </a:ext>
            </a:extLst>
          </p:cNvPr>
          <p:cNvSpPr/>
          <p:nvPr/>
        </p:nvSpPr>
        <p:spPr>
          <a:xfrm>
            <a:off x="8580474" y="47847"/>
            <a:ext cx="1579387" cy="4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31AA48-E173-2C82-CBAA-12884FC7A093}"/>
              </a:ext>
            </a:extLst>
          </p:cNvPr>
          <p:cNvSpPr txBox="1"/>
          <p:nvPr/>
        </p:nvSpPr>
        <p:spPr>
          <a:xfrm>
            <a:off x="7320517" y="1949544"/>
            <a:ext cx="2610292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380985"/>
            <a:r>
              <a:rPr lang="nl-NL" sz="1800" i="1">
                <a:solidFill>
                  <a:schemeClr val="bg1"/>
                </a:solidFill>
              </a:rPr>
              <a:t>In 2030 datacenters are </a:t>
            </a:r>
            <a:r>
              <a:rPr lang="nl-NL" sz="1800" i="1" err="1">
                <a:solidFill>
                  <a:schemeClr val="bg1"/>
                </a:solidFill>
              </a:rPr>
              <a:t>expected</a:t>
            </a:r>
            <a:r>
              <a:rPr lang="nl-NL" sz="1800" i="1">
                <a:solidFill>
                  <a:schemeClr val="bg1"/>
                </a:solidFill>
              </a:rPr>
              <a:t> </a:t>
            </a:r>
            <a:r>
              <a:rPr lang="nl-NL" sz="1800" i="1" err="1">
                <a:solidFill>
                  <a:schemeClr val="bg1"/>
                </a:solidFill>
              </a:rPr>
              <a:t>to</a:t>
            </a:r>
            <a:r>
              <a:rPr lang="nl-NL" sz="1800" i="1">
                <a:solidFill>
                  <a:schemeClr val="bg1"/>
                </a:solidFill>
              </a:rPr>
              <a:t> </a:t>
            </a:r>
            <a:r>
              <a:rPr lang="nl-NL" sz="1800" i="1" err="1">
                <a:solidFill>
                  <a:schemeClr val="bg1"/>
                </a:solidFill>
              </a:rPr>
              <a:t>consume</a:t>
            </a:r>
            <a:r>
              <a:rPr lang="nl-NL" i="1">
                <a:solidFill>
                  <a:schemeClr val="bg1"/>
                </a:solidFill>
              </a:rPr>
              <a:t> more </a:t>
            </a:r>
            <a:r>
              <a:rPr lang="nl-NL" i="1" err="1">
                <a:solidFill>
                  <a:schemeClr val="bg1"/>
                </a:solidFill>
              </a:rPr>
              <a:t>than</a:t>
            </a:r>
            <a:r>
              <a:rPr lang="nl-NL" i="1">
                <a:solidFill>
                  <a:schemeClr val="bg1"/>
                </a:solidFill>
              </a:rPr>
              <a:t> 20</a:t>
            </a:r>
            <a:r>
              <a:rPr lang="nl-NL" sz="1800" i="1">
                <a:solidFill>
                  <a:schemeClr val="bg1"/>
                </a:solidFill>
              </a:rPr>
              <a:t>% of </a:t>
            </a:r>
            <a:r>
              <a:rPr lang="nl-NL" sz="1800" i="1" err="1">
                <a:solidFill>
                  <a:schemeClr val="bg1"/>
                </a:solidFill>
              </a:rPr>
              <a:t>all</a:t>
            </a:r>
            <a:r>
              <a:rPr lang="nl-NL" sz="1800" i="1">
                <a:solidFill>
                  <a:schemeClr val="bg1"/>
                </a:solidFill>
              </a:rPr>
              <a:t> </a:t>
            </a:r>
            <a:r>
              <a:rPr lang="nl-NL" sz="1800" i="1" err="1">
                <a:solidFill>
                  <a:schemeClr val="bg1"/>
                </a:solidFill>
              </a:rPr>
              <a:t>global</a:t>
            </a:r>
            <a:r>
              <a:rPr lang="nl-NL" sz="1800" i="1">
                <a:solidFill>
                  <a:schemeClr val="bg1"/>
                </a:solidFill>
              </a:rPr>
              <a:t> energy*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7F550C-7B11-9254-459F-68257DE1B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92"/>
          <a:stretch/>
        </p:blipFill>
        <p:spPr>
          <a:xfrm>
            <a:off x="426195" y="2255828"/>
            <a:ext cx="3360711" cy="177427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2D9E401-E253-1973-7954-A01FAABC21AA}"/>
              </a:ext>
            </a:extLst>
          </p:cNvPr>
          <p:cNvSpPr txBox="1"/>
          <p:nvPr/>
        </p:nvSpPr>
        <p:spPr>
          <a:xfrm>
            <a:off x="38897" y="5483393"/>
            <a:ext cx="5090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/>
              <a:t>https://www.theverge.com/24066646/ai-electricity-energy-watts-generative-consumption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FC05B4A-10D6-029F-F624-F51ABC294EEC}"/>
              </a:ext>
            </a:extLst>
          </p:cNvPr>
          <p:cNvSpPr txBox="1"/>
          <p:nvPr/>
        </p:nvSpPr>
        <p:spPr>
          <a:xfrm>
            <a:off x="31200" y="5267949"/>
            <a:ext cx="5090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err="1"/>
              <a:t>Luccioni</a:t>
            </a:r>
            <a:r>
              <a:rPr lang="nl-NL" sz="800"/>
              <a:t> et al. </a:t>
            </a:r>
            <a:r>
              <a:rPr lang="nl-NL" sz="800" err="1"/>
              <a:t>Carnegie</a:t>
            </a:r>
            <a:r>
              <a:rPr lang="nl-NL" sz="800"/>
              <a:t> Mellon University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AA86054-C9AB-4926-9650-A067232F6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95" y="3993789"/>
            <a:ext cx="1757396" cy="6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2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B64B30F5-6F2F-B389-F919-A4A6EFC8B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e41b112f6_0_106">
            <a:extLst>
              <a:ext uri="{FF2B5EF4-FFF2-40B4-BE49-F238E27FC236}">
                <a16:creationId xmlns:a16="http://schemas.microsoft.com/office/drawing/2014/main" id="{03B20FC8-08DB-298B-7AED-6DBE1C83B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195" y="229625"/>
            <a:ext cx="7734293" cy="10781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1583" tIns="101583" rIns="101583" bIns="101583" rtlCol="0" anchor="t" anchorCtr="0">
            <a:noAutofit/>
          </a:bodyPr>
          <a:lstStyle/>
          <a:p>
            <a:pPr>
              <a:buSzPts val="990"/>
            </a:pPr>
            <a:r>
              <a:rPr lang="en-GB" sz="3133">
                <a:latin typeface="+mj-lt"/>
              </a:rPr>
              <a:t>…creating multiple challenges to keep IT growth under control </a:t>
            </a:r>
            <a:br>
              <a:rPr lang="en-GB" sz="3133"/>
            </a:br>
            <a:endParaRPr sz="3133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9C070B-55C5-A6A3-CE28-3280AE37C61B}"/>
              </a:ext>
            </a:extLst>
          </p:cNvPr>
          <p:cNvSpPr txBox="1"/>
          <p:nvPr/>
        </p:nvSpPr>
        <p:spPr>
          <a:xfrm>
            <a:off x="7320517" y="1949544"/>
            <a:ext cx="2610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80985"/>
            <a:r>
              <a:rPr lang="nl-NL" i="1">
                <a:solidFill>
                  <a:schemeClr val="bg1"/>
                </a:solidFill>
              </a:rPr>
              <a:t>,,,,,,,,,,</a:t>
            </a:r>
            <a:r>
              <a:rPr lang="nl-NL" sz="1800" i="1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609EBB6C-301A-19BC-D80D-DF1E4745C1B2}"/>
              </a:ext>
            </a:extLst>
          </p:cNvPr>
          <p:cNvSpPr/>
          <p:nvPr/>
        </p:nvSpPr>
        <p:spPr>
          <a:xfrm>
            <a:off x="406784" y="1904075"/>
            <a:ext cx="2261988" cy="298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98000" tIns="198000" rIns="198000" bIns="91425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400" b="0" i="0" u="none" strike="noStrike" cap="none">
                <a:latin typeface="Nunito Sans ExtraBold"/>
                <a:ea typeface="Nunito Sans ExtraBold"/>
                <a:cs typeface="Nunito Sans ExtraBold"/>
                <a:sym typeface="Nunito Sans ExtraBold"/>
              </a:rPr>
              <a:t>Sustainability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400">
                <a:latin typeface="Nunito Sans ExtraBold"/>
                <a:ea typeface="Nunito Sans ExtraBold"/>
                <a:cs typeface="Nunito Sans ExtraBold"/>
                <a:sym typeface="Nunito Sans ExtraBold"/>
              </a:rPr>
              <a:t>urgency &amp; compliancy</a:t>
            </a:r>
            <a:endParaRPr sz="1400" b="0" i="0" u="none" strike="noStrike" cap="none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Rising global temperatures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solidFill>
                  <a:schemeClr val="bg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Increase </a:t>
            </a:r>
            <a:r>
              <a:rPr lang="en-GB" sz="1100">
                <a:solidFill>
                  <a:schemeClr val="bg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in </a:t>
            </a:r>
            <a:r>
              <a:rPr lang="en-GB" sz="1100" b="0" i="0" u="none" strike="noStrike" cap="none">
                <a:solidFill>
                  <a:schemeClr val="bg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extreme weather </a:t>
            </a: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events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Carbon footprint reduction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Renewable energy transition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Green data </a:t>
            </a:r>
            <a:r>
              <a:rPr lang="en-GB" sz="1100" b="0" i="0" u="none" strike="noStrike" cap="none" err="1">
                <a:latin typeface="Nunito Sans SemiBold"/>
                <a:ea typeface="Nunito Sans SemiBold"/>
                <a:cs typeface="Nunito Sans SemiBold"/>
                <a:sym typeface="Nunito Sans SemiBold"/>
              </a:rPr>
              <a:t>centers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4;p3">
            <a:extLst>
              <a:ext uri="{FF2B5EF4-FFF2-40B4-BE49-F238E27FC236}">
                <a16:creationId xmlns:a16="http://schemas.microsoft.com/office/drawing/2014/main" id="{B2EC3B89-6DDF-9D10-60A6-FDB428DAC4CB}"/>
              </a:ext>
            </a:extLst>
          </p:cNvPr>
          <p:cNvSpPr/>
          <p:nvPr/>
        </p:nvSpPr>
        <p:spPr>
          <a:xfrm>
            <a:off x="2761904" y="1904075"/>
            <a:ext cx="2242577" cy="298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98000" tIns="198000" rIns="198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latin typeface="Nunito Sans ExtraBold"/>
                <a:ea typeface="Nunito Sans ExtraBold"/>
                <a:cs typeface="Nunito Sans ExtraBold"/>
                <a:sym typeface="Nunito Sans ExtraBold"/>
              </a:rPr>
              <a:t>Energy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>
                <a:latin typeface="Nunito Sans ExtraBold"/>
                <a:ea typeface="Nunito Sans ExtraBold"/>
                <a:cs typeface="Nunito Sans ExtraBold"/>
                <a:sym typeface="Nunito Sans ExtraBold"/>
              </a:rPr>
              <a:t>s</a:t>
            </a:r>
            <a:r>
              <a:rPr lang="en-GB" sz="1400" b="0" i="0" u="none" strike="noStrike" cap="none">
                <a:latin typeface="Nunito Sans ExtraBold"/>
                <a:ea typeface="Nunito Sans ExtraBold"/>
                <a:cs typeface="Nunito Sans ExtraBold"/>
                <a:sym typeface="Nunito Sans ExtraBold"/>
              </a:rPr>
              <a:t>hortage &amp; costs </a:t>
            </a:r>
            <a:endParaRPr sz="1400" b="0" i="0" u="none" strike="noStrike" cap="none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52070" marR="0" lvl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Growing global energy demand (</a:t>
            </a:r>
            <a:r>
              <a:rPr lang="en-GB" sz="1100" b="0" i="0" u="none" strike="noStrike" cap="none" err="1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genAI</a:t>
            </a:r>
            <a:r>
              <a:rPr lang="en-GB" sz="1100" b="0" i="0" u="none" strike="noStrike" cap="none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) </a:t>
            </a:r>
            <a:endParaRPr sz="1100" b="0" i="0" u="none" strike="noStrike" cap="none">
              <a:solidFill>
                <a:srgbClr val="1A1E23"/>
              </a:solidFill>
              <a:latin typeface="Nunito Sans SemiBold"/>
              <a:ea typeface="Nunito Sans SemiBold"/>
              <a:cs typeface="Nunito Sans SemiBold"/>
            </a:endParaRPr>
          </a:p>
          <a:p>
            <a:pPr marL="5207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Geopolitical factors</a:t>
            </a:r>
            <a:endParaRPr sz="1100" b="0" i="0" u="none" strike="noStrike" cap="none">
              <a:solidFill>
                <a:srgbClr val="1A1E23"/>
              </a:solidFill>
              <a:latin typeface="Nunito Sans SemiBold"/>
              <a:ea typeface="Nunito Sans SemiBold"/>
              <a:cs typeface="Nunito Sans SemiBold"/>
            </a:endParaRPr>
          </a:p>
          <a:p>
            <a:pPr marL="5207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Unpredictable weather patterns</a:t>
            </a:r>
            <a:endParaRPr sz="1100" b="0" i="0" u="none" strike="noStrike" cap="none">
              <a:solidFill>
                <a:srgbClr val="1A1E23"/>
              </a:solidFill>
              <a:latin typeface="Nunito Sans SemiBold"/>
              <a:ea typeface="Nunito Sans SemiBold"/>
              <a:cs typeface="Nunito Sans SemiBold"/>
            </a:endParaRPr>
          </a:p>
          <a:p>
            <a:pPr marL="5207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Transition to low-carbon energy systems</a:t>
            </a:r>
            <a:endParaRPr sz="1100" b="0" i="0" u="none" strike="noStrike" cap="none">
              <a:solidFill>
                <a:srgbClr val="1A1E23"/>
              </a:solidFill>
              <a:latin typeface="Nunito Sans SemiBold"/>
              <a:ea typeface="Nunito Sans SemiBold"/>
              <a:cs typeface="Nunito Sans SemiBold"/>
            </a:endParaRPr>
          </a:p>
          <a:p>
            <a:pPr marL="52070">
              <a:lnSpc>
                <a:spcPct val="150000"/>
              </a:lnSpc>
              <a:buClr>
                <a:srgbClr val="31AA4A"/>
              </a:buClr>
              <a:buSzPts val="1100"/>
            </a:pPr>
            <a:r>
              <a:rPr lang="en-GB" sz="1100">
                <a:solidFill>
                  <a:srgbClr val="2B917B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Net congestions</a:t>
            </a:r>
            <a:endParaRPr lang="en-GB" sz="1100" b="0" i="0" u="none" strike="noStrike" cap="none">
              <a:solidFill>
                <a:srgbClr val="2B917B"/>
              </a:solidFill>
              <a:latin typeface="Nunito Sans SemiBold"/>
              <a:ea typeface="Nunito Sans SemiBold"/>
              <a:cs typeface="Nunito Sans SemiBold"/>
            </a:endParaRPr>
          </a:p>
        </p:txBody>
      </p:sp>
      <p:sp>
        <p:nvSpPr>
          <p:cNvPr id="12" name="Google Shape;105;p3">
            <a:extLst>
              <a:ext uri="{FF2B5EF4-FFF2-40B4-BE49-F238E27FC236}">
                <a16:creationId xmlns:a16="http://schemas.microsoft.com/office/drawing/2014/main" id="{2ACBD701-9AF6-7AD3-E23D-0EE84276B628}"/>
              </a:ext>
            </a:extLst>
          </p:cNvPr>
          <p:cNvSpPr/>
          <p:nvPr/>
        </p:nvSpPr>
        <p:spPr>
          <a:xfrm>
            <a:off x="5097613" y="1899803"/>
            <a:ext cx="2242577" cy="2984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98000" tIns="198000" rIns="198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400" b="0" i="0" u="none" strike="noStrike" cap="none">
                <a:latin typeface="Nunito Sans ExtraBold"/>
                <a:ea typeface="Nunito Sans ExtraBold"/>
                <a:cs typeface="Nunito Sans ExtraBold"/>
                <a:sym typeface="Nunito Sans ExtraBold"/>
              </a:rPr>
              <a:t>Governmental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400">
                <a:latin typeface="Nunito Sans ExtraBold"/>
                <a:ea typeface="Nunito Sans ExtraBold"/>
                <a:cs typeface="Nunito Sans ExtraBold"/>
                <a:sym typeface="Nunito Sans ExtraBold"/>
              </a:rPr>
              <a:t>pressure &amp; </a:t>
            </a:r>
            <a:r>
              <a:rPr lang="en-GB" sz="1400" b="0" i="0" u="none" strike="noStrike" cap="none">
                <a:latin typeface="Nunito Sans ExtraBold"/>
                <a:ea typeface="Nunito Sans ExtraBold"/>
                <a:cs typeface="Nunito Sans ExtraBold"/>
                <a:sym typeface="Nunito Sans ExtraBold"/>
              </a:rPr>
              <a:t>policies</a:t>
            </a:r>
            <a:endParaRPr sz="1400" b="0" i="0" u="none" strike="noStrike" cap="none"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Dutch Climate Agreement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Dutch Energy Agreement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Energy Performance Standards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en-GB" sz="1100" b="0" i="0" u="none" strike="noStrike" cap="none">
                <a:latin typeface="Nunito Sans SemiBold"/>
                <a:ea typeface="Nunito Sans SemiBold"/>
                <a:cs typeface="Nunito Sans SemiBold"/>
                <a:sym typeface="Nunito Sans SemiBold"/>
              </a:rPr>
              <a:t>Energy Efficiency Directive Power Usage Effectiveness</a:t>
            </a:r>
            <a:endParaRPr sz="1100" b="0" i="0" u="none" strike="noStrike" cap="none"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marL="525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E23"/>
              </a:buClr>
              <a:buSzPts val="1100"/>
            </a:pPr>
            <a:r>
              <a:rPr lang="en-GB" sz="1100">
                <a:solidFill>
                  <a:srgbClr val="2B917B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Corporate Sustainability Reporting Directive (CSRD)</a:t>
            </a:r>
            <a:endParaRPr sz="1100">
              <a:solidFill>
                <a:srgbClr val="2B917B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3" name="Google Shape;105;p3">
            <a:extLst>
              <a:ext uri="{FF2B5EF4-FFF2-40B4-BE49-F238E27FC236}">
                <a16:creationId xmlns:a16="http://schemas.microsoft.com/office/drawing/2014/main" id="{E155976B-ACD9-615A-E0F8-3093273DF0DC}"/>
              </a:ext>
            </a:extLst>
          </p:cNvPr>
          <p:cNvSpPr/>
          <p:nvPr/>
        </p:nvSpPr>
        <p:spPr>
          <a:xfrm>
            <a:off x="7433322" y="1894290"/>
            <a:ext cx="2242577" cy="298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98000" tIns="198000" rIns="198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400" b="1">
                <a:latin typeface="Nunito Sans ExtraBold" pitchFamily="2" charset="0"/>
                <a:ea typeface="Nunito Sans ExtraBold"/>
                <a:cs typeface="Nunito Sans ExtraBold"/>
                <a:sym typeface="Nunito Sans ExtraBold"/>
              </a:rPr>
              <a:t>Digital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400" b="1">
                <a:latin typeface="Nunito Sans ExtraBold" pitchFamily="2" charset="0"/>
                <a:ea typeface="Nunito Sans ExtraBold"/>
                <a:cs typeface="Nunito Sans ExtraBold"/>
                <a:sym typeface="Nunito Sans ExtraBold"/>
              </a:rPr>
              <a:t>growth</a:t>
            </a:r>
            <a:r>
              <a:rPr lang="en-US" sz="1400" b="1" i="0" u="none" strike="noStrike" cap="none">
                <a:latin typeface="Nunito Sans ExtraBold" pitchFamily="2" charset="0"/>
                <a:ea typeface="Nunito Sans ExtraBold"/>
                <a:cs typeface="Nunito Sans ExtraBold"/>
                <a:sym typeface="Nunito Sans ExtraBold"/>
              </a:rPr>
              <a:t> &amp; costs</a:t>
            </a:r>
          </a:p>
          <a:p>
            <a:pPr marL="52070" marR="0" lvl="0" algn="l" rtl="0">
              <a:spcBef>
                <a:spcPts val="120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nl-NL" sz="1100" b="0" u="none" strike="noStrike" cap="none" err="1">
                <a:latin typeface="+mj-lt"/>
                <a:ea typeface="Nunito Sans SemiBold"/>
                <a:cs typeface="Nunito Sans SemiBold"/>
                <a:sym typeface="Nunito Sans SemiBold"/>
              </a:rPr>
              <a:t>Twin</a:t>
            </a:r>
            <a:r>
              <a:rPr lang="nl-NL" sz="1100" b="0" u="none" strike="noStrike" cap="none">
                <a:latin typeface="+mj-lt"/>
                <a:ea typeface="Nunito Sans SemiBold"/>
                <a:cs typeface="Nunito Sans SemiBold"/>
                <a:sym typeface="Nunito Sans SemiBold"/>
              </a:rPr>
              <a:t> </a:t>
            </a:r>
            <a:r>
              <a:rPr lang="nl-NL" sz="1100" b="0" u="none" strike="noStrike" cap="none" err="1">
                <a:latin typeface="+mj-lt"/>
                <a:ea typeface="Nunito Sans SemiBold"/>
                <a:cs typeface="Nunito Sans SemiBold"/>
                <a:sym typeface="Nunito Sans SemiBold"/>
              </a:rPr>
              <a:t>transition</a:t>
            </a:r>
            <a:endParaRPr lang="nl-NL" sz="1100" b="0" u="none" strike="noStrike" cap="none">
              <a:latin typeface="+mj-lt"/>
              <a:ea typeface="Nunito Sans SemiBold"/>
              <a:cs typeface="Nunito Sans SemiBold"/>
            </a:endParaRPr>
          </a:p>
          <a:p>
            <a:pPr marL="52070" marR="0" lvl="0" algn="l" rtl="0">
              <a:spcBef>
                <a:spcPts val="120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Own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datacenters, </a:t>
            </a: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hybrid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or </a:t>
            </a: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hyperscalers</a:t>
            </a:r>
            <a:endParaRPr lang="nl-NL" sz="1100">
              <a:latin typeface="+mj-lt"/>
              <a:ea typeface="Nunito Sans SemiBold"/>
              <a:cs typeface="Nunito Sans SemiBold"/>
            </a:endParaRPr>
          </a:p>
          <a:p>
            <a:pPr marL="52070" marR="0" lvl="0" algn="l" rtl="0">
              <a:spcBef>
                <a:spcPts val="120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Capacity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</a:t>
            </a: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and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flexibility </a:t>
            </a: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for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(gen) AI</a:t>
            </a:r>
            <a:endParaRPr lang="nl-NL" sz="1100">
              <a:latin typeface="+mj-lt"/>
              <a:ea typeface="Nunito Sans SemiBold"/>
              <a:cs typeface="Nunito Sans SemiBold"/>
            </a:endParaRPr>
          </a:p>
          <a:p>
            <a:pPr marL="52070">
              <a:spcBef>
                <a:spcPts val="1200"/>
              </a:spcBef>
              <a:buClr>
                <a:srgbClr val="31AA4A"/>
              </a:buClr>
              <a:buSzPts val="1100"/>
            </a:pP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Increasing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</a:t>
            </a:r>
            <a:r>
              <a:rPr lang="nl-NL" sz="1100" err="1">
                <a:solidFill>
                  <a:schemeClr val="bg1"/>
                </a:solidFill>
                <a:latin typeface="+mj-lt"/>
                <a:ea typeface="Nunito Sans SemiBold"/>
                <a:cs typeface="Nunito Sans SemiBold"/>
                <a:sym typeface="Nunito Sans SemiBold"/>
              </a:rPr>
              <a:t>cloud</a:t>
            </a:r>
            <a:r>
              <a:rPr lang="nl-NL" sz="1100">
                <a:solidFill>
                  <a:schemeClr val="bg1"/>
                </a:solidFill>
                <a:latin typeface="+mj-lt"/>
                <a:ea typeface="Nunito Sans SemiBold"/>
                <a:cs typeface="Nunito Sans SemiBold"/>
                <a:sym typeface="Nunito Sans SemiBold"/>
              </a:rPr>
              <a:t> </a:t>
            </a:r>
            <a:r>
              <a:rPr lang="nl-NL" sz="1100" err="1">
                <a:solidFill>
                  <a:schemeClr val="bg1"/>
                </a:solidFill>
                <a:latin typeface="+mj-lt"/>
                <a:ea typeface="Nunito Sans SemiBold"/>
                <a:cs typeface="Nunito Sans SemiBold"/>
                <a:sym typeface="Nunito Sans SemiBold"/>
              </a:rPr>
              <a:t>spend</a:t>
            </a:r>
            <a:r>
              <a:rPr lang="nl-NL" sz="1100">
                <a:solidFill>
                  <a:schemeClr val="bg1"/>
                </a:solidFill>
                <a:latin typeface="+mj-lt"/>
                <a:ea typeface="Nunito Sans SemiBold"/>
                <a:cs typeface="Nunito Sans SemiBold"/>
                <a:sym typeface="Nunito Sans SemiBold"/>
              </a:rPr>
              <a:t> </a:t>
            </a: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from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</a:t>
            </a: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genAI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 </a:t>
            </a:r>
            <a:r>
              <a:rPr lang="nl-NL" sz="1100" err="1">
                <a:latin typeface="+mj-lt"/>
                <a:ea typeface="Nunito Sans SemiBold"/>
                <a:cs typeface="Nunito Sans SemiBold"/>
                <a:sym typeface="Nunito Sans SemiBold"/>
              </a:rPr>
              <a:t>usage</a:t>
            </a:r>
            <a:r>
              <a:rPr lang="nl-NL" sz="1100">
                <a:latin typeface="+mj-lt"/>
                <a:ea typeface="Nunito Sans SemiBold"/>
                <a:cs typeface="Nunito Sans SemiBold"/>
                <a:sym typeface="Nunito Sans SemiBold"/>
              </a:rPr>
              <a:t> </a:t>
            </a:r>
            <a:endParaRPr lang="nl-NL" sz="1100">
              <a:latin typeface="+mj-lt"/>
              <a:ea typeface="Nunito Sans SemiBold"/>
              <a:cs typeface="Nunito Sans SemiBold"/>
            </a:endParaRPr>
          </a:p>
          <a:p>
            <a:pPr marL="52070" marR="0" lvl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1AA4A"/>
              </a:buClr>
              <a:buSzPts val="1100"/>
            </a:pPr>
            <a:endParaRPr lang="nl-NL" sz="1100">
              <a:latin typeface="+mj-lt"/>
              <a:ea typeface="Nunito Sans SemiBold"/>
              <a:cs typeface="Nunito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728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8269098-44E6-942C-4024-D29673F7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(CSRD) INTEGRATED REPORTING FIRST EXAMPLES</a:t>
            </a:r>
            <a:endParaRPr lang="en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17D021-3325-2401-E7A7-D087F2E2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81" y="856589"/>
            <a:ext cx="7917664" cy="35184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F329974-9B2E-0DD1-09E5-6843A698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42" y="4375021"/>
            <a:ext cx="6423949" cy="112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68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8269098-44E6-942C-4024-D29673F7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5673271" cy="1104636"/>
          </a:xfrm>
        </p:spPr>
        <p:txBody>
          <a:bodyPr/>
          <a:lstStyle/>
          <a:p>
            <a:r>
              <a:rPr lang="en-US"/>
              <a:t>KPN 100% SUSTAINABLE IN 2030, BUT HOW? DATA KEEPS ON GROWING</a:t>
            </a:r>
            <a:br>
              <a:rPr lang="en-US"/>
            </a:b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9C55DE-0BC3-9D8A-65C7-84E50B31B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57"/>
          <a:stretch/>
        </p:blipFill>
        <p:spPr>
          <a:xfrm>
            <a:off x="4996177" y="1408907"/>
            <a:ext cx="5163823" cy="1496154"/>
          </a:xfrm>
          <a:prstGeom prst="rect">
            <a:avLst/>
          </a:prstGeom>
        </p:spPr>
      </p:pic>
      <p:pic>
        <p:nvPicPr>
          <p:cNvPr id="1026" name="Picture 2" descr="Electraverbruik2022">
            <a:extLst>
              <a:ext uri="{FF2B5EF4-FFF2-40B4-BE49-F238E27FC236}">
                <a16:creationId xmlns:a16="http://schemas.microsoft.com/office/drawing/2014/main" id="{DF3649C9-4096-69BE-2212-752FB0C2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8" y="1725812"/>
            <a:ext cx="423862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04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908D2EB-A546-A5B2-2DDF-A8E1EC43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1" y="423412"/>
            <a:ext cx="9511616" cy="677108"/>
          </a:xfrm>
        </p:spPr>
        <p:txBody>
          <a:bodyPr/>
          <a:lstStyle/>
          <a:p>
            <a:r>
              <a:rPr lang="en-US"/>
              <a:t>OPPORTUNITY TIME FOR GREEN IT SOLUTIONS</a:t>
            </a:r>
          </a:p>
        </p:txBody>
      </p:sp>
      <p:pic>
        <p:nvPicPr>
          <p:cNvPr id="13" name="Picture 6" descr="Light bulb on green grass">
            <a:extLst>
              <a:ext uri="{FF2B5EF4-FFF2-40B4-BE49-F238E27FC236}">
                <a16:creationId xmlns:a16="http://schemas.microsoft.com/office/drawing/2014/main" id="{03663D2B-173E-59C8-31C2-E4BEAE471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2" r="11774" b="1"/>
          <a:stretch/>
        </p:blipFill>
        <p:spPr>
          <a:xfrm>
            <a:off x="324193" y="1235676"/>
            <a:ext cx="3836571" cy="3971324"/>
          </a:xfrm>
          <a:prstGeom prst="rect">
            <a:avLst/>
          </a:prstGeom>
          <a:noFill/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C04FC58-04C6-7124-BC3A-376D3FAFF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193" y="5316289"/>
            <a:ext cx="9282147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1F01D27-2917-74B7-7BD3-AD2A324F59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193" y="5483327"/>
            <a:ext cx="9282147" cy="1231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04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1f2a2f236ff_0_0" descr="A green screen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7"/>
            <a:ext cx="10159998" cy="5714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1703D-114D-A1A1-CB4F-301ACEC6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Introducing</a:t>
            </a:r>
            <a:r>
              <a:rPr lang="nl-NL"/>
              <a:t> Smart Power &amp; Performance </a:t>
            </a:r>
            <a:br>
              <a:rPr lang="nl-NL"/>
            </a:br>
            <a:r>
              <a:rPr lang="nl-NL" err="1"/>
              <a:t>by</a:t>
            </a:r>
            <a:r>
              <a:rPr lang="nl-NL"/>
              <a:t> </a:t>
            </a:r>
            <a:r>
              <a:rPr lang="nl-NL" err="1"/>
              <a:t>Zirrow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045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9026145" y="5218890"/>
            <a:ext cx="903801" cy="314071"/>
          </a:xfrm>
          <a:custGeom>
            <a:avLst/>
            <a:gdLst/>
            <a:ahLst/>
            <a:cxnLst/>
            <a:rect l="l" t="t" r="r" b="b"/>
            <a:pathLst>
              <a:path w="1626842" h="565328">
                <a:moveTo>
                  <a:pt x="0" y="0"/>
                </a:moveTo>
                <a:lnTo>
                  <a:pt x="1626843" y="0"/>
                </a:lnTo>
                <a:lnTo>
                  <a:pt x="1626843" y="565328"/>
                </a:lnTo>
                <a:lnTo>
                  <a:pt x="0" y="565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556"/>
          </a:p>
        </p:txBody>
      </p:sp>
      <p:sp>
        <p:nvSpPr>
          <p:cNvPr id="21" name="TextBox 21"/>
          <p:cNvSpPr txBox="1"/>
          <p:nvPr/>
        </p:nvSpPr>
        <p:spPr>
          <a:xfrm>
            <a:off x="456177" y="2511203"/>
            <a:ext cx="497793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400"/>
              </a:lnSpc>
            </a:pPr>
            <a:r>
              <a:rPr lang="en-US" sz="4444" spc="155">
                <a:solidFill>
                  <a:srgbClr val="35744F"/>
                </a:solidFill>
                <a:latin typeface="Arial Bold"/>
              </a:rPr>
              <a:t>HUIS VAN DUURZAME DIGITALISERING</a:t>
            </a:r>
          </a:p>
        </p:txBody>
      </p:sp>
      <p:sp>
        <p:nvSpPr>
          <p:cNvPr id="22" name="Freeform 22"/>
          <p:cNvSpPr/>
          <p:nvPr/>
        </p:nvSpPr>
        <p:spPr>
          <a:xfrm rot="12673982">
            <a:off x="-2053038" y="-2926351"/>
            <a:ext cx="5249076" cy="6524934"/>
          </a:xfrm>
          <a:custGeom>
            <a:avLst/>
            <a:gdLst/>
            <a:ahLst/>
            <a:cxnLst/>
            <a:rect l="l" t="t" r="r" b="b"/>
            <a:pathLst>
              <a:path w="9448337" h="11744881">
                <a:moveTo>
                  <a:pt x="0" y="0"/>
                </a:moveTo>
                <a:lnTo>
                  <a:pt x="9448338" y="0"/>
                </a:lnTo>
                <a:lnTo>
                  <a:pt x="9448338" y="11744881"/>
                </a:lnTo>
                <a:lnTo>
                  <a:pt x="0" y="1174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556"/>
          </a:p>
        </p:txBody>
      </p:sp>
      <p:pic>
        <p:nvPicPr>
          <p:cNvPr id="26" name="Afbeelding 25" descr="Afbeelding met tekst, visitekaartje, schermopname, logo&#10;&#10;Automatisch gegenereerde beschrijving">
            <a:extLst>
              <a:ext uri="{FF2B5EF4-FFF2-40B4-BE49-F238E27FC236}">
                <a16:creationId xmlns:a16="http://schemas.microsoft.com/office/drawing/2014/main" id="{01597604-9A0A-EF4D-BFCD-B506798C8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4" y="402167"/>
            <a:ext cx="4756034" cy="440432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A34F9F-43E5-67C4-A8B5-707C729A53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0637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A34F9F-43E5-67C4-A8B5-707C729A53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A07875-68FC-4F25-94A7-6270A8912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672834"/>
            <a:ext cx="9525000" cy="430887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en-IN"/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3857858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90C05-E317-6CA6-A9A5-C1AC2A980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3C06AE-7D3D-D689-E080-AFFD660D5C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3C06AE-7D3D-D689-E080-AFFD660D5C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75D66B-B90B-091B-1FA5-EBF27BDD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1" y="423411"/>
            <a:ext cx="9511552" cy="369332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b="1"/>
              <a:t>Efficiency should be key, </a:t>
            </a:r>
            <a:br>
              <a:rPr lang="en-US" b="1"/>
            </a:br>
            <a:r>
              <a:rPr lang="en-US" b="1"/>
              <a:t>yet currently we see up to 40% energy waste</a:t>
            </a:r>
            <a:endParaRPr lang="nl-NL" b="1"/>
          </a:p>
        </p:txBody>
      </p:sp>
      <p:sp>
        <p:nvSpPr>
          <p:cNvPr id="59" name="Google Shape;151;g28e41b112f6_0_189">
            <a:extLst>
              <a:ext uri="{FF2B5EF4-FFF2-40B4-BE49-F238E27FC236}">
                <a16:creationId xmlns:a16="http://schemas.microsoft.com/office/drawing/2014/main" id="{721A6317-8BA5-756E-0797-B777FFED727E}"/>
              </a:ext>
            </a:extLst>
          </p:cNvPr>
          <p:cNvSpPr/>
          <p:nvPr/>
        </p:nvSpPr>
        <p:spPr>
          <a:xfrm>
            <a:off x="2144639" y="1962650"/>
            <a:ext cx="140700" cy="14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153;g28e41b112f6_0_189">
            <a:extLst>
              <a:ext uri="{FF2B5EF4-FFF2-40B4-BE49-F238E27FC236}">
                <a16:creationId xmlns:a16="http://schemas.microsoft.com/office/drawing/2014/main" id="{4FD6CBCB-263D-B755-408E-F80A897AC9E3}"/>
              </a:ext>
            </a:extLst>
          </p:cNvPr>
          <p:cNvSpPr txBox="1">
            <a:spLocks/>
          </p:cNvSpPr>
          <p:nvPr/>
        </p:nvSpPr>
        <p:spPr>
          <a:xfrm>
            <a:off x="2459689" y="1773225"/>
            <a:ext cx="2753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9388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1.	The heart of a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server is the CPU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. The faster the CPU, the better the performance.</a:t>
            </a:r>
          </a:p>
        </p:txBody>
      </p:sp>
      <p:pic>
        <p:nvPicPr>
          <p:cNvPr id="61" name="Google Shape;155;g28e41b112f6_0_189">
            <a:extLst>
              <a:ext uri="{FF2B5EF4-FFF2-40B4-BE49-F238E27FC236}">
                <a16:creationId xmlns:a16="http://schemas.microsoft.com/office/drawing/2014/main" id="{D5862F7C-76C6-03AB-F06E-5E6E1E61AB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9287" y="1865186"/>
            <a:ext cx="344204" cy="3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62" name="Google Shape;156;g28e41b112f6_0_189">
            <a:extLst>
              <a:ext uri="{FF2B5EF4-FFF2-40B4-BE49-F238E27FC236}">
                <a16:creationId xmlns:a16="http://schemas.microsoft.com/office/drawing/2014/main" id="{9A6EAA8F-7D38-24D7-C34A-8501ADC1840F}"/>
              </a:ext>
            </a:extLst>
          </p:cNvPr>
          <p:cNvSpPr txBox="1">
            <a:spLocks/>
          </p:cNvSpPr>
          <p:nvPr/>
        </p:nvSpPr>
        <p:spPr>
          <a:xfrm>
            <a:off x="2459689" y="2687626"/>
            <a:ext cx="27531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9388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2.	When work is completed, the CPU goes into idle state. When idle, the CPU only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needs a fraction of the energy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, since there’s no computing power needed. </a:t>
            </a:r>
          </a:p>
        </p:txBody>
      </p:sp>
      <p:sp>
        <p:nvSpPr>
          <p:cNvPr id="63" name="Google Shape;157;g28e41b112f6_0_189">
            <a:extLst>
              <a:ext uri="{FF2B5EF4-FFF2-40B4-BE49-F238E27FC236}">
                <a16:creationId xmlns:a16="http://schemas.microsoft.com/office/drawing/2014/main" id="{06BABC17-D89C-CE1E-1843-0DBE68D5A0C5}"/>
              </a:ext>
            </a:extLst>
          </p:cNvPr>
          <p:cNvSpPr txBox="1">
            <a:spLocks/>
          </p:cNvSpPr>
          <p:nvPr/>
        </p:nvSpPr>
        <p:spPr>
          <a:xfrm>
            <a:off x="2459689" y="3749025"/>
            <a:ext cx="27531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9388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3.	However, energy usage in idle state is </a:t>
            </a:r>
            <a:r>
              <a:rPr lang="en-US" sz="1000">
                <a:solidFill>
                  <a:srgbClr val="1A1E23"/>
                </a:solidFill>
                <a:latin typeface="Nunito Sans Normal ExtraBold" pitchFamily="2" charset="0"/>
                <a:ea typeface="Nunito Sans SemiBold"/>
                <a:cs typeface="Nunito Sans SemiBold"/>
                <a:sym typeface="Nunito Sans SemiBold"/>
              </a:rPr>
              <a:t>dependent on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settings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. </a:t>
            </a:r>
          </a:p>
        </p:txBody>
      </p:sp>
      <p:sp>
        <p:nvSpPr>
          <p:cNvPr id="64" name="Google Shape;158;g28e41b112f6_0_189">
            <a:extLst>
              <a:ext uri="{FF2B5EF4-FFF2-40B4-BE49-F238E27FC236}">
                <a16:creationId xmlns:a16="http://schemas.microsoft.com/office/drawing/2014/main" id="{AF6420A7-375B-9D4A-5FB4-686B3C9B8768}"/>
              </a:ext>
            </a:extLst>
          </p:cNvPr>
          <p:cNvSpPr/>
          <p:nvPr/>
        </p:nvSpPr>
        <p:spPr>
          <a:xfrm>
            <a:off x="2196966" y="2941107"/>
            <a:ext cx="174000" cy="17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159;g28e41b112f6_0_189">
            <a:extLst>
              <a:ext uri="{FF2B5EF4-FFF2-40B4-BE49-F238E27FC236}">
                <a16:creationId xmlns:a16="http://schemas.microsoft.com/office/drawing/2014/main" id="{6EA945FF-DF18-C1C9-2053-6E95EB42B571}"/>
              </a:ext>
            </a:extLst>
          </p:cNvPr>
          <p:cNvSpPr txBox="1">
            <a:spLocks/>
          </p:cNvSpPr>
          <p:nvPr/>
        </p:nvSpPr>
        <p:spPr>
          <a:xfrm>
            <a:off x="6574489" y="1773225"/>
            <a:ext cx="2753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9388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4.	There are the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primary setting options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High-Performance Mode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Balanced Mode</a:t>
            </a:r>
          </a:p>
        </p:txBody>
      </p:sp>
      <p:sp>
        <p:nvSpPr>
          <p:cNvPr id="66" name="Google Shape;160;g28e41b112f6_0_189">
            <a:extLst>
              <a:ext uri="{FF2B5EF4-FFF2-40B4-BE49-F238E27FC236}">
                <a16:creationId xmlns:a16="http://schemas.microsoft.com/office/drawing/2014/main" id="{3879904C-B611-973C-55C7-C8BD00699AE0}"/>
              </a:ext>
            </a:extLst>
          </p:cNvPr>
          <p:cNvSpPr txBox="1">
            <a:spLocks/>
          </p:cNvSpPr>
          <p:nvPr/>
        </p:nvSpPr>
        <p:spPr>
          <a:xfrm>
            <a:off x="6574489" y="2687626"/>
            <a:ext cx="2875986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9388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5.	High Performance is the </a:t>
            </a:r>
            <a:r>
              <a:rPr lang="en-US" sz="1000">
                <a:solidFill>
                  <a:srgbClr val="1A1E23"/>
                </a:solidFill>
                <a:latin typeface="Nunito Sans ExtraBold" panose="00000900000000000000" pitchFamily="2" charset="0"/>
                <a:ea typeface="Nunito Sans SemiBold"/>
                <a:cs typeface="Nunito Sans SemiBold"/>
                <a:sym typeface="Nunito Sans SemiBold"/>
              </a:rPr>
              <a:t>de facto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standard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. It provides maximum performance. </a:t>
            </a:r>
          </a:p>
        </p:txBody>
      </p:sp>
      <p:sp>
        <p:nvSpPr>
          <p:cNvPr id="67" name="Google Shape;161;g28e41b112f6_0_189">
            <a:extLst>
              <a:ext uri="{FF2B5EF4-FFF2-40B4-BE49-F238E27FC236}">
                <a16:creationId xmlns:a16="http://schemas.microsoft.com/office/drawing/2014/main" id="{E51BE50B-C19B-BC59-4684-78B6DB09CB74}"/>
              </a:ext>
            </a:extLst>
          </p:cNvPr>
          <p:cNvSpPr txBox="1">
            <a:spLocks/>
          </p:cNvSpPr>
          <p:nvPr/>
        </p:nvSpPr>
        <p:spPr>
          <a:xfrm>
            <a:off x="6574488" y="3749025"/>
            <a:ext cx="3146875" cy="12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9388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6.	In High-Performance Mode, the energy consumption of the idle CPU is the same as working with full computing power. </a:t>
            </a:r>
          </a:p>
          <a:p>
            <a:pPr>
              <a:lnSpc>
                <a:spcPct val="115000"/>
              </a:lnSpc>
              <a:spcAft>
                <a:spcPts val="0"/>
              </a:spcAft>
              <a:buSzPts val="1800"/>
            </a:pPr>
            <a:endParaRPr lang="en-US" sz="1000">
              <a:solidFill>
                <a:srgbClr val="1A1E2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On average this creates </a:t>
            </a:r>
            <a:r>
              <a:rPr lang="en-US" sz="1000">
                <a:solidFill>
                  <a:srgbClr val="1A1E23"/>
                </a:solidFill>
                <a:latin typeface="Nunito Sans Normal ExtraBold" pitchFamily="2" charset="0"/>
                <a:ea typeface="Nunito Sans SemiBold"/>
                <a:cs typeface="Nunito Sans SemiBold"/>
                <a:sym typeface="Nunito Sans SemiBold"/>
              </a:rPr>
              <a:t>up to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40% energy waste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ExtraBold"/>
                <a:cs typeface="Nunito Sans ExtraBold"/>
                <a:sym typeface="Nunito Sans SemiBold"/>
              </a:rPr>
              <a:t> because the work does not need full power 24-7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 </a:t>
            </a:r>
          </a:p>
        </p:txBody>
      </p:sp>
      <p:sp>
        <p:nvSpPr>
          <p:cNvPr id="68" name="Google Shape;162;g28e41b112f6_0_189">
            <a:extLst>
              <a:ext uri="{FF2B5EF4-FFF2-40B4-BE49-F238E27FC236}">
                <a16:creationId xmlns:a16="http://schemas.microsoft.com/office/drawing/2014/main" id="{3003CFC0-2ECB-1542-D919-3F863DE41E75}"/>
              </a:ext>
            </a:extLst>
          </p:cNvPr>
          <p:cNvSpPr/>
          <p:nvPr/>
        </p:nvSpPr>
        <p:spPr>
          <a:xfrm>
            <a:off x="6281640" y="2160166"/>
            <a:ext cx="89100" cy="8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163;g28e41b112f6_0_189">
            <a:extLst>
              <a:ext uri="{FF2B5EF4-FFF2-40B4-BE49-F238E27FC236}">
                <a16:creationId xmlns:a16="http://schemas.microsoft.com/office/drawing/2014/main" id="{5634146B-1124-32FA-6EB6-501390B36DED}"/>
              </a:ext>
            </a:extLst>
          </p:cNvPr>
          <p:cNvSpPr/>
          <p:nvPr/>
        </p:nvSpPr>
        <p:spPr>
          <a:xfrm>
            <a:off x="2049463" y="4064406"/>
            <a:ext cx="236294" cy="89226"/>
          </a:xfrm>
          <a:custGeom>
            <a:avLst/>
            <a:gdLst/>
            <a:ahLst/>
            <a:cxnLst/>
            <a:rect l="l" t="t" r="r" b="b"/>
            <a:pathLst>
              <a:path w="79964" h="30195" extrusionOk="0">
                <a:moveTo>
                  <a:pt x="833" y="30195"/>
                </a:moveTo>
                <a:lnTo>
                  <a:pt x="79964" y="29570"/>
                </a:lnTo>
                <a:lnTo>
                  <a:pt x="75591" y="19158"/>
                </a:lnTo>
                <a:lnTo>
                  <a:pt x="65387" y="14577"/>
                </a:lnTo>
                <a:lnTo>
                  <a:pt x="47062" y="14785"/>
                </a:lnTo>
                <a:lnTo>
                  <a:pt x="39774" y="2291"/>
                </a:lnTo>
                <a:lnTo>
                  <a:pt x="18325" y="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164;g28e41b112f6_0_189">
            <a:extLst>
              <a:ext uri="{FF2B5EF4-FFF2-40B4-BE49-F238E27FC236}">
                <a16:creationId xmlns:a16="http://schemas.microsoft.com/office/drawing/2014/main" id="{1CBBF0D7-FBF0-1A7D-8463-7A1B5FC1AB5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8289" y="2779592"/>
            <a:ext cx="344204" cy="3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71" name="Google Shape;165;g28e41b112f6_0_189">
            <a:extLst>
              <a:ext uri="{FF2B5EF4-FFF2-40B4-BE49-F238E27FC236}">
                <a16:creationId xmlns:a16="http://schemas.microsoft.com/office/drawing/2014/main" id="{23D8B54E-B744-BB4F-F335-90F8B9965B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38289" y="3840986"/>
            <a:ext cx="344204" cy="3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72" name="Google Shape;166;g28e41b112f6_0_189">
            <a:extLst>
              <a:ext uri="{FF2B5EF4-FFF2-40B4-BE49-F238E27FC236}">
                <a16:creationId xmlns:a16="http://schemas.microsoft.com/office/drawing/2014/main" id="{17DF7D41-B7C4-5C3C-F054-C61D94473C9E}"/>
              </a:ext>
            </a:extLst>
          </p:cNvPr>
          <p:cNvGrpSpPr/>
          <p:nvPr/>
        </p:nvGrpSpPr>
        <p:grpSpPr>
          <a:xfrm>
            <a:off x="6226409" y="2812713"/>
            <a:ext cx="199550" cy="277981"/>
            <a:chOff x="4456175" y="2618599"/>
            <a:chExt cx="393900" cy="548718"/>
          </a:xfrm>
          <a:solidFill>
            <a:schemeClr val="accent1"/>
          </a:solidFill>
        </p:grpSpPr>
        <p:sp>
          <p:nvSpPr>
            <p:cNvPr id="73" name="Google Shape;167;g28e41b112f6_0_189">
              <a:extLst>
                <a:ext uri="{FF2B5EF4-FFF2-40B4-BE49-F238E27FC236}">
                  <a16:creationId xmlns:a16="http://schemas.microsoft.com/office/drawing/2014/main" id="{D99ECEC7-187F-B3B3-385A-15B50EBA42B7}"/>
                </a:ext>
              </a:extLst>
            </p:cNvPr>
            <p:cNvSpPr/>
            <p:nvPr/>
          </p:nvSpPr>
          <p:spPr>
            <a:xfrm>
              <a:off x="4456175" y="2899717"/>
              <a:ext cx="89100" cy="267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68;g28e41b112f6_0_189">
              <a:extLst>
                <a:ext uri="{FF2B5EF4-FFF2-40B4-BE49-F238E27FC236}">
                  <a16:creationId xmlns:a16="http://schemas.microsoft.com/office/drawing/2014/main" id="{81F9B865-B026-C0E7-86DA-7CD9B45676DC}"/>
                </a:ext>
              </a:extLst>
            </p:cNvPr>
            <p:cNvSpPr/>
            <p:nvPr/>
          </p:nvSpPr>
          <p:spPr>
            <a:xfrm>
              <a:off x="4608575" y="2823127"/>
              <a:ext cx="89100" cy="34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69;g28e41b112f6_0_189">
              <a:extLst>
                <a:ext uri="{FF2B5EF4-FFF2-40B4-BE49-F238E27FC236}">
                  <a16:creationId xmlns:a16="http://schemas.microsoft.com/office/drawing/2014/main" id="{5764D5F8-501D-9F63-2633-BF0E0DAE337E}"/>
                </a:ext>
              </a:extLst>
            </p:cNvPr>
            <p:cNvSpPr/>
            <p:nvPr/>
          </p:nvSpPr>
          <p:spPr>
            <a:xfrm>
              <a:off x="4760975" y="2618599"/>
              <a:ext cx="89100" cy="548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Google Shape;170;g28e41b112f6_0_189">
            <a:extLst>
              <a:ext uri="{FF2B5EF4-FFF2-40B4-BE49-F238E27FC236}">
                <a16:creationId xmlns:a16="http://schemas.microsoft.com/office/drawing/2014/main" id="{9CB67F68-563D-827B-4220-450F6F4B621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3088" y="1865186"/>
            <a:ext cx="344203" cy="3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77" name="Google Shape;171;g28e41b112f6_0_189">
            <a:extLst>
              <a:ext uri="{FF2B5EF4-FFF2-40B4-BE49-F238E27FC236}">
                <a16:creationId xmlns:a16="http://schemas.microsoft.com/office/drawing/2014/main" id="{7DBEC514-7CE9-0D49-4E5A-037D53C17D5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54086" y="2786641"/>
            <a:ext cx="344204" cy="3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78" name="Google Shape;172;g28e41b112f6_0_189">
            <a:extLst>
              <a:ext uri="{FF2B5EF4-FFF2-40B4-BE49-F238E27FC236}">
                <a16:creationId xmlns:a16="http://schemas.microsoft.com/office/drawing/2014/main" id="{DE121289-D63D-C83D-1B87-BB2146B0F316}"/>
              </a:ext>
            </a:extLst>
          </p:cNvPr>
          <p:cNvSpPr/>
          <p:nvPr/>
        </p:nvSpPr>
        <p:spPr>
          <a:xfrm>
            <a:off x="6302278" y="3979664"/>
            <a:ext cx="45900" cy="4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173;g28e41b112f6_0_189">
            <a:extLst>
              <a:ext uri="{FF2B5EF4-FFF2-40B4-BE49-F238E27FC236}">
                <a16:creationId xmlns:a16="http://schemas.microsoft.com/office/drawing/2014/main" id="{A7A792DE-4136-8BD3-3E3C-461660CACC6F}"/>
              </a:ext>
            </a:extLst>
          </p:cNvPr>
          <p:cNvSpPr/>
          <p:nvPr/>
        </p:nvSpPr>
        <p:spPr>
          <a:xfrm>
            <a:off x="6263833" y="4068315"/>
            <a:ext cx="122700" cy="39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174;g28e41b112f6_0_189">
            <a:extLst>
              <a:ext uri="{FF2B5EF4-FFF2-40B4-BE49-F238E27FC236}">
                <a16:creationId xmlns:a16="http://schemas.microsoft.com/office/drawing/2014/main" id="{F044C29C-40FE-C828-3EE7-13724B87475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53088" y="3840986"/>
            <a:ext cx="344203" cy="3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0" name="Freeform: Shape 32">
            <a:extLst>
              <a:ext uri="{FF2B5EF4-FFF2-40B4-BE49-F238E27FC236}">
                <a16:creationId xmlns:a16="http://schemas.microsoft.com/office/drawing/2014/main" id="{AA02A158-8D24-F4BB-79E0-69FDE9A206F9}"/>
              </a:ext>
            </a:extLst>
          </p:cNvPr>
          <p:cNvSpPr/>
          <p:nvPr/>
        </p:nvSpPr>
        <p:spPr>
          <a:xfrm>
            <a:off x="135239" y="1750216"/>
            <a:ext cx="1584436" cy="2486024"/>
          </a:xfrm>
          <a:custGeom>
            <a:avLst/>
            <a:gdLst>
              <a:gd name="connsiteX0" fmla="*/ 1492124 w 4238171"/>
              <a:gd name="connsiteY0" fmla="*/ 0 h 5714999"/>
              <a:gd name="connsiteX1" fmla="*/ 2399954 w 4238171"/>
              <a:gd name="connsiteY1" fmla="*/ 0 h 5714999"/>
              <a:gd name="connsiteX2" fmla="*/ 2399954 w 4238171"/>
              <a:gd name="connsiteY2" fmla="*/ 1583015 h 5714999"/>
              <a:gd name="connsiteX3" fmla="*/ 4238171 w 4238171"/>
              <a:gd name="connsiteY3" fmla="*/ 1583015 h 5714999"/>
              <a:gd name="connsiteX4" fmla="*/ 4238171 w 4238171"/>
              <a:gd name="connsiteY4" fmla="*/ 3290002 h 5714999"/>
              <a:gd name="connsiteX5" fmla="*/ 3175707 w 4238171"/>
              <a:gd name="connsiteY5" fmla="*/ 5714999 h 5714999"/>
              <a:gd name="connsiteX6" fmla="*/ 2399954 w 4238171"/>
              <a:gd name="connsiteY6" fmla="*/ 5714999 h 5714999"/>
              <a:gd name="connsiteX7" fmla="*/ 2399954 w 4238171"/>
              <a:gd name="connsiteY7" fmla="*/ 3830530 h 5714999"/>
              <a:gd name="connsiteX8" fmla="*/ 155673 w 4238171"/>
              <a:gd name="connsiteY8" fmla="*/ 3830530 h 5714999"/>
              <a:gd name="connsiteX9" fmla="*/ 0 w 4238171"/>
              <a:gd name="connsiteY9" fmla="*/ 3405665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171" h="5714999">
                <a:moveTo>
                  <a:pt x="1492124" y="0"/>
                </a:moveTo>
                <a:lnTo>
                  <a:pt x="2399954" y="0"/>
                </a:lnTo>
                <a:lnTo>
                  <a:pt x="2399954" y="1583015"/>
                </a:lnTo>
                <a:lnTo>
                  <a:pt x="4238171" y="1583015"/>
                </a:lnTo>
                <a:lnTo>
                  <a:pt x="4238171" y="3290002"/>
                </a:lnTo>
                <a:lnTo>
                  <a:pt x="3175707" y="5714999"/>
                </a:lnTo>
                <a:lnTo>
                  <a:pt x="2399954" y="5714999"/>
                </a:lnTo>
                <a:lnTo>
                  <a:pt x="2399954" y="3830530"/>
                </a:lnTo>
                <a:lnTo>
                  <a:pt x="155673" y="3830530"/>
                </a:lnTo>
                <a:lnTo>
                  <a:pt x="0" y="340566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   How avoidable waste became the de facto standard</a:t>
            </a:r>
          </a:p>
        </p:txBody>
      </p:sp>
    </p:spTree>
    <p:extLst>
      <p:ext uri="{BB962C8B-B14F-4D97-AF65-F5344CB8AC3E}">
        <p14:creationId xmlns:p14="http://schemas.microsoft.com/office/powerpoint/2010/main" val="1071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2" grpId="0"/>
      <p:bldP spid="63" grpId="0"/>
      <p:bldP spid="64" grpId="0" animBg="1"/>
      <p:bldP spid="65" grpId="0"/>
      <p:bldP spid="66" grpId="0"/>
      <p:bldP spid="67" grpId="0"/>
      <p:bldP spid="68" grpId="0" animBg="1"/>
      <p:bldP spid="69" grpId="0" animBg="1"/>
      <p:bldP spid="78" grpId="0" animBg="1"/>
      <p:bldP spid="7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90C05-E317-6CA6-A9A5-C1AC2A980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3C06AE-7D3D-D689-E080-AFFD660D5C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3C06AE-7D3D-D689-E080-AFFD660D5C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75D66B-B90B-091B-1FA5-EBF27BDD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1" y="423411"/>
            <a:ext cx="9511552" cy="369332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b="1"/>
              <a:t>Save energy, save money, save co2 just do it?!</a:t>
            </a:r>
            <a:endParaRPr lang="nl-NL" b="1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35755C-F3C5-DADE-7545-BC1F1E31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556834"/>
            <a:ext cx="5962650" cy="33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50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59B07-8AC3-3088-4FD8-C42C5DC38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74A96F7-F55F-5C13-AEBA-5F44212ED1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74A96F7-F55F-5C13-AEBA-5F44212ED1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F8F6B43-E206-E400-7AD1-518788A7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1" y="423411"/>
            <a:ext cx="9511552" cy="369332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b="1"/>
              <a:t>Why is it so hard to </a:t>
            </a:r>
            <a:r>
              <a:rPr lang="en-US" b="1" i="1"/>
              <a:t>balance? </a:t>
            </a:r>
            <a:endParaRPr lang="nl-NL" b="1"/>
          </a:p>
        </p:txBody>
      </p:sp>
      <p:sp>
        <p:nvSpPr>
          <p:cNvPr id="7" name="Google Shape;183;g28e41b112f6_0_117">
            <a:extLst>
              <a:ext uri="{FF2B5EF4-FFF2-40B4-BE49-F238E27FC236}">
                <a16:creationId xmlns:a16="http://schemas.microsoft.com/office/drawing/2014/main" id="{20FB1EB2-4F0B-D5D4-3ABD-93F4C14426A8}"/>
              </a:ext>
            </a:extLst>
          </p:cNvPr>
          <p:cNvSpPr txBox="1">
            <a:spLocks/>
          </p:cNvSpPr>
          <p:nvPr/>
        </p:nvSpPr>
        <p:spPr>
          <a:xfrm>
            <a:off x="809127" y="1586750"/>
            <a:ext cx="25614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chemeClr val="accen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KPI’s</a:t>
            </a:r>
            <a:br>
              <a:rPr lang="en-US" sz="1000"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End User Experience is an important KPI. </a:t>
            </a:r>
            <a:b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To keep performance high, High Performance Mode is the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safe choice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.</a:t>
            </a:r>
          </a:p>
        </p:txBody>
      </p:sp>
      <p:sp>
        <p:nvSpPr>
          <p:cNvPr id="8" name="Google Shape;185;g28e41b112f6_0_117">
            <a:extLst>
              <a:ext uri="{FF2B5EF4-FFF2-40B4-BE49-F238E27FC236}">
                <a16:creationId xmlns:a16="http://schemas.microsoft.com/office/drawing/2014/main" id="{D2F1F11D-3B16-1A5F-FFF2-76A471DCF0D3}"/>
              </a:ext>
            </a:extLst>
          </p:cNvPr>
          <p:cNvSpPr/>
          <p:nvPr/>
        </p:nvSpPr>
        <p:spPr>
          <a:xfrm>
            <a:off x="3631500" y="1849250"/>
            <a:ext cx="1881000" cy="18810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86;g28e41b112f6_0_117">
            <a:extLst>
              <a:ext uri="{FF2B5EF4-FFF2-40B4-BE49-F238E27FC236}">
                <a16:creationId xmlns:a16="http://schemas.microsoft.com/office/drawing/2014/main" id="{57A8F93C-881D-C412-9EB0-1366147129D5}"/>
              </a:ext>
            </a:extLst>
          </p:cNvPr>
          <p:cNvSpPr/>
          <p:nvPr/>
        </p:nvSpPr>
        <p:spPr>
          <a:xfrm>
            <a:off x="3445200" y="1662950"/>
            <a:ext cx="414900" cy="41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87;g28e41b112f6_0_117">
            <a:extLst>
              <a:ext uri="{FF2B5EF4-FFF2-40B4-BE49-F238E27FC236}">
                <a16:creationId xmlns:a16="http://schemas.microsoft.com/office/drawing/2014/main" id="{1F485862-5C76-1C57-917C-060A97ACBC96}"/>
              </a:ext>
            </a:extLst>
          </p:cNvPr>
          <p:cNvSpPr/>
          <p:nvPr/>
        </p:nvSpPr>
        <p:spPr>
          <a:xfrm>
            <a:off x="5283900" y="1662950"/>
            <a:ext cx="414900" cy="41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88;g28e41b112f6_0_117">
            <a:extLst>
              <a:ext uri="{FF2B5EF4-FFF2-40B4-BE49-F238E27FC236}">
                <a16:creationId xmlns:a16="http://schemas.microsoft.com/office/drawing/2014/main" id="{35FB0F11-86C5-2FA3-C1F5-0CB7649B4B98}"/>
              </a:ext>
            </a:extLst>
          </p:cNvPr>
          <p:cNvSpPr/>
          <p:nvPr/>
        </p:nvSpPr>
        <p:spPr>
          <a:xfrm>
            <a:off x="3445200" y="3501650"/>
            <a:ext cx="414900" cy="41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89;g28e41b112f6_0_117">
            <a:extLst>
              <a:ext uri="{FF2B5EF4-FFF2-40B4-BE49-F238E27FC236}">
                <a16:creationId xmlns:a16="http://schemas.microsoft.com/office/drawing/2014/main" id="{10E145F3-3694-9A12-AD7C-551FB7F85BC8}"/>
              </a:ext>
            </a:extLst>
          </p:cNvPr>
          <p:cNvSpPr/>
          <p:nvPr/>
        </p:nvSpPr>
        <p:spPr>
          <a:xfrm>
            <a:off x="5283900" y="3501650"/>
            <a:ext cx="414900" cy="41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90;g28e41b112f6_0_117">
            <a:extLst>
              <a:ext uri="{FF2B5EF4-FFF2-40B4-BE49-F238E27FC236}">
                <a16:creationId xmlns:a16="http://schemas.microsoft.com/office/drawing/2014/main" id="{902C9E90-8088-F811-F9D7-2B6A240477B0}"/>
              </a:ext>
            </a:extLst>
          </p:cNvPr>
          <p:cNvSpPr txBox="1">
            <a:spLocks/>
          </p:cNvSpPr>
          <p:nvPr/>
        </p:nvSpPr>
        <p:spPr>
          <a:xfrm>
            <a:off x="3631500" y="2201375"/>
            <a:ext cx="1881000" cy="1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GB" sz="13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High-Performance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GB" sz="1300">
                <a:solidFill>
                  <a:schemeClr val="accen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 lock-in</a:t>
            </a:r>
          </a:p>
        </p:txBody>
      </p:sp>
      <p:sp>
        <p:nvSpPr>
          <p:cNvPr id="16" name="Google Shape;191;g28e41b112f6_0_117">
            <a:extLst>
              <a:ext uri="{FF2B5EF4-FFF2-40B4-BE49-F238E27FC236}">
                <a16:creationId xmlns:a16="http://schemas.microsoft.com/office/drawing/2014/main" id="{FFB81F58-8981-5B94-811F-A7ACDDC14993}"/>
              </a:ext>
            </a:extLst>
          </p:cNvPr>
          <p:cNvSpPr txBox="1">
            <a:spLocks/>
          </p:cNvSpPr>
          <p:nvPr/>
        </p:nvSpPr>
        <p:spPr>
          <a:xfrm>
            <a:off x="809127" y="3425450"/>
            <a:ext cx="25614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chemeClr val="accen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Myths</a:t>
            </a:r>
            <a:br>
              <a:rPr lang="en-US" sz="10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Balanced mode has reputation damage. Even professionals think that balanced mode equals lower performance. </a:t>
            </a:r>
            <a:b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This is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not true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.</a:t>
            </a:r>
            <a:r>
              <a:rPr lang="en-US" sz="1000">
                <a:latin typeface="Nunito Sans SemiBold"/>
                <a:ea typeface="Nunito Sans SemiBold"/>
                <a:cs typeface="Nunito Sans SemiBold"/>
                <a:sym typeface="Nunito Sans SemiBold"/>
              </a:rPr>
              <a:t> </a:t>
            </a:r>
          </a:p>
        </p:txBody>
      </p:sp>
      <p:sp>
        <p:nvSpPr>
          <p:cNvPr id="17" name="Google Shape;192;g28e41b112f6_0_117">
            <a:extLst>
              <a:ext uri="{FF2B5EF4-FFF2-40B4-BE49-F238E27FC236}">
                <a16:creationId xmlns:a16="http://schemas.microsoft.com/office/drawing/2014/main" id="{698D6306-313A-3117-8466-A93305A85686}"/>
              </a:ext>
            </a:extLst>
          </p:cNvPr>
          <p:cNvSpPr txBox="1">
            <a:spLocks/>
          </p:cNvSpPr>
          <p:nvPr/>
        </p:nvSpPr>
        <p:spPr>
          <a:xfrm>
            <a:off x="5793650" y="1586750"/>
            <a:ext cx="25614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chemeClr val="accen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Mission Critical</a:t>
            </a:r>
            <a:br>
              <a:rPr lang="en-US" sz="1000"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The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mission-critical applications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 should always perform optimally. High-Performance Mode ensures optimal results from the CPU. </a:t>
            </a:r>
          </a:p>
        </p:txBody>
      </p:sp>
      <p:sp>
        <p:nvSpPr>
          <p:cNvPr id="18" name="Google Shape;193;g28e41b112f6_0_117">
            <a:extLst>
              <a:ext uri="{FF2B5EF4-FFF2-40B4-BE49-F238E27FC236}">
                <a16:creationId xmlns:a16="http://schemas.microsoft.com/office/drawing/2014/main" id="{DF482E7A-0968-DA30-1D80-EC1F60A5DAB5}"/>
              </a:ext>
            </a:extLst>
          </p:cNvPr>
          <p:cNvSpPr txBox="1">
            <a:spLocks/>
          </p:cNvSpPr>
          <p:nvPr/>
        </p:nvSpPr>
        <p:spPr>
          <a:xfrm>
            <a:off x="5793650" y="3425450"/>
            <a:ext cx="3195600" cy="17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1pPr>
            <a:lvl2pPr marL="1714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2pPr>
            <a:lvl3pPr marL="3429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3pPr>
            <a:lvl4pPr marL="51435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4pPr>
            <a:lvl5pPr marL="685800" indent="-171450" algn="l" defTabSz="6858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Nunito Sans" panose="00000500000000000000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chemeClr val="accen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Lack of overview</a:t>
            </a:r>
            <a:br>
              <a:rPr lang="en-US" sz="1000"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Often there isn’t a clear overview of which servers:</a:t>
            </a:r>
          </a:p>
          <a:p>
            <a:pPr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compute 100% of CPU</a:t>
            </a:r>
          </a:p>
          <a:p>
            <a:pPr>
              <a:lnSpc>
                <a:spcPct val="115000"/>
              </a:lnSpc>
              <a:spcAft>
                <a:spcPts val="0"/>
              </a:spcAft>
              <a:buSzPts val="1800"/>
            </a:pP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run mission critical applications</a:t>
            </a:r>
          </a:p>
          <a:p>
            <a:pPr>
              <a:lnSpc>
                <a:spcPct val="115000"/>
              </a:lnSpc>
              <a:spcAft>
                <a:spcPts val="0"/>
              </a:spcAft>
              <a:buSzPts val="1800"/>
            </a:pPr>
            <a:b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This gives </a:t>
            </a:r>
            <a:r>
              <a:rPr lang="en-US" sz="1000">
                <a:solidFill>
                  <a:srgbClr val="1A1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the incentive to run all servers</a:t>
            </a:r>
            <a:r>
              <a:rPr lang="en-US" sz="1000">
                <a:solidFill>
                  <a:srgbClr val="1A1E2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 on High Performance.</a:t>
            </a:r>
          </a:p>
        </p:txBody>
      </p:sp>
      <p:cxnSp>
        <p:nvCxnSpPr>
          <p:cNvPr id="19" name="Google Shape;194;g28e41b112f6_0_117">
            <a:extLst>
              <a:ext uri="{FF2B5EF4-FFF2-40B4-BE49-F238E27FC236}">
                <a16:creationId xmlns:a16="http://schemas.microsoft.com/office/drawing/2014/main" id="{050F242E-D5B0-48F3-6DF2-8240F4783A17}"/>
              </a:ext>
            </a:extLst>
          </p:cNvPr>
          <p:cNvCxnSpPr/>
          <p:nvPr/>
        </p:nvCxnSpPr>
        <p:spPr>
          <a:xfrm>
            <a:off x="4346100" y="1773200"/>
            <a:ext cx="45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0" name="Google Shape;195;g28e41b112f6_0_117">
            <a:extLst>
              <a:ext uri="{FF2B5EF4-FFF2-40B4-BE49-F238E27FC236}">
                <a16:creationId xmlns:a16="http://schemas.microsoft.com/office/drawing/2014/main" id="{4515CA1A-2343-DA18-6437-64D88829D1B7}"/>
              </a:ext>
            </a:extLst>
          </p:cNvPr>
          <p:cNvCxnSpPr/>
          <p:nvPr/>
        </p:nvCxnSpPr>
        <p:spPr>
          <a:xfrm rot="10800000">
            <a:off x="4346100" y="3806450"/>
            <a:ext cx="45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1" name="Google Shape;196;g28e41b112f6_0_117">
            <a:extLst>
              <a:ext uri="{FF2B5EF4-FFF2-40B4-BE49-F238E27FC236}">
                <a16:creationId xmlns:a16="http://schemas.microsoft.com/office/drawing/2014/main" id="{C1F65B84-D93D-60D9-C4C7-6038D71479FF}"/>
              </a:ext>
            </a:extLst>
          </p:cNvPr>
          <p:cNvCxnSpPr/>
          <p:nvPr/>
        </p:nvCxnSpPr>
        <p:spPr>
          <a:xfrm rot="5400000">
            <a:off x="5362725" y="2805901"/>
            <a:ext cx="45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" name="Google Shape;197;g28e41b112f6_0_117">
            <a:extLst>
              <a:ext uri="{FF2B5EF4-FFF2-40B4-BE49-F238E27FC236}">
                <a16:creationId xmlns:a16="http://schemas.microsoft.com/office/drawing/2014/main" id="{08E8C4D9-F858-3C98-FF8E-4B3BC0BA2DFA}"/>
              </a:ext>
            </a:extLst>
          </p:cNvPr>
          <p:cNvCxnSpPr/>
          <p:nvPr/>
        </p:nvCxnSpPr>
        <p:spPr>
          <a:xfrm rot="-5400000">
            <a:off x="3329475" y="2789825"/>
            <a:ext cx="45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37FDBCE9-FD1E-C010-CEBB-241318BC22EB}"/>
              </a:ext>
            </a:extLst>
          </p:cNvPr>
          <p:cNvSpPr/>
          <p:nvPr/>
        </p:nvSpPr>
        <p:spPr>
          <a:xfrm>
            <a:off x="7689502" y="564663"/>
            <a:ext cx="1602712" cy="1029622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/>
              <a:t>How to create exemptions for high-performance?</a:t>
            </a:r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01669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5EC24-F2A1-C223-47B0-C5B9CA095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88630E2-4698-58C4-5459-E09B491E1C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88630E2-4698-58C4-5459-E09B491E1C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FC69337-52D6-6A29-11C0-65FEB963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672834"/>
            <a:ext cx="9525000" cy="430887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en-IN"/>
              <a:t>Our solution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B6DA44-D376-B7F9-04F2-7C71B8EC4283}"/>
              </a:ext>
            </a:extLst>
          </p:cNvPr>
          <p:cNvSpPr txBox="1"/>
          <p:nvPr/>
        </p:nvSpPr>
        <p:spPr>
          <a:xfrm>
            <a:off x="6747082" y="1795671"/>
            <a:ext cx="3272242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800" i="1">
              <a:solidFill>
                <a:schemeClr val="bg1"/>
              </a:solidFill>
              <a:latin typeface="Hind"/>
              <a:ea typeface="Hind"/>
              <a:cs typeface="Hind"/>
              <a:sym typeface="Hind"/>
            </a:endParaRPr>
          </a:p>
          <a:p>
            <a:pPr>
              <a:buClr>
                <a:schemeClr val="dk1"/>
              </a:buClr>
            </a:pPr>
            <a:r>
              <a:rPr lang="en-US" sz="1800" i="1">
                <a:solidFill>
                  <a:schemeClr val="bg1"/>
                </a:solidFill>
                <a:latin typeface="Hind"/>
                <a:ea typeface="Hind"/>
                <a:cs typeface="Hind"/>
                <a:sym typeface="Hind"/>
              </a:rPr>
              <a:t>At Zirrow it’s our ambition to help </a:t>
            </a:r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  <a:sym typeface="Hind"/>
              </a:rPr>
              <a:t>all</a:t>
            </a:r>
            <a:r>
              <a:rPr lang="en-US" sz="1800" i="1">
                <a:solidFill>
                  <a:schemeClr val="bg1"/>
                </a:solidFill>
                <a:latin typeface="Hind"/>
                <a:ea typeface="Hind"/>
                <a:cs typeface="Hind"/>
                <a:sym typeface="Hind"/>
              </a:rPr>
              <a:t> data users across the globe</a:t>
            </a:r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  <a:sym typeface="Hind"/>
              </a:rPr>
              <a:t> to become future proof</a:t>
            </a:r>
            <a:r>
              <a:rPr lang="en-US" sz="1800" i="1">
                <a:solidFill>
                  <a:schemeClr val="bg1"/>
                </a:solidFill>
                <a:latin typeface="Hind"/>
                <a:ea typeface="Hind"/>
                <a:cs typeface="Hind"/>
                <a:sym typeface="Hind"/>
              </a:rPr>
              <a:t>.</a:t>
            </a:r>
            <a:endParaRPr lang="en-US" sz="1800" i="1">
              <a:solidFill>
                <a:schemeClr val="bg1"/>
              </a:solidFill>
              <a:latin typeface="Hind"/>
              <a:ea typeface="Hind"/>
              <a:cs typeface="Hi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i="1">
              <a:solidFill>
                <a:srgbClr val="434343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  <p:extLst>
      <p:ext uri="{BB962C8B-B14F-4D97-AF65-F5344CB8AC3E}">
        <p14:creationId xmlns:p14="http://schemas.microsoft.com/office/powerpoint/2010/main" val="3900414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41BF6B-C445-9857-BFBD-4454C1BD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757FC14-78AC-60FB-214B-0E21194639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757FC14-78AC-60FB-214B-0E21194639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ABA7FD2-C6F8-749F-E6A3-919B515D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03" y="1687371"/>
            <a:ext cx="3179500" cy="738664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The solution we offer to our customers</a:t>
            </a:r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AACC92-03A2-2C09-283A-9D8373C707BA}"/>
              </a:ext>
            </a:extLst>
          </p:cNvPr>
          <p:cNvSpPr txBox="1"/>
          <p:nvPr/>
        </p:nvSpPr>
        <p:spPr>
          <a:xfrm>
            <a:off x="4400792" y="675576"/>
            <a:ext cx="5080600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dk1"/>
              </a:buClr>
            </a:pPr>
            <a:r>
              <a:rPr lang="en-US" b="1"/>
              <a:t>Adjusting your server capacity without impacting performance</a:t>
            </a:r>
          </a:p>
          <a:p>
            <a:pPr>
              <a:buClr>
                <a:schemeClr val="dk1"/>
              </a:buClr>
            </a:pPr>
            <a:endParaRPr lang="en-US" b="1" i="1">
              <a:ea typeface="Hind"/>
              <a:cs typeface="Hind"/>
              <a:sym typeface="Hind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Wingdings" panose="05000000000000000000" pitchFamily="2" charset="2"/>
              <a:buChar char="§"/>
            </a:pPr>
            <a:r>
              <a:rPr lang="en-US" sz="1800" i="1">
                <a:ea typeface="Hind"/>
                <a:cs typeface="Hind"/>
                <a:sym typeface="Hind"/>
              </a:rPr>
              <a:t>Our services, tech and data solutions give companies </a:t>
            </a:r>
            <a:r>
              <a:rPr lang="en-US" sz="1800" b="1" i="1">
                <a:ea typeface="Hind"/>
                <a:cs typeface="Hind"/>
                <a:sym typeface="Hind"/>
              </a:rPr>
              <a:t>actionable insights </a:t>
            </a:r>
            <a:r>
              <a:rPr lang="en-US" sz="1800" i="1">
                <a:ea typeface="Hind"/>
                <a:cs typeface="Hind"/>
                <a:sym typeface="Hind"/>
              </a:rPr>
              <a:t>of the </a:t>
            </a:r>
            <a:r>
              <a:rPr lang="en-US" sz="1800" b="1" i="1">
                <a:ea typeface="Hind"/>
                <a:cs typeface="Hind"/>
                <a:sym typeface="Hind"/>
              </a:rPr>
              <a:t>sustainability </a:t>
            </a:r>
            <a:r>
              <a:rPr lang="en-US" sz="1800" i="1">
                <a:ea typeface="Hind"/>
                <a:cs typeface="Hind"/>
                <a:sym typeface="Hind"/>
              </a:rPr>
              <a:t>of their IT.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Wingdings" panose="05000000000000000000" pitchFamily="2" charset="2"/>
              <a:buChar char="§"/>
            </a:pPr>
            <a:endParaRPr lang="en-US" sz="1800" i="1">
              <a:ea typeface="Hind"/>
              <a:cs typeface="Hind"/>
              <a:sym typeface="Hind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i="1">
                <a:ea typeface="Hind"/>
                <a:cs typeface="Hind"/>
                <a:sym typeface="Hind"/>
              </a:rPr>
              <a:t>Zirrow’s smart technology is able to </a:t>
            </a:r>
            <a:r>
              <a:rPr lang="en-US" sz="1800" b="1" i="1">
                <a:ea typeface="Hind"/>
                <a:cs typeface="Hind"/>
                <a:sym typeface="Hind"/>
              </a:rPr>
              <a:t>measure, report and reduce</a:t>
            </a:r>
            <a:r>
              <a:rPr lang="en-US" sz="1800" i="1">
                <a:ea typeface="Hind"/>
                <a:cs typeface="Hind"/>
                <a:sym typeface="Hind"/>
              </a:rPr>
              <a:t> data related energy loss , while ensuring optimal </a:t>
            </a:r>
            <a:r>
              <a:rPr lang="en-US" sz="1800" b="1" i="1">
                <a:ea typeface="Hind"/>
                <a:cs typeface="Hind"/>
                <a:sym typeface="Hind"/>
              </a:rPr>
              <a:t>performance</a:t>
            </a:r>
            <a:r>
              <a:rPr lang="en-US" sz="1800" i="1">
                <a:ea typeface="Hind"/>
                <a:cs typeface="Hind"/>
                <a:sym typeface="Hind"/>
              </a:rPr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Wingdings" panose="05000000000000000000" pitchFamily="2" charset="2"/>
              <a:buChar char="§"/>
            </a:pPr>
            <a:endParaRPr lang="en-US" sz="1800" i="1">
              <a:ea typeface="Hind"/>
              <a:cs typeface="Hind"/>
              <a:sym typeface="Hind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Wingdings" panose="05000000000000000000" pitchFamily="2" charset="2"/>
              <a:buChar char="§"/>
            </a:pPr>
            <a:r>
              <a:rPr lang="en-US" sz="1800" i="1">
                <a:ea typeface="Hind"/>
                <a:cs typeface="Hind"/>
                <a:sym typeface="Hind"/>
              </a:rPr>
              <a:t>Improvements and </a:t>
            </a:r>
            <a:r>
              <a:rPr lang="en-US" sz="1800" b="1" i="1">
                <a:ea typeface="Hind"/>
                <a:cs typeface="Hind"/>
                <a:sym typeface="Hind"/>
              </a:rPr>
              <a:t>exemptions</a:t>
            </a:r>
            <a:r>
              <a:rPr lang="en-US" sz="1800" i="1">
                <a:ea typeface="Hind"/>
                <a:cs typeface="Hind"/>
                <a:sym typeface="Hind"/>
              </a:rPr>
              <a:t> can be certified (CSRD, EED).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Wingdings" panose="05000000000000000000" pitchFamily="2" charset="2"/>
              <a:buChar char="§"/>
            </a:pPr>
            <a:endParaRPr lang="en-US" i="1">
              <a:ea typeface="Hind"/>
              <a:cs typeface="Hind"/>
              <a:sym typeface="Hin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1800" i="1">
                <a:ea typeface="Hind"/>
                <a:cs typeface="Hind"/>
                <a:sym typeface="Hind"/>
              </a:rPr>
              <a:t>We call this ‘Smart power &amp; performance’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Wingdings" panose="05000000000000000000" pitchFamily="2" charset="2"/>
              <a:buChar char="§"/>
            </a:pPr>
            <a:endParaRPr lang="en-US" i="1">
              <a:ea typeface="Hind"/>
              <a:cs typeface="Hind"/>
              <a:sym typeface="Hind"/>
            </a:endParaRPr>
          </a:p>
        </p:txBody>
      </p:sp>
    </p:spTree>
    <p:extLst>
      <p:ext uri="{BB962C8B-B14F-4D97-AF65-F5344CB8AC3E}">
        <p14:creationId xmlns:p14="http://schemas.microsoft.com/office/powerpoint/2010/main" val="2999514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E777F-8CEC-A6EA-6BFD-ED84CCC60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7407D8-D4A3-4DF0-E684-EC15A97335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7407D8-D4A3-4DF0-E684-EC15A97335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1BA0715-53F6-39F1-DDA4-A2C9B1D3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31" y="940548"/>
            <a:ext cx="3179500" cy="369332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First, we scan</a:t>
            </a:r>
            <a:endParaRPr lang="nl-NL"/>
          </a:p>
        </p:txBody>
      </p:sp>
      <p:pic>
        <p:nvPicPr>
          <p:cNvPr id="9" name="Google Shape;483;p21" descr="A picture containing screenshot, text, diagram, design&#10;&#10;Description automatically generated">
            <a:extLst>
              <a:ext uri="{FF2B5EF4-FFF2-40B4-BE49-F238E27FC236}">
                <a16:creationId xmlns:a16="http://schemas.microsoft.com/office/drawing/2014/main" id="{6E08EC73-0F84-73D2-A674-732718754F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3619"/>
          <a:stretch/>
        </p:blipFill>
        <p:spPr>
          <a:xfrm>
            <a:off x="7627550" y="978614"/>
            <a:ext cx="2490045" cy="385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617E1B1-A594-C30E-D601-D1702E32EA0F}"/>
              </a:ext>
            </a:extLst>
          </p:cNvPr>
          <p:cNvSpPr txBox="1"/>
          <p:nvPr/>
        </p:nvSpPr>
        <p:spPr>
          <a:xfrm>
            <a:off x="4385930" y="1980337"/>
            <a:ext cx="2893384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Scan:</a:t>
            </a:r>
          </a:p>
          <a:p>
            <a:pPr>
              <a:buSzPts val="1800"/>
            </a:pPr>
            <a:r>
              <a:rPr lang="en-US"/>
              <a:t>After performing a </a:t>
            </a:r>
            <a:r>
              <a:rPr lang="en-US" b="1" u="sng"/>
              <a:t>baseline measurement</a:t>
            </a:r>
            <a:r>
              <a:rPr lang="en-US" b="1"/>
              <a:t> </a:t>
            </a:r>
            <a:r>
              <a:rPr lang="en-US"/>
              <a:t>and calculation of the server idle coefficient the avoidable energy waste is calculated.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630177-0C05-C707-7C38-58CF4E86448C}"/>
              </a:ext>
            </a:extLst>
          </p:cNvPr>
          <p:cNvSpPr/>
          <p:nvPr/>
        </p:nvSpPr>
        <p:spPr>
          <a:xfrm>
            <a:off x="7892980" y="3966444"/>
            <a:ext cx="472272" cy="904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"/>
              <a:t>Workload</a:t>
            </a:r>
            <a:endParaRPr lang="nl-NL" sz="400"/>
          </a:p>
        </p:txBody>
      </p:sp>
    </p:spTree>
    <p:extLst>
      <p:ext uri="{BB962C8B-B14F-4D97-AF65-F5344CB8AC3E}">
        <p14:creationId xmlns:p14="http://schemas.microsoft.com/office/powerpoint/2010/main" val="20116107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70C70-33C9-AD15-E6FC-9972B43F9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CF9778E-1362-506B-A1AF-C607F0A8A7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CF9778E-1362-506B-A1AF-C607F0A8A7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485699-68F2-7C68-EBEC-6AE4CE4E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31" y="1600205"/>
            <a:ext cx="3179500" cy="369332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Then we validate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7F80312-C1F0-34B8-452F-BB4568F6E56A}"/>
              </a:ext>
            </a:extLst>
          </p:cNvPr>
          <p:cNvSpPr txBox="1"/>
          <p:nvPr/>
        </p:nvSpPr>
        <p:spPr>
          <a:xfrm>
            <a:off x="4269925" y="741123"/>
            <a:ext cx="5566144" cy="244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Validate: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In time, users have sufficient insights to switch to a balanced mode while tuning the performance and managing workloads. 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/>
              <a:t>This is what our software does: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/>
              <a:t>Continuous optimization. 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/>
          </a:p>
        </p:txBody>
      </p:sp>
      <p:pic>
        <p:nvPicPr>
          <p:cNvPr id="3" name="Google Shape;491;p22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D32E6052-EC4B-AEAF-CA50-C1E7624AE6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3605" y="2857500"/>
            <a:ext cx="5029199" cy="2822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8A1AB-9F16-B8B7-E970-71BAF2166CCB}"/>
              </a:ext>
            </a:extLst>
          </p:cNvPr>
          <p:cNvSpPr/>
          <p:nvPr/>
        </p:nvSpPr>
        <p:spPr>
          <a:xfrm>
            <a:off x="4335865" y="5026487"/>
            <a:ext cx="427054" cy="904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"/>
              <a:t>Workload</a:t>
            </a:r>
            <a:endParaRPr lang="nl-NL" sz="400"/>
          </a:p>
        </p:txBody>
      </p:sp>
    </p:spTree>
    <p:extLst>
      <p:ext uri="{BB962C8B-B14F-4D97-AF65-F5344CB8AC3E}">
        <p14:creationId xmlns:p14="http://schemas.microsoft.com/office/powerpoint/2010/main" val="150562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5B2B5-C781-4045-BEFD-0155472F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3EAB6FB-DFCC-1596-D25F-16DE727C98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3EAB6FB-DFCC-1596-D25F-16DE727C98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27475A6-AB67-1573-E982-025FA40A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48" y="2139835"/>
            <a:ext cx="3179500" cy="369332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>
                <a:cs typeface="Cardo"/>
              </a:rPr>
              <a:t>With reporting power</a:t>
            </a:r>
            <a:endParaRPr lang="nl-NL">
              <a:cs typeface="Cardo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D81D192-65A9-99A3-A215-D7D19431F0D0}"/>
              </a:ext>
            </a:extLst>
          </p:cNvPr>
          <p:cNvSpPr txBox="1"/>
          <p:nvPr/>
        </p:nvSpPr>
        <p:spPr>
          <a:xfrm>
            <a:off x="4308839" y="3048965"/>
            <a:ext cx="556614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SzPts val="1800"/>
            </a:pPr>
            <a:r>
              <a:rPr lang="en-US"/>
              <a:t>Compliancy: </a:t>
            </a:r>
          </a:p>
          <a:p>
            <a:pPr>
              <a:buSzPts val="1800"/>
            </a:pPr>
            <a:r>
              <a:rPr lang="en-US"/>
              <a:t>Confirmation for the datacenter that their customer has been helped, giving them an </a:t>
            </a:r>
            <a:r>
              <a:rPr lang="en-US" b="1" u="sng"/>
              <a:t>independent review</a:t>
            </a:r>
            <a:r>
              <a:rPr lang="en-US"/>
              <a:t> of sustainability efforts. ESG certified. </a:t>
            </a:r>
          </a:p>
          <a:p>
            <a:pPr>
              <a:buSzPts val="1800"/>
            </a:pPr>
            <a:r>
              <a:rPr lang="en-US"/>
              <a:t>For CSRD and the Energy Efficiency Directive. </a:t>
            </a:r>
          </a:p>
        </p:txBody>
      </p:sp>
      <p:pic>
        <p:nvPicPr>
          <p:cNvPr id="3" name="Google Shape;508;p24" descr="Afbeelding met tekst, teken&#10;&#10;Automatisch gegenereerde beschrijving">
            <a:extLst>
              <a:ext uri="{FF2B5EF4-FFF2-40B4-BE49-F238E27FC236}">
                <a16:creationId xmlns:a16="http://schemas.microsoft.com/office/drawing/2014/main" id="{BE5819F4-8E69-957D-F900-B07C0207C2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5550" y="4762500"/>
            <a:ext cx="1824795" cy="69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3A1EC3-490E-F6F2-8906-12AE57041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839" y="444836"/>
            <a:ext cx="403147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3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EF235-0E70-04D8-43E7-93297DE0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599B555-4F32-BFDB-B97C-0A97791E7D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599B555-4F32-BFDB-B97C-0A97791E7D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C1A0E8E-D651-CE04-84DC-3EE3628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87" y="2765386"/>
            <a:ext cx="3179500" cy="738664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Giving our users control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4FC6A9B-C3EB-5758-1AFA-8C0EECBBCDF3}"/>
              </a:ext>
            </a:extLst>
          </p:cNvPr>
          <p:cNvSpPr txBox="1"/>
          <p:nvPr/>
        </p:nvSpPr>
        <p:spPr>
          <a:xfrm>
            <a:off x="4269925" y="741123"/>
            <a:ext cx="556614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Control: </a:t>
            </a:r>
          </a:p>
          <a:p>
            <a:pPr>
              <a:buSzPts val="1800"/>
            </a:pPr>
            <a:r>
              <a:rPr lang="en-US"/>
              <a:t>Through our multi-persona dashboard the data user </a:t>
            </a:r>
            <a:r>
              <a:rPr lang="en-US" b="1" u="sng"/>
              <a:t>reduces costs</a:t>
            </a:r>
            <a:r>
              <a:rPr lang="en-US" b="1"/>
              <a:t> and </a:t>
            </a:r>
            <a:r>
              <a:rPr lang="en-US"/>
              <a:t>prevents energy </a:t>
            </a:r>
            <a:r>
              <a:rPr lang="en-US" b="1" u="sng"/>
              <a:t>waste</a:t>
            </a:r>
            <a:r>
              <a:rPr lang="en-US"/>
              <a:t> without worrying about </a:t>
            </a:r>
            <a:r>
              <a:rPr lang="en-US" b="1" u="sng"/>
              <a:t>performance</a:t>
            </a:r>
            <a:r>
              <a:rPr lang="en-US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/>
          </a:p>
        </p:txBody>
      </p:sp>
      <p:pic>
        <p:nvPicPr>
          <p:cNvPr id="4" name="Google Shape;500;p23" descr="A screenshot of a computer&#10;&#10;Description automatically generated">
            <a:extLst>
              <a:ext uri="{FF2B5EF4-FFF2-40B4-BE49-F238E27FC236}">
                <a16:creationId xmlns:a16="http://schemas.microsoft.com/office/drawing/2014/main" id="{2507424B-B0DB-8590-A9D7-44B4AB73C6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2460" y="2623301"/>
            <a:ext cx="4083083" cy="2924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70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75FB-881F-EDB2-84CB-E05FDF87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close-up of a computer&#10;&#10;Description automatically generated">
            <a:extLst>
              <a:ext uri="{FF2B5EF4-FFF2-40B4-BE49-F238E27FC236}">
                <a16:creationId xmlns:a16="http://schemas.microsoft.com/office/drawing/2014/main" id="{101769E3-4EF7-0F75-9833-CBD6803F9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057" y="-109539"/>
            <a:ext cx="10382167" cy="58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40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05FCA-2353-58E7-5279-44E6E1104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F99B109-F0D3-07D1-9DE6-D9F2E39091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F99B109-F0D3-07D1-9DE6-D9F2E3909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254D58-B6AD-1DCD-262B-FA6203DB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90" y="1707330"/>
            <a:ext cx="3179500" cy="738664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A strong value case for heavy data users</a:t>
            </a: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E44D13E-3672-D977-984A-DCB6C98F593E}"/>
              </a:ext>
            </a:extLst>
          </p:cNvPr>
          <p:cNvSpPr txBox="1"/>
          <p:nvPr/>
        </p:nvSpPr>
        <p:spPr>
          <a:xfrm>
            <a:off x="4368699" y="2531900"/>
            <a:ext cx="507970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0" i="0">
                <a:effectLst/>
                <a:latin typeface="Arial"/>
                <a:cs typeface="Arial"/>
              </a:rPr>
              <a:t>Contribute to reducing unnecessary energy consumption while simultaneously lowering your data center and cloud costs. With Smart Power &amp; Performance, you can save up to 30-40% on energy and costs by adjusting your server capacity without impacting performance</a:t>
            </a:r>
            <a:r>
              <a:rPr lang="en-US" b="0" i="0">
                <a:solidFill>
                  <a:srgbClr val="FFFFFF"/>
                </a:solidFill>
                <a:effectLst/>
                <a:latin typeface="Arial"/>
                <a:cs typeface="Arial"/>
              </a:rPr>
              <a:t>.</a:t>
            </a:r>
            <a:endParaRPr lang="nl-NL">
              <a:latin typeface="Arial"/>
              <a:cs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7CB9942-753F-0104-8DC4-50DA762968A8}"/>
              </a:ext>
            </a:extLst>
          </p:cNvPr>
          <p:cNvSpPr txBox="1"/>
          <p:nvPr/>
        </p:nvSpPr>
        <p:spPr>
          <a:xfrm>
            <a:off x="4368699" y="558143"/>
            <a:ext cx="507970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i="0">
                <a:solidFill>
                  <a:srgbClr val="333333"/>
                </a:solidFill>
                <a:effectLst/>
                <a:latin typeface="Arial"/>
                <a:cs typeface="Arial"/>
              </a:rPr>
              <a:t>Reduce </a:t>
            </a:r>
            <a:r>
              <a:rPr lang="en-US" b="1">
                <a:solidFill>
                  <a:srgbClr val="333333"/>
                </a:solidFill>
                <a:latin typeface="Arial"/>
                <a:cs typeface="Arial"/>
              </a:rPr>
              <a:t>your data related costs</a:t>
            </a:r>
            <a:r>
              <a:rPr lang="en-US" b="1" i="0">
                <a:solidFill>
                  <a:srgbClr val="333333"/>
                </a:solidFill>
                <a:effectLst/>
                <a:latin typeface="Arial"/>
                <a:cs typeface="Arial"/>
              </a:rPr>
              <a:t>, lower</a:t>
            </a:r>
            <a:r>
              <a:rPr lang="en-US" b="1">
                <a:solidFill>
                  <a:srgbClr val="333333"/>
                </a:solidFill>
                <a:latin typeface="Arial"/>
                <a:cs typeface="Arial"/>
              </a:rPr>
              <a:t> the </a:t>
            </a:r>
            <a:r>
              <a:rPr lang="en-US" b="1" i="0">
                <a:solidFill>
                  <a:srgbClr val="333333"/>
                </a:solidFill>
                <a:effectLst/>
                <a:latin typeface="Arial"/>
                <a:cs typeface="Arial"/>
              </a:rPr>
              <a:t>energy waste </a:t>
            </a:r>
            <a:r>
              <a:rPr lang="en-US" b="1">
                <a:solidFill>
                  <a:srgbClr val="333333"/>
                </a:solidFill>
                <a:latin typeface="Arial"/>
                <a:cs typeface="Arial"/>
              </a:rPr>
              <a:t>and ensure</a:t>
            </a:r>
            <a:r>
              <a:rPr lang="en-US" b="1" i="0">
                <a:solidFill>
                  <a:srgbClr val="333333"/>
                </a:solidFill>
                <a:effectLst/>
                <a:latin typeface="Arial"/>
                <a:cs typeface="Arial"/>
              </a:rPr>
              <a:t> compliancy</a:t>
            </a:r>
            <a:r>
              <a:rPr lang="en-US" b="1">
                <a:solidFill>
                  <a:srgbClr val="333333"/>
                </a:solidFill>
                <a:latin typeface="Arial"/>
                <a:cs typeface="Arial"/>
              </a:rPr>
              <a:t> without impacting your performance</a:t>
            </a:r>
            <a:endParaRPr lang="en-US" b="1" i="0">
              <a:solidFill>
                <a:srgbClr val="333333"/>
              </a:solidFill>
              <a:effectLst/>
              <a:latin typeface="Arial"/>
              <a:cs typeface="Arial"/>
            </a:endParaRPr>
          </a:p>
          <a:p>
            <a:endParaRPr lang="en-US" b="1">
              <a:solidFill>
                <a:srgbClr val="333333"/>
              </a:solidFill>
              <a:latin typeface="Arial"/>
              <a:cs typeface="Arial"/>
            </a:endParaRPr>
          </a:p>
          <a:p>
            <a:pPr algn="l"/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582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ettertype, wit, ontwerp, Graphics&#10;&#10;Automatisch gegenereerde beschrijving">
            <a:extLst>
              <a:ext uri="{FF2B5EF4-FFF2-40B4-BE49-F238E27FC236}">
                <a16:creationId xmlns:a16="http://schemas.microsoft.com/office/drawing/2014/main" id="{44AB0654-9CE7-4C37-65FF-7C848A1FD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40464" r="28000" b="40185"/>
          <a:stretch/>
        </p:blipFill>
        <p:spPr>
          <a:xfrm>
            <a:off x="8258629" y="167463"/>
            <a:ext cx="1725686" cy="434555"/>
          </a:xfrm>
          <a:prstGeom prst="rect">
            <a:avLst/>
          </a:prstGeom>
        </p:spPr>
      </p:pic>
      <p:pic>
        <p:nvPicPr>
          <p:cNvPr id="11" name="Afbeelding 10" descr="Afbeelding met Graphics, Lettertype, grafische vormgeving, symbool&#10;&#10;Automatisch gegenereerde beschrijving">
            <a:extLst>
              <a:ext uri="{FF2B5EF4-FFF2-40B4-BE49-F238E27FC236}">
                <a16:creationId xmlns:a16="http://schemas.microsoft.com/office/drawing/2014/main" id="{AD446D29-70D9-6DC9-B538-65FD4B49B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463"/>
            <a:ext cx="3713127" cy="53800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957310-FF8D-57E7-EC26-5E6505CA58AD}"/>
              </a:ext>
            </a:extLst>
          </p:cNvPr>
          <p:cNvSpPr txBox="1">
            <a:spLocks/>
          </p:cNvSpPr>
          <p:nvPr/>
        </p:nvSpPr>
        <p:spPr>
          <a:xfrm>
            <a:off x="6673700" y="1313543"/>
            <a:ext cx="3169858" cy="256313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7500"/>
          </a:bodyPr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US" sz="2400" b="0" kern="1200" cap="none" baseline="0" dirty="0">
                <a:solidFill>
                  <a:schemeClr val="tx1"/>
                </a:solidFill>
                <a:latin typeface="+mj-lt"/>
                <a:ea typeface="Cardo" panose="02020600000000000000" pitchFamily="18" charset="-79"/>
                <a:cs typeface="Cardo" panose="02020600000000000000" pitchFamily="18" charset="-79"/>
              </a:defRPr>
            </a:lvl1pPr>
          </a:lstStyle>
          <a:p>
            <a:pPr>
              <a:spcBef>
                <a:spcPts val="0"/>
              </a:spcBef>
            </a:pPr>
            <a:r>
              <a:rPr lang="en-GB" sz="1600">
                <a:latin typeface="+mn-lt"/>
                <a:ea typeface="Hind"/>
                <a:cs typeface="Hind"/>
                <a:sym typeface="Hind"/>
              </a:rPr>
              <a:t>		</a:t>
            </a:r>
            <a:br>
              <a:rPr lang="en-GB" sz="1600">
                <a:latin typeface="+mn-lt"/>
                <a:ea typeface="Hind"/>
                <a:cs typeface="Hind"/>
                <a:sym typeface="Hind"/>
              </a:rPr>
            </a:br>
            <a:br>
              <a:rPr lang="en-GB" sz="1600">
                <a:latin typeface="+mn-lt"/>
                <a:ea typeface="Hind"/>
                <a:cs typeface="Hind"/>
                <a:sym typeface="Hind"/>
              </a:rPr>
            </a:br>
            <a:br>
              <a:rPr lang="en-GB" sz="1600">
                <a:latin typeface="+mn-lt"/>
                <a:ea typeface="Hind"/>
                <a:cs typeface="Hind"/>
                <a:sym typeface="Hind"/>
              </a:rPr>
            </a:br>
            <a:r>
              <a:rPr lang="en-GB" sz="1600">
                <a:latin typeface="+mn-lt"/>
                <a:ea typeface="Hind"/>
                <a:cs typeface="Hind"/>
                <a:sym typeface="Hind"/>
              </a:rPr>
              <a:t>“It’s our mission to </a:t>
            </a:r>
            <a:r>
              <a:rPr lang="en-GB" sz="1600" b="1">
                <a:latin typeface="+mn-lt"/>
                <a:ea typeface="Hind"/>
                <a:cs typeface="Hind"/>
                <a:sym typeface="Hind"/>
              </a:rPr>
              <a:t>balance</a:t>
            </a:r>
            <a:r>
              <a:rPr lang="en-GB" sz="1600">
                <a:latin typeface="+mn-lt"/>
                <a:ea typeface="Hind"/>
                <a:cs typeface="Hind"/>
                <a:sym typeface="Hind"/>
              </a:rPr>
              <a:t> digitization needs with sustainability accountability, ultimately leading to </a:t>
            </a:r>
            <a:r>
              <a:rPr lang="en-GB" sz="1600" b="1">
                <a:latin typeface="+mn-lt"/>
                <a:ea typeface="Hind"/>
                <a:cs typeface="Hind"/>
                <a:sym typeface="Hind"/>
              </a:rPr>
              <a:t>zero waste</a:t>
            </a:r>
            <a:r>
              <a:rPr lang="en-GB" sz="1600">
                <a:latin typeface="+mn-lt"/>
                <a:ea typeface="Hind"/>
                <a:cs typeface="Hind"/>
                <a:sym typeface="Hind"/>
              </a:rPr>
              <a:t>.” </a:t>
            </a:r>
            <a:br>
              <a:rPr lang="en-GB" sz="1600" b="1">
                <a:latin typeface="+mn-lt"/>
                <a:ea typeface="Hind"/>
                <a:cs typeface="Hind"/>
                <a:sym typeface="Hind"/>
              </a:rPr>
            </a:br>
            <a:endParaRPr lang="en-GB" sz="16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581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42D3A-CF8C-8B36-4932-50105B5F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84CC2EA-2675-D161-7615-C8EEE4FA16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84CC2EA-2675-D161-7615-C8EEE4FA16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820822D-E693-2616-9269-4D0EEFC1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447862"/>
            <a:ext cx="5488214" cy="861774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en-IN">
                <a:cs typeface="Cardo"/>
              </a:rPr>
              <a:t>Check your avoidable waste and reduce the true price of data!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16F4EB3-A6EB-BF3C-68F4-B4E909DE0C23}"/>
              </a:ext>
            </a:extLst>
          </p:cNvPr>
          <p:cNvSpPr txBox="1"/>
          <p:nvPr/>
        </p:nvSpPr>
        <p:spPr>
          <a:xfrm>
            <a:off x="6747082" y="2072669"/>
            <a:ext cx="3272242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Menno</a:t>
            </a:r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  <a:sym typeface="Hi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@zirrow.nl</a:t>
            </a:r>
            <a:endParaRPr lang="nl-NL">
              <a:solidFill>
                <a:schemeClr val="bg1"/>
              </a:solidFill>
              <a:latin typeface="Nunito Sans"/>
              <a:ea typeface="Hind"/>
              <a:cs typeface="Hind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Pierre@zirrow.nl</a:t>
            </a:r>
          </a:p>
          <a:p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Marco@zirrow.nl</a:t>
            </a:r>
          </a:p>
          <a:p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www.zirrow.nl</a:t>
            </a:r>
            <a:endParaRPr lang="en-US" i="1">
              <a:solidFill>
                <a:schemeClr val="bg1"/>
              </a:solidFill>
              <a:latin typeface="Hind"/>
              <a:ea typeface="Hind"/>
              <a:cs typeface="Hind"/>
            </a:endParaRPr>
          </a:p>
          <a:p>
            <a:endParaRPr lang="en-US" i="1">
              <a:solidFill>
                <a:schemeClr val="bg1"/>
              </a:solidFill>
              <a:latin typeface="Hind"/>
              <a:ea typeface="Hind"/>
              <a:cs typeface="Hind"/>
            </a:endParaRPr>
          </a:p>
          <a:p>
            <a:r>
              <a:rPr lang="en-US" i="1">
                <a:solidFill>
                  <a:schemeClr val="bg1"/>
                </a:solidFill>
                <a:latin typeface="Hind"/>
                <a:ea typeface="Hind"/>
                <a:cs typeface="Hind"/>
              </a:rPr>
              <a:t>Menno +31651474482</a:t>
            </a:r>
          </a:p>
          <a:p>
            <a:endParaRPr lang="en-US" i="1">
              <a:solidFill>
                <a:srgbClr val="434343"/>
              </a:solidFill>
              <a:latin typeface="Hind"/>
              <a:ea typeface="Hind"/>
              <a:cs typeface="Hind"/>
            </a:endParaRPr>
          </a:p>
        </p:txBody>
      </p:sp>
    </p:spTree>
    <p:extLst>
      <p:ext uri="{BB962C8B-B14F-4D97-AF65-F5344CB8AC3E}">
        <p14:creationId xmlns:p14="http://schemas.microsoft.com/office/powerpoint/2010/main" val="30522906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26145" y="5218890"/>
            <a:ext cx="903801" cy="314071"/>
          </a:xfrm>
          <a:custGeom>
            <a:avLst/>
            <a:gdLst/>
            <a:ahLst/>
            <a:cxnLst/>
            <a:rect l="l" t="t" r="r" b="b"/>
            <a:pathLst>
              <a:path w="1626842" h="565328">
                <a:moveTo>
                  <a:pt x="0" y="0"/>
                </a:moveTo>
                <a:lnTo>
                  <a:pt x="1626843" y="0"/>
                </a:lnTo>
                <a:lnTo>
                  <a:pt x="1626843" y="565328"/>
                </a:lnTo>
                <a:lnTo>
                  <a:pt x="0" y="565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556"/>
          </a:p>
        </p:txBody>
      </p:sp>
      <p:sp>
        <p:nvSpPr>
          <p:cNvPr id="6" name="TextBox 6"/>
          <p:cNvSpPr txBox="1"/>
          <p:nvPr/>
        </p:nvSpPr>
        <p:spPr>
          <a:xfrm>
            <a:off x="2840408" y="3499885"/>
            <a:ext cx="4479184" cy="25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78"/>
              </a:lnSpc>
            </a:pPr>
            <a:r>
              <a:rPr lang="en-US" sz="1556" spc="78">
                <a:solidFill>
                  <a:srgbClr val="35744F"/>
                </a:solidFill>
                <a:latin typeface="Arial Bold"/>
              </a:rPr>
              <a:t>Nationale Coalitie Duurzame Digitalisering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92166" y="2743530"/>
            <a:ext cx="5975667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867"/>
              </a:lnSpc>
            </a:pPr>
            <a:r>
              <a:rPr lang="en-US" sz="6112">
                <a:solidFill>
                  <a:srgbClr val="35744F"/>
                </a:solidFill>
                <a:latin typeface="Arial Bold"/>
              </a:rPr>
              <a:t>THANK YOU</a:t>
            </a:r>
          </a:p>
        </p:txBody>
      </p:sp>
      <p:sp>
        <p:nvSpPr>
          <p:cNvPr id="8" name="Freeform 8"/>
          <p:cNvSpPr/>
          <p:nvPr/>
        </p:nvSpPr>
        <p:spPr>
          <a:xfrm>
            <a:off x="6427907" y="-21167"/>
            <a:ext cx="3774427" cy="3649583"/>
          </a:xfrm>
          <a:custGeom>
            <a:avLst/>
            <a:gdLst/>
            <a:ahLst/>
            <a:cxnLst/>
            <a:rect l="l" t="t" r="r" b="b"/>
            <a:pathLst>
              <a:path w="6793968" h="6569249">
                <a:moveTo>
                  <a:pt x="0" y="0"/>
                </a:moveTo>
                <a:lnTo>
                  <a:pt x="6793968" y="0"/>
                </a:lnTo>
                <a:lnTo>
                  <a:pt x="6793968" y="6569249"/>
                </a:lnTo>
                <a:lnTo>
                  <a:pt x="0" y="6569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6826" b="-95923"/>
            </a:stretch>
          </a:blipFill>
        </p:spPr>
        <p:txBody>
          <a:bodyPr/>
          <a:lstStyle>
            <a:defPPr>
              <a:defRPr lang="en-US"/>
            </a:defPPr>
            <a:lvl1pPr marL="0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3975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949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24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589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9873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3848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7822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797" algn="l" defTabSz="507949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556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75FB-881F-EDB2-84CB-E05FDF87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AFA8671-E768-326C-DC72-E4AB96DD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864" y="644"/>
            <a:ext cx="10424653" cy="57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75FB-881F-EDB2-84CB-E05FDF87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group of logos&#10;&#10;Description automatically generated">
            <a:extLst>
              <a:ext uri="{FF2B5EF4-FFF2-40B4-BE49-F238E27FC236}">
                <a16:creationId xmlns:a16="http://schemas.microsoft.com/office/drawing/2014/main" id="{33F46D62-51CF-BFB4-F990-BD3339EC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40" y="-10709"/>
            <a:ext cx="10323592" cy="57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06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75FB-881F-EDB2-84CB-E05FDF87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diagram of a product&#10;&#10;Description automatically generated">
            <a:extLst>
              <a:ext uri="{FF2B5EF4-FFF2-40B4-BE49-F238E27FC236}">
                <a16:creationId xmlns:a16="http://schemas.microsoft.com/office/drawing/2014/main" id="{924F22CC-54B8-5C72-21F2-ED9CE084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2" y="2552"/>
            <a:ext cx="10201723" cy="57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9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1" name="Tijdelijke aanduiding voor afbeelding 38"/>
          <p:cNvGrpSpPr/>
          <p:nvPr/>
        </p:nvGrpSpPr>
        <p:grpSpPr>
          <a:xfrm>
            <a:off x="4043721" y="0"/>
            <a:ext cx="6116278" cy="5715000"/>
            <a:chOff x="0" y="0"/>
            <a:chExt cx="7339532" cy="6858000"/>
          </a:xfrm>
        </p:grpSpPr>
        <p:sp>
          <p:nvSpPr>
            <p:cNvPr id="3149" name="Rectangle"/>
            <p:cNvSpPr/>
            <p:nvPr/>
          </p:nvSpPr>
          <p:spPr>
            <a:xfrm>
              <a:off x="0" y="0"/>
              <a:ext cx="7339533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>
              <a:defPPr>
                <a:defRPr lang="en-US"/>
              </a:defPPr>
              <a:lvl1pPr marL="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761970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250"/>
            </a:p>
          </p:txBody>
        </p:sp>
        <p:pic>
          <p:nvPicPr>
            <p:cNvPr id="3150" name="image11.jpeg" descr="image11.jpeg"/>
            <p:cNvPicPr>
              <a:picLocks noChangeAspect="1"/>
            </p:cNvPicPr>
            <p:nvPr/>
          </p:nvPicPr>
          <p:blipFill>
            <a:blip r:embed="rId2"/>
            <a:srcRect t="32" b="32"/>
            <a:stretch>
              <a:fillRect/>
            </a:stretch>
          </p:blipFill>
          <p:spPr>
            <a:xfrm>
              <a:off x="0" y="-1"/>
              <a:ext cx="7339533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2" name="Ondertitel 23"/>
          <p:cNvSpPr txBox="1">
            <a:spLocks noGrp="1"/>
          </p:cNvSpPr>
          <p:nvPr>
            <p:ph type="body" sz="quarter" idx="1"/>
          </p:nvPr>
        </p:nvSpPr>
        <p:spPr>
          <a:xfrm>
            <a:off x="528167" y="4015685"/>
            <a:ext cx="3107669" cy="20706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err="1">
                <a:solidFill>
                  <a:schemeClr val="bg1"/>
                </a:solidFill>
                <a:latin typeface="Arial Bold"/>
                <a:cs typeface="Arial Bold"/>
              </a:rPr>
              <a:t>Dr.</a:t>
            </a:r>
            <a:r>
              <a:rPr lang="en-GB" sz="1500">
                <a:solidFill>
                  <a:schemeClr val="bg1"/>
                </a:solidFill>
                <a:latin typeface="Arial Bold"/>
                <a:cs typeface="Arial Bold"/>
              </a:rPr>
              <a:t> Anelia </a:t>
            </a:r>
            <a:r>
              <a:rPr lang="en-GB" sz="1500" err="1">
                <a:solidFill>
                  <a:schemeClr val="bg1"/>
                </a:solidFill>
                <a:latin typeface="Arial Bold"/>
                <a:cs typeface="Arial Bold"/>
              </a:rPr>
              <a:t>Kurteva</a:t>
            </a:r>
            <a:endParaRPr sz="1500">
              <a:solidFill>
                <a:schemeClr val="bg1"/>
              </a:solidFill>
              <a:latin typeface="Arial Bold"/>
              <a:cs typeface="Arial Bold"/>
            </a:endParaRPr>
          </a:p>
        </p:txBody>
      </p:sp>
      <p:sp>
        <p:nvSpPr>
          <p:cNvPr id="3153" name="Tijdelijke aanduiding voor tekst 18"/>
          <p:cNvSpPr>
            <a:spLocks noGrp="1"/>
          </p:cNvSpPr>
          <p:nvPr>
            <p:ph type="body" sz="quarter" idx="22"/>
          </p:nvPr>
        </p:nvSpPr>
        <p:spPr>
          <a:xfrm>
            <a:off x="510396" y="1434493"/>
            <a:ext cx="3256473" cy="2437836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FFFFFF"/>
                </a:solidFill>
                <a:latin typeface="Arial Bold"/>
                <a:cs typeface="Arial Bold"/>
              </a:rPr>
              <a:t>Towards FAIR Digital Product Passports of ICT with the </a:t>
            </a:r>
            <a:r>
              <a:rPr lang="en-GB" sz="2800" err="1">
                <a:solidFill>
                  <a:srgbClr val="FFFFFF"/>
                </a:solidFill>
                <a:latin typeface="Arial Bold"/>
                <a:cs typeface="Arial Bold"/>
              </a:rPr>
              <a:t>RePlanIT</a:t>
            </a:r>
            <a:r>
              <a:rPr lang="en-GB" sz="2800">
                <a:solidFill>
                  <a:srgbClr val="FFFFFF"/>
                </a:solidFill>
                <a:latin typeface="Arial Bold"/>
                <a:cs typeface="Arial Bold"/>
              </a:rPr>
              <a:t> Ontology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066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6&quot;&gt;&lt;elem m_fUsage=&quot;1.34144100000000010000E+000&quot;&gt;&lt;m_ppcolschidx val=&quot;0&quot;/&gt;&lt;m_rgb r=&quot;7d&quot; g=&quot;c3&quot; b=&quot;c8&quot;/&gt;&lt;/elem&gt;&lt;elem m_fUsage=&quot;1.20729690000000020000E+000&quot;&gt;&lt;m_ppcolschidx val=&quot;0&quot;/&gt;&lt;m_rgb r=&quot;8a&quot; g=&quot;c3&quot; b=&quot;97&quot;/&gt;&lt;/elem&gt;&lt;elem m_fUsage=&quot;1.00000000000000000000E+000&quot;&gt;&lt;m_ppcolschidx val=&quot;0&quot;/&gt;&lt;m_rgb r=&quot;2a&quot; g=&quot;a7&quot; b=&quot;df&quot;/&gt;&lt;/elem&gt;&lt;elem m_fUsage=&quot;9.00000000000000020000E-001&quot;&gt;&lt;m_ppcolschidx val=&quot;0&quot;/&gt;&lt;m_rgb r=&quot;1c&quot; g=&quot;77&quot; b=&quot;bb&quot;/&gt;&lt;/elem&gt;&lt;elem m_fUsage=&quot;6.56100000000000130000E-001&quot;&gt;&lt;m_ppcolschidx val=&quot;0&quot;/&gt;&lt;m_rgb r=&quot;39&quot; g=&quot;7e&quot; b=&quot;7a&quot;/&gt;&lt;/elem&gt;&lt;elem m_fUsage=&quot;5.90490000000000180000E-001&quot;&gt;&lt;m_ppcolschidx val=&quot;0&quot;/&gt;&lt;m_rgb r=&quot;d9&quot; g=&quot;d9&quot; b=&quot;d9&quot;/&gt;&lt;/elem&gt;&lt;/m_vecMRU&gt;&lt;/m_mruColor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0"/>
  <p:tag name="ISNEWSLIDENUMBER" val="False"/>
  <p:tag name="PREVIOUSNAME" val="D:\S4U\Jobs\Feb 2024\27.02\20240227-1041\Pitchdeck SPP - short(VERSION 2)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1ANir0SkCu2mMNZVgJ7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azSLfFtUaA9ZruvWKSY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1ANir0SkCu2mMNZVgJ7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azSLfFtUaA9ZruvWKSY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lP8oy3k2XBiAEuB_rC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bi0RGXLU6cp8muOBq6W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bi0RGXLU6cp8muOBq6W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lP8oy3k2XBiAEuB_rC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bi0RGXLU6cp8muOBq6W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3G3kVi4IEWZJjwp5CQF_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.bZWXF3UShf_5MgA0W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lP8oy3k2XBiAEuB_rC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UTjpRP.Eu8HYX3E3OEe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3kGNid4EyadSpW15vvl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lP8oy3k2XBiAEuB_rC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1ANir0SkCu2mMNZVgJ7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bi0RGXLU6cp8muOBq6W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lP8oy3k2XBiAEuB_rC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bi0RGXLU6cp8muOBq6W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DQnCbmW0SsJ_QDGBWuo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azSLfFtUaA9ZruvWKSY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qlP8oy3k2XBiAEuB_rC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JTFGznZEGpz0.NoMILr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1ANir0SkCu2mMNZVgJ7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azSLfFtUaA9ZruvWKSYQ"/>
</p:tagLst>
</file>

<file path=ppt/theme/theme1.xml><?xml version="1.0" encoding="utf-8"?>
<a:theme xmlns:a="http://schemas.openxmlformats.org/drawingml/2006/main" name="1_Office Theme">
  <a:themeElements>
    <a:clrScheme name="Custom 7">
      <a:dk1>
        <a:srgbClr val="23282F"/>
      </a:dk1>
      <a:lt1>
        <a:srgbClr val="FFFFFF"/>
      </a:lt1>
      <a:dk2>
        <a:srgbClr val="23282F"/>
      </a:dk2>
      <a:lt2>
        <a:srgbClr val="D5D5D5"/>
      </a:lt2>
      <a:accent1>
        <a:srgbClr val="2C9880"/>
      </a:accent1>
      <a:accent2>
        <a:srgbClr val="232528"/>
      </a:accent2>
      <a:accent3>
        <a:srgbClr val="E08D14"/>
      </a:accent3>
      <a:accent4>
        <a:srgbClr val="5FBFF9"/>
      </a:accent4>
      <a:accent5>
        <a:srgbClr val="D6EDFF"/>
      </a:accent5>
      <a:accent6>
        <a:srgbClr val="9C3848"/>
      </a:accent6>
      <a:hlink>
        <a:srgbClr val="F25F5C"/>
      </a:hlink>
      <a:folHlink>
        <a:srgbClr val="FF00FF"/>
      </a:folHlink>
    </a:clrScheme>
    <a:fontScheme name="Custom 39">
      <a:majorFont>
        <a:latin typeface="Nunito Sans Semi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uuring-Temp_16_9.potx" id="{7643F3E9-00A6-4768-AB50-B44C71AB8C02}" vid="{A922076B-D533-429E-A32A-3B09745552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9da69e-9e9b-4407-8f90-7085e49adebd" xsi:nil="true"/>
    <lcf76f155ced4ddcb4097134ff3c332f xmlns="fd4b43dc-e565-4e85-8b43-88d30f60ec9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1F3438B5631F44BE1AD6B1A0848B46" ma:contentTypeVersion="15" ma:contentTypeDescription="Een nieuw document maken." ma:contentTypeScope="" ma:versionID="8d8149e16760ead2c2f4382631887398">
  <xsd:schema xmlns:xsd="http://www.w3.org/2001/XMLSchema" xmlns:xs="http://www.w3.org/2001/XMLSchema" xmlns:p="http://schemas.microsoft.com/office/2006/metadata/properties" xmlns:ns2="fd4b43dc-e565-4e85-8b43-88d30f60ec94" xmlns:ns3="5e9da69e-9e9b-4407-8f90-7085e49adebd" targetNamespace="http://schemas.microsoft.com/office/2006/metadata/properties" ma:root="true" ma:fieldsID="160e588d026d84e2faf54396ef48b25b" ns2:_="" ns3:_="">
    <xsd:import namespace="fd4b43dc-e565-4e85-8b43-88d30f60ec94"/>
    <xsd:import namespace="5e9da69e-9e9b-4407-8f90-7085e49ad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b43dc-e565-4e85-8b43-88d30f60ec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4fcdf52e-46df-449b-b284-70e2acc7bb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da69e-9e9b-4407-8f90-7085e49adeb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75affa2-26f4-47d3-aed5-b01025b52fad}" ma:internalName="TaxCatchAll" ma:showField="CatchAllData" ma:web="5e9da69e-9e9b-4407-8f90-7085e49ad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37722E-F2A6-42E0-94C8-5CC0839E0F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707679-6FA4-4670-9398-9635551ABED9}">
  <ds:schemaRefs>
    <ds:schemaRef ds:uri="2e6b9786-b2a3-4b4c-b3ac-6aef69a17de7"/>
    <ds:schemaRef ds:uri="5e9da69e-9e9b-4407-8f90-7085e49adebd"/>
    <ds:schemaRef ds:uri="e4218500-7748-4770-913d-10b362cc5d18"/>
    <ds:schemaRef ds:uri="e8ea928b-431d-4a26-b552-9f798f1fc61f"/>
    <ds:schemaRef ds:uri="edb895c0-46e5-4d2b-a705-0db6e1d399d1"/>
    <ds:schemaRef ds:uri="fd4b43dc-e565-4e85-8b43-88d30f60ec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0AE94AE-EDD3-486E-8DDD-BF79C77116D4}">
  <ds:schemaRefs>
    <ds:schemaRef ds:uri="5e9da69e-9e9b-4407-8f90-7085e49adebd"/>
    <ds:schemaRef ds:uri="fd4b43dc-e565-4e85-8b43-88d30f60ec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Tuuring-Temp_16_9</Template>
  <Application>Microsoft Office PowerPoint</Application>
  <PresentationFormat>Custom</PresentationFormat>
  <Slides>53</Slides>
  <Notes>5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RePlanIT Technology Foundations</vt:lpstr>
      <vt:lpstr>PowerPoint Presentation</vt:lpstr>
      <vt:lpstr>Building FAIR DPPs of ICT with Ontologies and Knowledge Graphs</vt:lpstr>
      <vt:lpstr>PowerPoint Presentation</vt:lpstr>
      <vt:lpstr>The RePlanIT Ontology for ICT DPPs: Laptops and Data Servers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RePlanIT Knowledge Graph and APIs</vt:lpstr>
      <vt:lpstr>Applications of the DPPs: Opportunity for predictive maintenance</vt:lpstr>
      <vt:lpstr>Applications of the DPPs: Opportunity for predictive maintenance</vt:lpstr>
      <vt:lpstr>Application of the DPPs: Findings</vt:lpstr>
      <vt:lpstr>PowerPoint Presentation</vt:lpstr>
      <vt:lpstr>Future Directions</vt:lpstr>
      <vt:lpstr>Thank you!</vt:lpstr>
      <vt:lpstr>PowerPoint Presentation</vt:lpstr>
      <vt:lpstr>PowerPoint Presentation</vt:lpstr>
      <vt:lpstr>PowerPoint Presentation</vt:lpstr>
      <vt:lpstr>Replan IT </vt:lpstr>
      <vt:lpstr>TRIGGERS TAKING A BROADER LOOK AT THE TRUE PRICE OF DATA needed for informed decision making?</vt:lpstr>
      <vt:lpstr>Datacenters consume significant amounts of energy</vt:lpstr>
      <vt:lpstr>…while data usage will keep on growing</vt:lpstr>
      <vt:lpstr>…creating multiple challenges to keep IT growth under control  </vt:lpstr>
      <vt:lpstr>(CSRD) INTEGRATED REPORTING FIRST EXAMPLES</vt:lpstr>
      <vt:lpstr>KPN 100% SUSTAINABLE IN 2030, BUT HOW? DATA KEEPS ON GROWING </vt:lpstr>
      <vt:lpstr>OPPORTUNITY TIME FOR GREEN IT SOLUTIONS</vt:lpstr>
      <vt:lpstr>PowerPoint Presentation</vt:lpstr>
      <vt:lpstr>Introducing Smart Power &amp; Performance  by Zirrow</vt:lpstr>
      <vt:lpstr>The problem</vt:lpstr>
      <vt:lpstr>Efficiency should be key,  yet currently we see up to 40% energy waste</vt:lpstr>
      <vt:lpstr>Save energy, save money, save co2 just do it?!</vt:lpstr>
      <vt:lpstr>Why is it so hard to balance? </vt:lpstr>
      <vt:lpstr>Our solution</vt:lpstr>
      <vt:lpstr>The solution we offer to our customers</vt:lpstr>
      <vt:lpstr>First, we scan</vt:lpstr>
      <vt:lpstr>Then we validate</vt:lpstr>
      <vt:lpstr>With reporting power</vt:lpstr>
      <vt:lpstr>Giving our users control</vt:lpstr>
      <vt:lpstr>A strong value case for heavy data users</vt:lpstr>
      <vt:lpstr>PowerPoint Presentation</vt:lpstr>
      <vt:lpstr>Check your avoidable waste and reduce the true price of data!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Zirrow Pitchdeck</dc:title>
  <dc:creator>Menno; Pierre</dc:creator>
  <cp:revision>15</cp:revision>
  <cp:lastPrinted>2024-03-03T11:50:38Z</cp:lastPrinted>
  <dcterms:created xsi:type="dcterms:W3CDTF">2020-10-28T04:46:16Z</dcterms:created>
  <dcterms:modified xsi:type="dcterms:W3CDTF">2024-07-08T10:51:27Z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0x010100991F3438B5631F44BE1AD6B1A0848B46</vt:lpwstr>
  </property>
  <property fmtid="{D5CDD505-2E9C-101B-9397-08002B2CF9AE}" pid="3" name="MediaServiceImageTags">
    <vt:lpwstr/>
  </property>
</Properties>
</file>